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7D3F7-1432-4A3E-AA17-119F083D5643}" type="datetimeFigureOut">
              <a:rPr lang="en-GB" smtClean="0"/>
              <a:t>16/08/2018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2A0BA-6D1E-417A-BB91-16149D216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23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E7323-7F67-4E68-B9D3-9E1D0D9DC705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7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mailto:&amp;$.!@.@%5e" TargetMode="Externa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mailto:ldltM@)&amp;$.)(.)@" TargetMode="Externa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mailto:&amp;%25.)#." TargetMode="External"/><Relationship Id="rId2" Type="http://schemas.openxmlformats.org/officeDocument/2006/relationships/hyperlink" Target="mailto:&amp;$.!@." TargetMode="Externa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</p:spPr>
        <p:txBody>
          <a:bodyPr/>
          <a:lstStyle/>
          <a:p>
            <a:r>
              <a:rPr lang="ne-IN" dirty="0" smtClean="0"/>
              <a:t>वडागत प्रगती विवरण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e-IN" b="1" dirty="0" smtClean="0">
                <a:solidFill>
                  <a:schemeClr val="tx1"/>
                </a:solidFill>
              </a:rPr>
              <a:t>वडा नं. २ 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76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480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6000" dirty="0" smtClean="0"/>
              <a:t>वडा नं. ८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543782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76953"/>
              </p:ext>
            </p:extLst>
          </p:nvPr>
        </p:nvGraphicFramePr>
        <p:xfrm>
          <a:off x="381005" y="869228"/>
          <a:ext cx="7924791" cy="4921970"/>
        </p:xfrm>
        <a:graphic>
          <a:graphicData uri="http://schemas.openxmlformats.org/drawingml/2006/table">
            <a:tbl>
              <a:tblPr/>
              <a:tblGrid>
                <a:gridCol w="388469"/>
                <a:gridCol w="1476189"/>
                <a:gridCol w="431633"/>
                <a:gridCol w="492062"/>
                <a:gridCol w="500695"/>
                <a:gridCol w="569757"/>
                <a:gridCol w="440266"/>
                <a:gridCol w="448898"/>
                <a:gridCol w="397103"/>
                <a:gridCol w="483430"/>
                <a:gridCol w="371204"/>
                <a:gridCol w="457531"/>
                <a:gridCol w="440266"/>
                <a:gridCol w="500695"/>
                <a:gridCol w="526593"/>
              </a:tblGrid>
              <a:tr h="261727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w/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fg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pkdxfgu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kflnsf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8932" marR="8932" marT="89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727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 g+= j*f sfof{no</a:t>
                      </a:r>
                    </a:p>
                  </a:txBody>
                  <a:tcPr marL="8932" marR="8932" marT="89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727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w/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fg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8 </a:t>
                      </a:r>
                    </a:p>
                  </a:txBody>
                  <a:tcPr marL="8932" marR="8932" marT="89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727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cf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=j=2074.75sf] k\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utL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k\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ltj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</a:t>
                      </a:r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bg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8932" marR="8932" marT="89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72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qm=;+=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ljj/)f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dlxgf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s}lkmot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&gt;fjg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efb\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cflZjg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sfl{ts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d+l;/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kf}if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df# 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kmfNu'g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r}q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j}zfv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h]]i&amp;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cfiff(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cVtLof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/L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tf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Sg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;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DjGwdf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hUuf gfd;f/L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gftf k\dfl)ft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gful/stf ;gfvt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k]G;g gfd;f/L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;:yf btf{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#/jf^f]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rf/lsNnf k\dfl)ft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ljh'nL kfgL gfd;f/L . h*fg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hGd d[To' ljjfx btf{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727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b'O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 </a:t>
                      </a:r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gfdy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 </a:t>
                      </a:r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hGdldtL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l;kmfl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611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j;f]jf; tyf cfG/Ls j*f j;fO{ ;/fO{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52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46866"/>
              </p:ext>
            </p:extLst>
          </p:nvPr>
        </p:nvGraphicFramePr>
        <p:xfrm>
          <a:off x="152400" y="457200"/>
          <a:ext cx="8839201" cy="5029203"/>
        </p:xfrm>
        <a:graphic>
          <a:graphicData uri="http://schemas.openxmlformats.org/drawingml/2006/table">
            <a:tbl>
              <a:tblPr/>
              <a:tblGrid>
                <a:gridCol w="381001"/>
                <a:gridCol w="1691485"/>
                <a:gridCol w="485391"/>
                <a:gridCol w="549257"/>
                <a:gridCol w="562029"/>
                <a:gridCol w="638670"/>
                <a:gridCol w="488584"/>
                <a:gridCol w="498163"/>
                <a:gridCol w="447069"/>
                <a:gridCol w="536483"/>
                <a:gridCol w="411942"/>
                <a:gridCol w="510936"/>
                <a:gridCol w="488584"/>
                <a:gridCol w="562029"/>
                <a:gridCol w="587578"/>
              </a:tblGrid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#/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;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DjGwL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9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ljBfno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yksf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l;kmfl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9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#/]n' pBf]u btf{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hUufwgL k\df)fk'hf{ k\ltlnkL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507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cfly{s sDhf]/ ;DjGwL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df]xL nuts^\^fsf]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c+u\]hL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d'$f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;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DjGwL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ljljw l;kmfl'/;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272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gful/stf l;kmfl/;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302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9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gful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Stf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k\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ltlnkL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l;kmfl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/;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8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685149"/>
              </p:ext>
            </p:extLst>
          </p:nvPr>
        </p:nvGraphicFramePr>
        <p:xfrm>
          <a:off x="304800" y="685800"/>
          <a:ext cx="8382001" cy="3820506"/>
        </p:xfrm>
        <a:graphic>
          <a:graphicData uri="http://schemas.openxmlformats.org/drawingml/2006/table">
            <a:tbl>
              <a:tblPr/>
              <a:tblGrid>
                <a:gridCol w="411833"/>
                <a:gridCol w="1553455"/>
                <a:gridCol w="460284"/>
                <a:gridCol w="520847"/>
                <a:gridCol w="532959"/>
                <a:gridCol w="605635"/>
                <a:gridCol w="463312"/>
                <a:gridCol w="472396"/>
                <a:gridCol w="423945"/>
                <a:gridCol w="508734"/>
                <a:gridCol w="390635"/>
                <a:gridCol w="484509"/>
                <a:gridCol w="463312"/>
                <a:gridCol w="532959"/>
                <a:gridCol w="557186"/>
              </a:tblGrid>
              <a:tr h="636751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k+lhs/)f 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s_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hGd btf{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233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485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v_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ljjfx btf{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u_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d[To' btf{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#_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j;fO{ ;/fO{ btf{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163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75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&lt;_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;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DjGw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ljR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%]b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0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8932" marR="8932" marT="89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39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295399"/>
            <a:ext cx="845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k'jf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wf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tkm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cf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=j= 2074.75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 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j*f :t/Lo of]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hgfx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? 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1_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dgsfdgf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dfu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 ô 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sdfGt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u/L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2_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h'lgo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kfof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lgo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: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sn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ô 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sdfGt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u/L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3_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}/j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dfu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 ô 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sdfGt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ul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4_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jDhg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^f]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/x]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k[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YjL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dfu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 ô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5_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Nojf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]/f]^/L :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s'n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hfg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jf^f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ô 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sdfGt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ul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6_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u'Djf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pQ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gof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k'n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Dd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hfg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 ô 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sdfGt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ul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7_ &gt;L ^f]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^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cfPsf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(n 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ltg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(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¤]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vf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;+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ud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: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yndf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l/^]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lg¤jfn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lgdf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)f{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ô;DkGg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8_ cd{t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lgdf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{)f ;]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klZrd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j?)f ^f]n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n'k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jf^f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ô 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sdfGt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ul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</p:txBody>
      </p:sp>
    </p:spTree>
    <p:extLst>
      <p:ext uri="{BB962C8B-B14F-4D97-AF65-F5344CB8AC3E}">
        <p14:creationId xmlns:p14="http://schemas.microsoft.com/office/powerpoint/2010/main" val="14188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8382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û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jftfj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/)f d}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qL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: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yflgo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zf;g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sfo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Gjog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cGtu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tü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	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	1_ b}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lgs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Hofnf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bf/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3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hgf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kmfO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sdL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	2_ 2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yfg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kmf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xf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&amp;]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lgdf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)f{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 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ûdd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{t ;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Def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tyf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k'glgdf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{)f ü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  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gu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:t/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Lojf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^ ;</a:t>
            </a:r>
            <a:r>
              <a:rPr lang="en-US" dirty="0" err="1" smtClean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	1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hd'gf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^f]n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dfu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 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	2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b'uf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ky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</p:txBody>
      </p:sp>
    </p:spTree>
    <p:extLst>
      <p:ext uri="{BB962C8B-B14F-4D97-AF65-F5344CB8AC3E}">
        <p14:creationId xmlns:p14="http://schemas.microsoft.com/office/powerpoint/2010/main" val="32188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610600" cy="2910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rfn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'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cj:yfdf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/x]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jf^fx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? -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gu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:t/Lo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sfnf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kq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ug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'{ kg]{ _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1_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lbklzv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ky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2_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gof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l;h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gf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dfu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{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3_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jDhg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^f]n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 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k\b]z ;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efjf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^ k\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fKt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?= 2,00,000.ô-b'O{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nfv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_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1_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ltg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(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¤]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vf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nfn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e's^fg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u/]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sf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] :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yfgdf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u]le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¤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eg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]{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sfd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2_ ;+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l#o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ef;b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ljsfz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sf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ifjf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^ ?= 10,00,000-b; </a:t>
            </a:r>
            <a:r>
              <a:rPr lang="en-US" dirty="0" err="1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nfv_jf</a:t>
            </a:r>
            <a:r>
              <a:rPr lang="en-US" dirty="0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^</a:t>
            </a:r>
            <a:r>
              <a:rPr lang="en-GB" dirty="0">
                <a:solidFill>
                  <a:prstClr val="black"/>
                </a:solidFill>
                <a:latin typeface="Urban_nep"/>
                <a:ea typeface="SimSun"/>
                <a:cs typeface="Kalimati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vx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/]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vf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nfnfO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{ ?= 5,00,000-kfr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nfv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_ j/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fj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/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sf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 u]le¤ </a:t>
            </a:r>
            <a:r>
              <a:rPr lang="en-US" dirty="0" err="1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eg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]{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sfo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{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DkGg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ltg</a:t>
            </a:r>
            <a:r>
              <a:rPr lang="en-US" dirty="0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(</a:t>
            </a:r>
            <a:r>
              <a:rPr lang="en-US" dirty="0" err="1" smtClean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jf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¤]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vf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nf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c?)f ^f]n If]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qdf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5,00,000.ô -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kfr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nfv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_ u]le¤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eg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]{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sfo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{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DkGg</a:t>
            </a:r>
            <a:r>
              <a:rPr lang="en-US" dirty="0">
                <a:solidFill>
                  <a:prstClr val="black"/>
                </a:solidFill>
                <a:latin typeface="Urban_nep"/>
                <a:ea typeface="SimSun"/>
                <a:cs typeface="Times New Roman"/>
              </a:rPr>
              <a:t> </a:t>
            </a:r>
            <a:endParaRPr lang="en-GB" dirty="0">
              <a:solidFill>
                <a:prstClr val="black"/>
              </a:solidFill>
              <a:latin typeface="Urban_nep"/>
              <a:ea typeface="SimSun"/>
              <a:cs typeface="Kalimati"/>
            </a:endParaRPr>
          </a:p>
        </p:txBody>
      </p:sp>
    </p:spTree>
    <p:extLst>
      <p:ext uri="{BB962C8B-B14F-4D97-AF65-F5344CB8AC3E}">
        <p14:creationId xmlns:p14="http://schemas.microsoft.com/office/powerpoint/2010/main" val="42103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070698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१२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599922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927546"/>
            <a:ext cx="4572000" cy="50029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u="sng" dirty="0">
                <a:solidFill>
                  <a:prstClr val="black"/>
                </a:solidFill>
                <a:ea typeface="Calibri"/>
                <a:cs typeface="Arial Unicode MS"/>
              </a:rPr>
              <a:t>भौतिक निर्माण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१.चतरा लाइन लुप कृष्ण पथ १० नं. वडा जोड्ने बाटो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निर्माण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हाल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ड्रेनको काम भई सकेको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२.धरान उप महानगरपालिका पश्चिम पुन्य मार्ग सडक फराकीलो पार्ने काम भई सकेको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३.मयुर पथ पिच निर्माण कार्य भैसकेको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४.खहरे कटफवाल निर्माण तथा तार जाली लगाउने काम भैसकेको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५.नयाँ बजार महेन्द्र पथको दुवै तर्फ रेलिङ्ग लगाउने काम भैसकेको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६.धरान उपमहानगरपालिका देखी छाता सम्म एकापट्टी मात्र पार्किङको ब्यबस्था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गर्न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नो पार्कीङ बोड राखनको लागी नो पार्किङ बोड तयारी गरेको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96761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608997"/>
            <a:ext cx="4572000" cy="53214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u="sng" dirty="0">
                <a:solidFill>
                  <a:prstClr val="black"/>
                </a:solidFill>
                <a:ea typeface="Calibri"/>
                <a:cs typeface="Arial Unicode MS"/>
              </a:rPr>
              <a:t>लक्षित बर्ग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महिला लक्षित बर्ग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१.महिला हिंसा तथा सचेतना गोष्टि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२.निम्न स्तरिय महिलाहरुलाई सिपमुलक तालिम आलु चिप्स तथा निम्कि बनाउने तालिम सम्पन्न भएको सो तालिममा २० जना महिलाले उक्त तालिम लिएको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३.महिला नेतृत्व बिकास तालिम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भएको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लाभग्राहि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४५ जना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४. निम्न स्तरिय महिलाहरुलाई आए आर्जनको लागी सिपमुलक तालिम अन्तरगत क्रिस्टल माल, बेउलाको माला, बेउलीको कम्मर बेल्ड, नरीवल सुपारी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सजाउने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तालिम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सम्पन्न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भएको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लाभग्राहि १५ जना महिला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५.डुम तथा मरीक समुदायका  परीवार लाइ अभिमुखीकरण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तालिम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लाभ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ग्राही १०५ जना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67900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033624"/>
              </p:ext>
            </p:extLst>
          </p:nvPr>
        </p:nvGraphicFramePr>
        <p:xfrm>
          <a:off x="609600" y="609599"/>
          <a:ext cx="6451601" cy="5324475"/>
        </p:xfrm>
        <a:graphic>
          <a:graphicData uri="http://schemas.openxmlformats.org/drawingml/2006/table">
            <a:tbl>
              <a:tblPr/>
              <a:tblGrid>
                <a:gridCol w="685800"/>
                <a:gridCol w="3987703"/>
                <a:gridCol w="1153997"/>
                <a:gridCol w="624101"/>
              </a:tblGrid>
              <a:tr h="29786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आ.व.२०७४/७५ को यस २ नं. वडामा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173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भएका कामको विवरण यस प्रकार छन् ।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7868"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क्र.सं.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कामको विवरण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जम्मा संख्या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कैफियत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नाता प्रमाणित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१०३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जग्गा नामसारी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संस्था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संस्था नविकरण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घर बाटो प्रमाणित/कायम/मूल्याङ्कन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१४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चारकिल्ला प्रमाणित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२८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पानी जडान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४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८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विजुली जडान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जन्म प्रमाणित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१६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विवाह प्रमाणित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मृत्यु प्रमाणित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68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दुर्इ नामथर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४५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845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28764"/>
            <a:ext cx="4572000" cy="3600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u="sng" dirty="0">
                <a:solidFill>
                  <a:prstClr val="black"/>
                </a:solidFill>
                <a:ea typeface="Calibri"/>
                <a:cs typeface="Arial Unicode MS"/>
              </a:rPr>
              <a:t>अन्य लक्षित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१.लोक सेवा तयारी कक्षा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संचालन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लाभग्राही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१० जना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२.वडा स्तरीय खेलकुद (गोधुली फुटवल) प्रतियोगीता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३.ड्राभिङग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तालिम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१०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जना लाभग्राहि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४.जेष्ठ नागरीक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सम्मान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३५ जना लाभग्राही  ८० बर्ष माथी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५.पोषण तथा आहार सम्बन्धी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वडाबासीहरुलाइ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अभिमुखिकरण तालिम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317073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229600" cy="6090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u="sng" dirty="0">
                <a:solidFill>
                  <a:prstClr val="black"/>
                </a:solidFill>
                <a:ea typeface="Calibri"/>
                <a:cs typeface="Arial Unicode MS"/>
              </a:rPr>
              <a:t>बालबालिका लक्षित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१.स्कुले  बाल बालिकाहरुलाई लागु ‌ओषध  बिरुध सचेतना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कार्यक्रम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५०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जना लाभग्राही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२.सामुदायीक स्कुलका बिपन्न बालबालिका हरुलाइ स्कुल ड्रेस बितर लाभग्राहि ३५ जना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३.वाल मैत्री वडा घोषणाको लागी ३९ वटा सुचक पुरा गर्नको लागी बालबालिकाको सरोकारवाला संग अन्तरकृया तथा अभिमुखी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कार्यक्रम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,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सहभागी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७५ जना 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४.पर्ण जन्म दर्ता अभियान कार्यक्रम सम्पन्न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५.बाल श्रममुक्त वडा घोषणाको लागी सर्भे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६.पुर्ण खोप को लागी घर दैलोमा स्टिकर टाँस्ने काम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७.बाल मैत्री स्थानिय शासन समिति पुनर गठन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८.बाल संजाल पुनर गठन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९.बाल संरक्षण समिति गठन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अन्य- 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	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१.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६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वटा टोल सुधार समिति गठन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	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२.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 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बाताबरण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तथा सरसफाई समिति गठन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	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३.</a:t>
            </a:r>
            <a:r>
              <a:rPr lang="en-US" dirty="0" smtClean="0">
                <a:solidFill>
                  <a:prstClr val="black"/>
                </a:solidFill>
                <a:ea typeface="Calibri"/>
                <a:cs typeface="Arial Unicode MS"/>
              </a:rPr>
              <a:t>  </a:t>
            </a:r>
            <a:r>
              <a:rPr lang="ne-NP" dirty="0" smtClean="0">
                <a:solidFill>
                  <a:prstClr val="black"/>
                </a:solidFill>
                <a:ea typeface="Calibri"/>
                <a:cs typeface="Arial Unicode MS"/>
              </a:rPr>
              <a:t>आमा </a:t>
            </a:r>
            <a:r>
              <a:rPr lang="ne-NP" dirty="0">
                <a:solidFill>
                  <a:prstClr val="black"/>
                </a:solidFill>
                <a:ea typeface="Calibri"/>
                <a:cs typeface="Arial Unicode MS"/>
              </a:rPr>
              <a:t>समुह गठन भएको ।</a:t>
            </a:r>
            <a:endParaRPr lang="en-GB" sz="1600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1657121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070698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१३</a:t>
            </a:r>
          </a:p>
        </p:txBody>
      </p:sp>
    </p:spTree>
    <p:extLst>
      <p:ext uri="{BB962C8B-B14F-4D97-AF65-F5344CB8AC3E}">
        <p14:creationId xmlns:p14="http://schemas.microsoft.com/office/powerpoint/2010/main" val="2641814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98196"/>
              </p:ext>
            </p:extLst>
          </p:nvPr>
        </p:nvGraphicFramePr>
        <p:xfrm>
          <a:off x="381000" y="838199"/>
          <a:ext cx="8077199" cy="5458628"/>
        </p:xfrm>
        <a:graphic>
          <a:graphicData uri="http://schemas.openxmlformats.org/drawingml/2006/table">
            <a:tbl>
              <a:tblPr/>
              <a:tblGrid>
                <a:gridCol w="571876"/>
                <a:gridCol w="4149430"/>
                <a:gridCol w="1476238"/>
                <a:gridCol w="1028489"/>
                <a:gridCol w="851166"/>
              </a:tblGrid>
              <a:tr h="29145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w/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fg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pk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dxfgu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kflnsf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495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 g+= j*f </a:t>
                      </a:r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sfof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{no</a:t>
                      </a: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663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k\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ult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ljj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/)f -074.075_</a:t>
                      </a: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663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ef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}</a:t>
                      </a:r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lts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k"jf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wf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 </a:t>
                      </a:r>
                      <a:r>
                        <a:rPr lang="en-GB" sz="12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tkm</a:t>
                      </a:r>
                      <a:r>
                        <a:rPr lang="en-GB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977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=;+=</a:t>
                      </a:r>
                    </a:p>
                  </a:txBody>
                  <a:tcPr marL="7559" marR="7559" marT="7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sfdsf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ljj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/)f</a:t>
                      </a:r>
                    </a:p>
                  </a:txBody>
                  <a:tcPr marL="7559" marR="7559" marT="7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/sd </a:t>
                      </a:r>
                    </a:p>
                  </a:txBody>
                  <a:tcPr marL="7559" marR="7559" marT="7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hg;xeflutf</a:t>
                      </a:r>
                    </a:p>
                  </a:txBody>
                  <a:tcPr marL="7559" marR="7559" marT="7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s}lkmot</a:t>
                      </a:r>
                    </a:p>
                  </a:txBody>
                  <a:tcPr marL="7559" marR="7559" marT="75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lqg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]q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dfu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 -cd/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ky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n'k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_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200,000.00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cd/ a:tL s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 ;L ;L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k'n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lgdf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200,000.00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cd/ a:tL v l/^]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&lt;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jfn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lgdf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300,000.00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e[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s'^L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dfu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 :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Nofk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nIdL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rf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}s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lh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/f]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]OG^ ;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300,000.00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km';\]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k%f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*L *\]g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lgdf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250,000.00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cd/ ;"o{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dfu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lkr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lgdf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300,000.00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cd/ a:tL v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kmnfd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k'n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lgdf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100,000.00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lh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/f]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]OG^ km';\]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hfg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*]\g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lgdf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138,000.00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/fO^f]n cw'/f] (n lgdf{)f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180,000.00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ljljw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dd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{t ;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Def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 -^\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flkms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la^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Joj:yfkg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clfb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_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72,000.00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08">
                <a:tc>
                  <a:txBody>
                    <a:bodyPr/>
                    <a:lstStyle/>
                    <a:p>
                      <a:pPr algn="r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9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hDdf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2,040,000.00 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7559" marR="7559" marT="75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39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6639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6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tof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 </a:t>
                      </a:r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ug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]{M</a:t>
                      </a: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k\</a:t>
                      </a:r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dfl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)</a:t>
                      </a:r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ft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ug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]{M</a:t>
                      </a:r>
                    </a:p>
                  </a:txBody>
                  <a:tcPr marL="7559" marR="7559" marT="75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10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3286"/>
              </p:ext>
            </p:extLst>
          </p:nvPr>
        </p:nvGraphicFramePr>
        <p:xfrm>
          <a:off x="457197" y="457205"/>
          <a:ext cx="8305802" cy="5562594"/>
        </p:xfrm>
        <a:graphic>
          <a:graphicData uri="http://schemas.openxmlformats.org/drawingml/2006/table">
            <a:tbl>
              <a:tblPr/>
              <a:tblGrid>
                <a:gridCol w="351834"/>
                <a:gridCol w="4134052"/>
                <a:gridCol w="1620951"/>
                <a:gridCol w="1394772"/>
                <a:gridCol w="804193"/>
              </a:tblGrid>
              <a:tr h="52211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w/</a:t>
                      </a:r>
                      <a:r>
                        <a:rPr lang="en-GB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fg</a:t>
                      </a:r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pk</a:t>
                      </a:r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dxfgu</a:t>
                      </a:r>
                      <a:r>
                        <a:rPr lang="en-GB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</a:t>
                      </a:r>
                      <a:r>
                        <a:rPr lang="en-GB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kflnsf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6566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 g+= j*f </a:t>
                      </a:r>
                      <a:r>
                        <a:rPr lang="en-GB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sfof</a:t>
                      </a:r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222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k\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ult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ljj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/)f -074.075_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222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nlIft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ju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qmdx</a:t>
                      </a:r>
                      <a:r>
                        <a:rPr lang="en-GB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?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677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qm=;+=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sfdsf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</a:t>
                      </a:r>
                      <a:r>
                        <a:rPr lang="en-GB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ljj</a:t>
                      </a:r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/)f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zLif{s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/sd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s}lkmot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/fli^\o afn lbj; 2074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 16,573.00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ljBfyL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x?nfO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Gofgf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sk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*f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/)f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30,000.00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}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cleofg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cGtu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tsf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ljleGg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qmdx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?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302,646.00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sDKo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'^/ ;]^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vl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25,000.00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j*f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;+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hfn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u&amp;g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  7,110.00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Sna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: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/o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km'^an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k\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ltof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lutf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77,230.00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j*f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: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/o of]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hgf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%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gf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}^ /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jSt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[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Tjsnf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qmd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33,030.00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k")f{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vf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]k j*f #f]if)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ff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20,000.00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77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afnd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}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qL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j*f #f]if)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ff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nlIft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sfo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{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qmd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200,000.00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26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830744"/>
              </p:ext>
            </p:extLst>
          </p:nvPr>
        </p:nvGraphicFramePr>
        <p:xfrm>
          <a:off x="457200" y="457204"/>
          <a:ext cx="8229600" cy="5474279"/>
        </p:xfrm>
        <a:graphic>
          <a:graphicData uri="http://schemas.openxmlformats.org/drawingml/2006/table">
            <a:tbl>
              <a:tblPr/>
              <a:tblGrid>
                <a:gridCol w="348256"/>
                <a:gridCol w="3918944"/>
                <a:gridCol w="1785807"/>
                <a:gridCol w="1380582"/>
                <a:gridCol w="796011"/>
              </a:tblGrid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108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|+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lbj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38,095.00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of}g tyf :jf:Yo ;DalGw 1 lbg]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26,600.00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3 dlxg] l;nfO{ a'gfO{ tflnd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72,500.00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pb#f]if tflnd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25,000.00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clwsf/ ;DalGw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30,000.00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nf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]s;]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jf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</a:t>
                      </a: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tflnd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dlxnf nlIft sfo{qmd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20,000.00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uf]w'nL km'^an k\ltof]lutf OG^\L z'Ns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cGo nlIft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 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:kf]^{; ;fdfu\L e'QmfgL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cGo nlIft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23,200.00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;fs]nf lznL k\bz{gL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cGo nlIft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10,000.00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afn ljsf; s]Gb|nfO{ ;fdfu\L vl/b / ejg dd{t ;Def/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cGo nlIft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75,000.00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lnDa' efiff lnkL cled'lvs/)f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cGo nlIft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10,000.00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285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ljljw sfo{qmd tyf vr{ -;'Ts]/L dlxnf x?nfO{ kf]if)f o'Qm vfB kbfy{ Kofs]lh&lt; ;lxt ljt/)f, h]i&amp; gful/s lj&gt;fdno lgdf{)f, sDKo'^/ tflnd dlxnfx?sf] nflu_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  313,677.84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5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hDdf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Urban_nep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  1,360,661.84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Urban_nep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22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070698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१५</a:t>
            </a:r>
          </a:p>
        </p:txBody>
      </p:sp>
    </p:spTree>
    <p:extLst>
      <p:ext uri="{BB962C8B-B14F-4D97-AF65-F5344CB8AC3E}">
        <p14:creationId xmlns:p14="http://schemas.microsoft.com/office/powerpoint/2010/main" val="811078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609600"/>
            <a:ext cx="3886200" cy="381000"/>
          </a:xfrm>
        </p:spPr>
        <p:txBody>
          <a:bodyPr>
            <a:normAutofit fontScale="90000"/>
          </a:bodyPr>
          <a:lstStyle/>
          <a:p>
            <a:r>
              <a:rPr lang="ne-NP" sz="3600" dirty="0" smtClean="0"/>
              <a:t>वडा नं १५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571228"/>
              </p:ext>
            </p:extLst>
          </p:nvPr>
        </p:nvGraphicFramePr>
        <p:xfrm>
          <a:off x="304800" y="1523999"/>
          <a:ext cx="8458200" cy="4866132"/>
        </p:xfrm>
        <a:graphic>
          <a:graphicData uri="http://schemas.openxmlformats.org/drawingml/2006/table">
            <a:tbl>
              <a:tblPr firstRow="1" firstCol="1" bandRow="1"/>
              <a:tblGrid>
                <a:gridCol w="569164"/>
                <a:gridCol w="480628"/>
                <a:gridCol w="4260721"/>
                <a:gridCol w="835617"/>
                <a:gridCol w="1168683"/>
                <a:gridCol w="1143387"/>
              </a:tblGrid>
              <a:tr h="449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]* g+=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j*f g+=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of]hgf 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k\ltzt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g=kf= nfut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pkef]Qmf nfut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47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t'n;L ky Pe/]i^ nfO{g blIf)f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37,50,000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48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ldng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}s-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*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f_k'j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;]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ptL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Dd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;*s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47,50,000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49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km'naf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/L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dfu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;*s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32,50,000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lqz'n dfu{, lgzfg dfu{, tf]ky'¤f dfu{ (n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22,50,000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51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leif)f ky, !fgrIf' dfu{ (n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9,50,000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uf]ljGb dfu{-r]/L ;]s'jf sg{/ b]vL uf]vf{ Ps]*]dL;Dd_ ;*s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31,50,000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53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af|emu/f dfu{ (n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54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s]?¤ dfu{ (n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55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r)*]Zj/L dfu{ ;*s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13,00,000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56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ljzfn dfu{-Zofdrf}s b]vL blIf)f ljzfn rf}s ;Dd_ ;*s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17,00,000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57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kflye/f nfO{g n'k (n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12,50,000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&gt;$f~hnL dfu{ (n lgdf{)f 400ld=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EofnL /f]* (n lgdf{)f 225ld=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!fgrIf' dfu{ gf}nf] ky pQ/ (n lgdf{)f  625ld=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c/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lgsf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dfu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(n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 950ld=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5,00,000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28600" y="1025166"/>
            <a:ext cx="792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cf</a:t>
            </a: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=j=2074</a:t>
            </a:r>
            <a:r>
              <a:rPr kumimoji="0" lang="ne-NP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75sf </a:t>
            </a:r>
            <a:r>
              <a:rPr kumimoji="0" lang="en-GB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nflu</a:t>
            </a: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 %</a:t>
            </a:r>
            <a:r>
              <a:rPr kumimoji="0" lang="en-GB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gf</a:t>
            </a: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}^ </a:t>
            </a:r>
            <a:r>
              <a:rPr kumimoji="0" lang="en-GB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ePsf</a:t>
            </a: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 15g+=j*</a:t>
            </a:r>
            <a:r>
              <a:rPr kumimoji="0" lang="en-GB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fsf</a:t>
            </a:r>
            <a:r>
              <a:rPr kumimoji="0" lang="en-GB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 of]</a:t>
            </a:r>
            <a:r>
              <a:rPr kumimoji="0" lang="en-GB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hgfx?M</a:t>
            </a:r>
            <a:r>
              <a:rPr lang="ne-NP" sz="800" dirty="0">
                <a:solidFill>
                  <a:schemeClr val="tx1"/>
                </a:solidFill>
                <a:latin typeface="Arial" pitchFamily="34" charset="0"/>
                <a:cs typeface="Mangal" pitchFamily="18" charset="0"/>
              </a:rPr>
              <a:t> </a:t>
            </a:r>
            <a:r>
              <a:rPr kumimoji="0" lang="en-GB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gu</a:t>
            </a: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/ :</a:t>
            </a:r>
            <a:r>
              <a:rPr kumimoji="0" lang="en-GB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tl</a:t>
            </a: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/o of]</a:t>
            </a:r>
            <a:r>
              <a:rPr kumimoji="0" lang="en-GB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Times New Roman" pitchFamily="18" charset="0"/>
                <a:cs typeface="Mangal" pitchFamily="18" charset="0"/>
              </a:rPr>
              <a:t>hgfx?M</a:t>
            </a: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629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85712"/>
              </p:ext>
            </p:extLst>
          </p:nvPr>
        </p:nvGraphicFramePr>
        <p:xfrm>
          <a:off x="1066800" y="1142999"/>
          <a:ext cx="7391400" cy="5748528"/>
        </p:xfrm>
        <a:graphic>
          <a:graphicData uri="http://schemas.openxmlformats.org/drawingml/2006/table">
            <a:tbl>
              <a:tblPr firstRow="1" firstCol="1" bandRow="1"/>
              <a:tblGrid>
                <a:gridCol w="621707"/>
                <a:gridCol w="4835495"/>
                <a:gridCol w="1934198"/>
              </a:tblGrid>
              <a:tr h="6171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qm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=;+=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of]</a:t>
                      </a: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hgfsf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] </a:t>
                      </a: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gfd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nfut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1=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zfGtL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{, -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v'Nnf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*`]g_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?=8,00,000.ô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2=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a'$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zflGt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{, -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v'Nnf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*`]g_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?=4,00,00.ô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3=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!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fgHof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]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lt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{, -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v'Nnf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*`]g_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?=3,50,00.ô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4=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ab\Lgfy dfu{, -v'Nnf *`]g_ûsü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?=4,00,000.ô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5=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ab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\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Lgfy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: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s"n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{, -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v'Nnf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*`]g_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?=3,00,000.ô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6=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;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fu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/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ky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r)*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Lsf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{, -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v'Nnf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*`]g_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?=7,00,000.ô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7=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u)f]znIdL dfu{, -v'Nnf *`]g_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?=4,00,000.ô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8=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vf]l/of :s"n dfu{, -v'Nnf *`]g_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?=4,00,000.ô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1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9=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;';g dfu{-;fs]nf klZrd ;fd"bflos jg ejg clkm;_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?=5,48,092.ô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10=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;'o{Hof]lt ky Plh¤ jfn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?=1,00,000.ô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11=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lzju+uf *`]g, Plh¤ jfn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?=2,00,000.ô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05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 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                       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hDdf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/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sd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</a:tabLst>
                      </a:pP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?=45,98,092.ô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797569"/>
            <a:ext cx="213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</a:pPr>
            <a:r>
              <a:rPr lang="en-GB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j*f :</a:t>
            </a:r>
            <a:r>
              <a:rPr lang="en-GB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tl</a:t>
            </a:r>
            <a:r>
              <a:rPr lang="en-GB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/o of]</a:t>
            </a:r>
            <a:r>
              <a:rPr lang="en-GB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hgfx?M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720725" algn="l"/>
              </a:tabLst>
            </a:pP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747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68813"/>
              </p:ext>
            </p:extLst>
          </p:nvPr>
        </p:nvGraphicFramePr>
        <p:xfrm>
          <a:off x="228600" y="1828799"/>
          <a:ext cx="8534399" cy="2209800"/>
        </p:xfrm>
        <a:graphic>
          <a:graphicData uri="http://schemas.openxmlformats.org/drawingml/2006/table">
            <a:tbl>
              <a:tblPr firstRow="1" firstCol="1" bandRow="1"/>
              <a:tblGrid>
                <a:gridCol w="5675734"/>
                <a:gridCol w="2858665"/>
              </a:tblGrid>
              <a:tr h="55245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hDdf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ju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;+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Vof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Mô65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afnjflnsf nlIft sfo{qmd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17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 nlIft sfo{qmd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cGo nlIft sfo{qmd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36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686149"/>
              </p:ext>
            </p:extLst>
          </p:nvPr>
        </p:nvGraphicFramePr>
        <p:xfrm>
          <a:off x="228601" y="4267200"/>
          <a:ext cx="8534398" cy="2362200"/>
        </p:xfrm>
        <a:graphic>
          <a:graphicData uri="http://schemas.openxmlformats.org/drawingml/2006/table">
            <a:tbl>
              <a:tblPr firstRow="1" firstCol="1" bandRow="1"/>
              <a:tblGrid>
                <a:gridCol w="590415"/>
                <a:gridCol w="2260742"/>
                <a:gridCol w="3041869"/>
                <a:gridCol w="1126000"/>
                <a:gridCol w="1515372"/>
              </a:tblGrid>
              <a:tr h="472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1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s}</a:t>
                      </a:r>
                      <a:r>
                        <a:rPr lang="en-GB" sz="11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lkmot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sNof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)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fsf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/L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d"x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d"x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:t/Lo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km'^an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k\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ltof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lutf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jfnjflnsf</a:t>
                      </a:r>
                      <a:r>
                        <a:rPr lang="en-GB" sz="1100" dirty="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Zofdrf}s ;]jf ;dfh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ldgL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Dof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fyf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]g bf}* k\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ltof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lutf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;"o{d'vL km'^an Sna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9cf}| dgdf]xg :d[lt km'^an k\ltof]lutf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nf]s a=ly+&lt; ;'/Iff ;+of]hs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c:yfoL k\x/L rf}sL dd{t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?=50,000.ô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1032198"/>
            <a:ext cx="7620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ne-NP" b="1" u="sng" dirty="0" smtClean="0">
                <a:solidFill>
                  <a:prstClr val="black"/>
                </a:solidFill>
                <a:ea typeface="Times New Roman" pitchFamily="18" charset="0"/>
              </a:rPr>
              <a:t>बैठक मिति तथा रकम उपलब्ध गरार्इएका संघ-संस्थाको विवरण</a:t>
            </a:r>
            <a:r>
              <a:rPr lang="en-GB" sz="2000" b="1" u="sng" dirty="0" smtClean="0">
                <a:solidFill>
                  <a:prstClr val="black"/>
                </a:solidFill>
                <a:ea typeface="Times New Roman" pitchFamily="18" charset="0"/>
                <a:cs typeface="Mangal" pitchFamily="18" charset="0"/>
              </a:rPr>
              <a:t>: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r>
              <a:rPr lang="ne-NP" sz="2000" b="1" dirty="0" smtClean="0">
                <a:solidFill>
                  <a:prstClr val="black"/>
                </a:solidFill>
                <a:ea typeface="Times New Roman" pitchFamily="18" charset="0"/>
              </a:rPr>
              <a:t>२०७४-०४-११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</a:pP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50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138506"/>
              </p:ext>
            </p:extLst>
          </p:nvPr>
        </p:nvGraphicFramePr>
        <p:xfrm>
          <a:off x="685800" y="533397"/>
          <a:ext cx="6121400" cy="5029200"/>
        </p:xfrm>
        <a:graphic>
          <a:graphicData uri="http://schemas.openxmlformats.org/drawingml/2006/table">
            <a:tbl>
              <a:tblPr/>
              <a:tblGrid>
                <a:gridCol w="834143"/>
                <a:gridCol w="4001285"/>
                <a:gridCol w="1285972"/>
              </a:tblGrid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बसोबास सम्बन्धी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३७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नागरिक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१४६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नागरिक सनाखत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अविवाहित प्रमाणित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५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नाबालक परिचय-पत्र सिफारिस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२७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१८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पुर्जामा फोटोटाँस/पुर्जा प्राप्ती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७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व्यवसायतर्फ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(क)बन्दको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१९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(ख) दर्ता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१०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(ग) नामसारी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४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(घ)किसिम परिवर्तन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३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स्वास्थ्य उपचार सम्बन्धी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१६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हैसियत/आयस्रोत प्रमाणित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१३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करचुक्ता प्रमाणित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८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अपाङ्गता परिचय पत्र सिफारिस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३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074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विविध सिफारिस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380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85136"/>
              </p:ext>
            </p:extLst>
          </p:nvPr>
        </p:nvGraphicFramePr>
        <p:xfrm>
          <a:off x="609600" y="457200"/>
          <a:ext cx="8229600" cy="6216616"/>
        </p:xfrm>
        <a:graphic>
          <a:graphicData uri="http://schemas.openxmlformats.org/drawingml/2006/table">
            <a:tbl>
              <a:tblPr firstRow="1" firstCol="1" bandRow="1"/>
              <a:tblGrid>
                <a:gridCol w="567030"/>
                <a:gridCol w="2943193"/>
                <a:gridCol w="2376929"/>
                <a:gridCol w="1208387"/>
                <a:gridCol w="1134061"/>
              </a:tblGrid>
              <a:tr h="397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6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6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6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9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fUo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'/ ~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ædf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&lt;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æo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'&lt;g]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Nxfvf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u'Daf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k\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bz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k\f)f k\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lti&amp;fg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g[To,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]s]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Zj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 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lxtsf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cleif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]s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k'hf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e]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lbg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?=10,000.ô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2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</a:t>
                      </a:r>
                      <a:r>
                        <a:rPr lang="en-GB" sz="16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cwf/e"t If]q ljsf; d~r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;fd'bflos ejg lgdf{)f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?=1,50,000.ô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;'g;/L g]qxLg ;+#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ckf¤ d}qL tflnd ejg lgdf{)f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?=50,000.ô 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6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ls/ft ofSy'&lt; r'Dn'&lt;, lnDa" ;f+:s[lts kl/ifb, w/fg, ;'g;/L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;+:s[lt ;DaGwL tflnd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?=25,000.ô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9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/fli^`o cflbjf;L hghflt dlxnf dxf;+#, lhNnf ;dGjo kl/ifb, w/fg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g]kfnsf] ;+ljwfgdf dlxnfsf] clwsf/ ljifos ceLd'vLs/)f sfo{qmd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?=20,000.ô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6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6=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Zofdrf]s ;]jf ;dfh 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dlxnfx?sf nfuL pbæ#f]if)f tflnd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?=15,000.ô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1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7=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fd'bflos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ljkbæ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Aoj:yfkg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]if ;+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rfngsf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?=50,000.ô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2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656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189046"/>
              </p:ext>
            </p:extLst>
          </p:nvPr>
        </p:nvGraphicFramePr>
        <p:xfrm>
          <a:off x="381000" y="380999"/>
          <a:ext cx="8305800" cy="6009785"/>
        </p:xfrm>
        <a:graphic>
          <a:graphicData uri="http://schemas.openxmlformats.org/drawingml/2006/table">
            <a:tbl>
              <a:tblPr firstRow="1" firstCol="1" bandRow="1"/>
              <a:tblGrid>
                <a:gridCol w="572280"/>
                <a:gridCol w="2970445"/>
                <a:gridCol w="2398938"/>
                <a:gridCol w="1219576"/>
                <a:gridCol w="1144561"/>
              </a:tblGrid>
              <a:tr h="4245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 smtClean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400" b="1" dirty="0" smtClean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6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fUo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'/ ~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fL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ædf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&lt;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æo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'&lt;g]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Nxfvf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u'Daf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k\bz{gL, k\f)f k\lti&amp;fg, g[To, nf]s]Zj/ ;lxtsf] cleif]s k'hf, nfdf e]nf, jf&lt; lbg] 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</a:t>
                      </a:r>
                      <a:r>
                        <a:rPr lang="en-GB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cwf/e"t If]q ljsf; d~r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;fd'bflos ejg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?=1,50,000.ô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;'g;/L g]qxLg ;+#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ckf¤ d}qL tflnd ejg lgdf{)f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?=50,000.ô 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0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ls/ft ofSy'&lt; r'Dn'&lt;, lnDa" ;f+:s[lts kl/ifb, w/fg, ;'g;/L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;+:s[lt ;DaGwL tflnd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?=25,000.ô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6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/fli^`o cflbjf;L hghflt dlxnf dxf;+#, lhNnf ;dGjo kl/ifb, w/fg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g]kfnsf] ;+ljwfgdf dlxnfsf] clwsf/ ljifos ceLd'vLs/)f 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GB" sz="1100" dirty="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0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6=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Zofdrf]s ;]jf ;dfh 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dlxnfx?sf nfuL pbæ#f]if)f tflnd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?=15,000.ô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7=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fd'bflos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ljkbæ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Aoj:yfkg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]if ;+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rfngsf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?=50,000.ô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061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28084"/>
              </p:ext>
            </p:extLst>
          </p:nvPr>
        </p:nvGraphicFramePr>
        <p:xfrm>
          <a:off x="533400" y="457200"/>
          <a:ext cx="8000999" cy="5577840"/>
        </p:xfrm>
        <a:graphic>
          <a:graphicData uri="http://schemas.openxmlformats.org/drawingml/2006/table">
            <a:tbl>
              <a:tblPr firstRow="1" firstCol="1" bandRow="1"/>
              <a:tblGrid>
                <a:gridCol w="538592"/>
                <a:gridCol w="1763524"/>
                <a:gridCol w="3108084"/>
                <a:gridCol w="1329475"/>
                <a:gridCol w="1261324"/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clvn g]kfn dlxnf ;+#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Qmbfg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.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?=10,000.ô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o'gfO^]* uf]vf{ Ps]*]dL, w/fgô15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ûljBfyL{x?sf] rf}tkmL{ ljsf; tyf kf/:kl/s ;DaGwsf] lg/Gt/tfsf] nfuL v]ns'büeGg] d"n gf/fsf ;fy elnan sk k\ltof]lutf .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?=10,000.ô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lzjfno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dlGb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pkef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Qmf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ejg-dlGb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/_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?=75,000.ô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6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3347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97546"/>
              </p:ext>
            </p:extLst>
          </p:nvPr>
        </p:nvGraphicFramePr>
        <p:xfrm>
          <a:off x="533400" y="533400"/>
          <a:ext cx="8077201" cy="6269854"/>
        </p:xfrm>
        <a:graphic>
          <a:graphicData uri="http://schemas.openxmlformats.org/drawingml/2006/table">
            <a:tbl>
              <a:tblPr firstRow="1" firstCol="1" bandRow="1"/>
              <a:tblGrid>
                <a:gridCol w="543722"/>
                <a:gridCol w="2081571"/>
                <a:gridCol w="3019857"/>
                <a:gridCol w="1158714"/>
                <a:gridCol w="1273337"/>
              </a:tblGrid>
              <a:tr h="433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af|emf]u/f o'jf Sna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cfly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{s ;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xof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]u, t];\f]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kfgjf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/L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enLjn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Snaô2074df ;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xefuLtfsf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s'df/ ef/tL M ;lrj, ;fyL ;d'x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nfu" kbfy{ ;DaGwL r]tgf d'ns sfo{qmd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65,000.ô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/fh]Gb\ Gof}kfg] M ;+of]hs 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ût];\f] kfgjf/L elnan skô2074ü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ab\Lgfy cfwf/e't ljBfno, w/fgô15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z}lIfs ;fdfu\L ;xof]u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hgtf cfwf/e't ljBfno, w/fgô15, vf]l/of a:tL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z}lIfs ;fdfu\L ;xof]u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80,000.ô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2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6=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fhg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jfn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 s]Gb\,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fhg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a:tL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v]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ns'b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z}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lIfs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fdfu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\L,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cltl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lqmofsnfk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nufot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jfnjflnsf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a[QL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ljsf;sf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1,00,000.ô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</a:t>
                      </a:r>
                      <a:r>
                        <a:rPr lang="en-GB" sz="1400" dirty="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4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8844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41864"/>
              </p:ext>
            </p:extLst>
          </p:nvPr>
        </p:nvGraphicFramePr>
        <p:xfrm>
          <a:off x="685800" y="685801"/>
          <a:ext cx="7848599" cy="5410200"/>
        </p:xfrm>
        <a:graphic>
          <a:graphicData uri="http://schemas.openxmlformats.org/drawingml/2006/table">
            <a:tbl>
              <a:tblPr firstRow="1" firstCol="1" bandRow="1"/>
              <a:tblGrid>
                <a:gridCol w="528333"/>
                <a:gridCol w="1921276"/>
                <a:gridCol w="3035772"/>
                <a:gridCol w="1125920"/>
                <a:gridCol w="1237298"/>
              </a:tblGrid>
              <a:tr h="360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as;dfg u'?¤M ;+of]hs,  l;=l;=Sofd]/f h*fg tyf Aoj:yfkg ;ldlt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l;=l;=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Sofd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]/f h*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fgsf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ldif)f nfdf M ;+of]hs, w/fg gu/ ;xsf/L tb{y ;ldlt, w/fg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;xsf/L tflndsf] nfuL cfly{s ;xof]u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70,000.ô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3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s'df/ df]Qmfg-lji)f'_M cWoIf, /¤e"ld Ps]*]dL 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gf^s d~rg ug]{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3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lzIff ;bg p=df=lj=, w/fgô15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ljBfy{x?sf] Ifdtf ljsfz sfo{qmd tyf z}lIfs ;dfu\L ;xof]u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1,50,000.ô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0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6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kfj{tL e'h]nM cWoIf, dgsfdgf dlxnf art ;d"x, w/fgô15 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6dlxg] Ao"l^l;og tyf 6dlxg] l;nfO{ s^fO{ *`]; l*hfO{lg&lt; 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4,00,000.ô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7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So'k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]s g]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kfn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/f]*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dfs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{/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h]a\f 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qml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;¤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1,04,000.ô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1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670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18027"/>
              </p:ext>
            </p:extLst>
          </p:nvPr>
        </p:nvGraphicFramePr>
        <p:xfrm>
          <a:off x="609600" y="609600"/>
          <a:ext cx="7696201" cy="5888736"/>
        </p:xfrm>
        <a:graphic>
          <a:graphicData uri="http://schemas.openxmlformats.org/drawingml/2006/table">
            <a:tbl>
              <a:tblPr firstRow="1" firstCol="1" bandRow="1"/>
              <a:tblGrid>
                <a:gridCol w="489370"/>
                <a:gridCol w="2110802"/>
                <a:gridCol w="2794100"/>
                <a:gridCol w="1463728"/>
                <a:gridCol w="838201"/>
              </a:tblGrid>
              <a:tr h="1134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5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pBdzLn dlxnf (fsf n#'pBdL ;d"x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(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fsf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sk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*f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a'gfO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cfly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{s ;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xof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]u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35,000.ô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5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g]kfn t/fO{ ljBfyL{ gjhfu/)f ;+#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Mangal"/>
                          <a:ea typeface="Times New Roman"/>
                          <a:cs typeface="Mangal"/>
                        </a:rPr>
                        <a:t>"Engineering and Industrial Expo 2017"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2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&gt;L klAns xfO :s'n,w/fgô12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lj!fg k\b{zg tyf z}lIfs d]nf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45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fhg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art ;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d"x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w/fgô15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pT#f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]if)f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tflnd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15,000.ô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GB" sz="1800" dirty="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5670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752924"/>
              </p:ext>
            </p:extLst>
          </p:nvPr>
        </p:nvGraphicFramePr>
        <p:xfrm>
          <a:off x="304801" y="990601"/>
          <a:ext cx="8229599" cy="5449760"/>
        </p:xfrm>
        <a:graphic>
          <a:graphicData uri="http://schemas.openxmlformats.org/drawingml/2006/table">
            <a:tbl>
              <a:tblPr firstRow="1" firstCol="1" bandRow="1"/>
              <a:tblGrid>
                <a:gridCol w="520329"/>
                <a:gridCol w="1992018"/>
                <a:gridCol w="2328594"/>
                <a:gridCol w="1670208"/>
                <a:gridCol w="1718450"/>
              </a:tblGrid>
              <a:tr h="1965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07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km'naf/L cfdf ;d"n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v]nf}gf-u'l*fof_ agfpg] tflnd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60,000.ô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30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gf^æosdL</a:t>
                      </a:r>
                      <a:r>
                        <a:rPr lang="en-US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dxf</a:t>
                      </a:r>
                      <a:r>
                        <a:rPr lang="en-US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;+#-</a:t>
                      </a:r>
                      <a:r>
                        <a:rPr lang="en-US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gfd_g</a:t>
                      </a:r>
                      <a:r>
                        <a:rPr lang="en-US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kfn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ljZj</a:t>
                      </a:r>
                      <a:r>
                        <a:rPr lang="en-GB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/+</a:t>
                      </a:r>
                      <a:r>
                        <a:rPr lang="en-GB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ud~r</a:t>
                      </a:r>
                      <a:r>
                        <a:rPr lang="en-GB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lbj</a:t>
                      </a:r>
                      <a:r>
                        <a:rPr lang="en-GB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 </a:t>
                      </a:r>
                      <a:r>
                        <a:rPr lang="en-GB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dgfpg</a:t>
                      </a:r>
                      <a:r>
                        <a:rPr lang="en-GB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;</a:t>
                      </a:r>
                      <a:r>
                        <a:rPr lang="en-GB" sz="2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DaGwdf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20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0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4955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940526"/>
              </p:ext>
            </p:extLst>
          </p:nvPr>
        </p:nvGraphicFramePr>
        <p:xfrm>
          <a:off x="457200" y="762001"/>
          <a:ext cx="7817761" cy="3861815"/>
        </p:xfrm>
        <a:graphic>
          <a:graphicData uri="http://schemas.openxmlformats.org/drawingml/2006/table">
            <a:tbl>
              <a:tblPr firstRow="1" firstCol="1" bandRow="1"/>
              <a:tblGrid>
                <a:gridCol w="2160121"/>
                <a:gridCol w="2990640"/>
                <a:gridCol w="1345614"/>
                <a:gridCol w="1321386"/>
              </a:tblGrid>
              <a:tr h="858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AolQmsf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gfd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s}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lkmot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1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fdgf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g]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w/fgô15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 lx+;f lj?$ cled'lvs/)f sfo{qmd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25,000.ô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54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tfdf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¤ #]b'&lt;,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OsfO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w/fgô15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tfdf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&lt;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hfltsf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dxfg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*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gof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|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jif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2854cf}+ lv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;f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vfd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;f]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gfd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]%f/ô2074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dgfpg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</a:t>
                      </a:r>
                      <a:r>
                        <a:rPr lang="en-GB" sz="2400" dirty="0" smtClean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8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5866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29247"/>
              </p:ext>
            </p:extLst>
          </p:nvPr>
        </p:nvGraphicFramePr>
        <p:xfrm>
          <a:off x="381000" y="381001"/>
          <a:ext cx="8458200" cy="5638800"/>
        </p:xfrm>
        <a:graphic>
          <a:graphicData uri="http://schemas.openxmlformats.org/drawingml/2006/table">
            <a:tbl>
              <a:tblPr firstRow="1" firstCol="1" bandRow="1"/>
              <a:tblGrid>
                <a:gridCol w="538311"/>
                <a:gridCol w="2060863"/>
                <a:gridCol w="2989815"/>
                <a:gridCol w="1147187"/>
                <a:gridCol w="1722024"/>
              </a:tblGrid>
              <a:tr h="400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3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;fdgf g]kfn, w/fgô15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 lx+;f lj?$ cled'lvs/)f sfo{qmd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25,000.ô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22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g]kfn tfdf¤ #]b'&lt;, OsfO{ ;ldlt w/fgô15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tfdf&lt; hfltsf] dxfg rf* tyf gof| jif{ 2854cf}+ lv nf] ;f vfd ;f]gfd nf]%f/ô2074 dgfpg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3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l;^L Ph's];g g]^js{ k\f=ln=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nf]s;]jf cfof]u tof/L sIff ;+rfng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8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blnt gful/s ;/f]sf/ d~h, w/fgô15 ;'g;/L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s'zg tflndsf] nflu cfly{s ;xof]u 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7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w/fg sfg'g Aoj;foL Sna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ejg lgdf{)f ;xof]u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50,000.ô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81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6=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lzNk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ljsf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cg';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Gwfg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s]Gb\, w/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fg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;'g;/L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108cf} </a:t>
                      </a:r>
                      <a:r>
                        <a:rPr lang="en-US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cGt</a:t>
                      </a: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fli</a:t>
                      </a: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^`o &gt;</a:t>
                      </a:r>
                      <a:r>
                        <a:rPr lang="en-US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lds</a:t>
                      </a: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lbj</a:t>
                      </a: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b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</a:b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jL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kL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]O{/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fnf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: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lj!fg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k\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lti&amp;fgdf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pkrf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//t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fdLx?nfO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kmnkm'n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ljt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 / lu½L s'^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æg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&gt;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lds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dlxnfx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;+u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cGt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lqmof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_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GB" sz="1100" dirty="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1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891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74179"/>
              </p:ext>
            </p:extLst>
          </p:nvPr>
        </p:nvGraphicFramePr>
        <p:xfrm>
          <a:off x="609600" y="685800"/>
          <a:ext cx="8001000" cy="6085550"/>
        </p:xfrm>
        <a:graphic>
          <a:graphicData uri="http://schemas.openxmlformats.org/drawingml/2006/table">
            <a:tbl>
              <a:tblPr firstRow="1" firstCol="1" bandRow="1"/>
              <a:tblGrid>
                <a:gridCol w="508751"/>
                <a:gridCol w="2194398"/>
                <a:gridCol w="2707051"/>
                <a:gridCol w="1341849"/>
                <a:gridCol w="1248951"/>
              </a:tblGrid>
              <a:tr h="14586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6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lzju+uf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Sna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v]n d}bfg ;'wf/, v]ns'b ;fdfu\L vl/b tyf 3lbg] jf leQ] klqsf tflnd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75,000.ô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</a:t>
                      </a:r>
                      <a:r>
                        <a:rPr lang="en-GB" sz="1800" dirty="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3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xfd\f] *fG; ;]G^/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afnjflnsfx?nfO{ g[To k\lzIf)f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15,000.ô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jfnaflnsf nlIft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6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w/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fg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k\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fljlws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lzIffno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Aoj;flos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tflnd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s]Gb\ k\f=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ejg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 ;+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lxtf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/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ejg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dfkb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)* ;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DaGwL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tflnd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30,000.ô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8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49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56003"/>
              </p:ext>
            </p:extLst>
          </p:nvPr>
        </p:nvGraphicFramePr>
        <p:xfrm>
          <a:off x="1143000" y="533400"/>
          <a:ext cx="5664200" cy="3815556"/>
        </p:xfrm>
        <a:graphic>
          <a:graphicData uri="http://schemas.openxmlformats.org/drawingml/2006/table">
            <a:tbl>
              <a:tblPr/>
              <a:tblGrid>
                <a:gridCol w="771842"/>
                <a:gridCol w="3702434"/>
                <a:gridCol w="1189924"/>
              </a:tblGrid>
              <a:tr h="635926">
                <a:tc>
                  <a:txBody>
                    <a:bodyPr/>
                    <a:lstStyle/>
                    <a:p>
                      <a:pPr algn="r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पंजिकातर्फ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(क) जन्म  दर्ता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७८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(ख) मृत्यु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२०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(ग) विवाह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४९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(घ)सम्बन्ध विच्छेद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६ वटा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(ङ) बसाइँसराइ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४९ वटा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9728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59490"/>
              </p:ext>
            </p:extLst>
          </p:nvPr>
        </p:nvGraphicFramePr>
        <p:xfrm>
          <a:off x="457200" y="609600"/>
          <a:ext cx="8153400" cy="5510108"/>
        </p:xfrm>
        <a:graphic>
          <a:graphicData uri="http://schemas.openxmlformats.org/drawingml/2006/table">
            <a:tbl>
              <a:tblPr firstRow="1" firstCol="1" bandRow="1"/>
              <a:tblGrid>
                <a:gridCol w="518442"/>
                <a:gridCol w="2341516"/>
                <a:gridCol w="2854765"/>
                <a:gridCol w="1165937"/>
                <a:gridCol w="1272740"/>
              </a:tblGrid>
              <a:tr h="12022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</a:t>
                      </a: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AolQmsf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gfd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2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cfkf¤ k'g:yf{kgftyf c;xfo ;]jf s]Gb\ g]kfn, w/fg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:qL /f]u-kf&amp;]#/, lkm:^'nf_ tyf cf|vfôsfg ;DaGwL :jf:Yo lzlj/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75,000.ô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6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kflye/f nfO{g *`O{le¤ :s"n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dlxnfx?sf nfuL *`O{le¤ tflnd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75,000.ô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6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2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g]kfn gu/kflnsf sd{rf/L Pzf]l;P;g, PsfO{ ;ldlt, w/fg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19cf}+ jflif{s pT;jsf] pknIodf :jf:Yo lzlj/ / /Qmbfg sfo{qmd .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10,000.ô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6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2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2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dfgj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clwsf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Psn</a:t>
                      </a:r>
                      <a:r>
                        <a:rPr lang="en-US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d"x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1lbg]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clwsf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sfg"gL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cled'lvs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 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2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15,000.ô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6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GB" sz="1600" dirty="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2806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00572"/>
              </p:ext>
            </p:extLst>
          </p:nvPr>
        </p:nvGraphicFramePr>
        <p:xfrm>
          <a:off x="609600" y="259080"/>
          <a:ext cx="8077200" cy="933450"/>
        </p:xfrm>
        <a:graphic>
          <a:graphicData uri="http://schemas.openxmlformats.org/drawingml/2006/table">
            <a:tbl>
              <a:tblPr firstRow="1" firstCol="1" bandRow="1"/>
              <a:tblGrid>
                <a:gridCol w="513596"/>
                <a:gridCol w="2215297"/>
                <a:gridCol w="2932421"/>
                <a:gridCol w="1155040"/>
                <a:gridCol w="1260846"/>
              </a:tblGrid>
              <a:tr h="3550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;+:yf, AolQmsf] gfd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s}</a:t>
                      </a:r>
                      <a:r>
                        <a:rPr lang="en-GB" sz="11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lkmot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lblksf sfsL{ 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-;fdflhs kl/rfns_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 leQ]klqsf tyf n]vg tflnd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19,510.ô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rGb\ lnDa'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*:jLg ljt/)f sfo{qmd, w/fg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15,000.ô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0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0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742642"/>
              </p:ext>
            </p:extLst>
          </p:nvPr>
        </p:nvGraphicFramePr>
        <p:xfrm>
          <a:off x="533400" y="1600199"/>
          <a:ext cx="8077199" cy="5154592"/>
        </p:xfrm>
        <a:graphic>
          <a:graphicData uri="http://schemas.openxmlformats.org/drawingml/2006/table">
            <a:tbl>
              <a:tblPr firstRow="1" firstCol="1" bandRow="1"/>
              <a:tblGrid>
                <a:gridCol w="513595"/>
                <a:gridCol w="2319632"/>
                <a:gridCol w="2828085"/>
                <a:gridCol w="1155040"/>
                <a:gridCol w="1260847"/>
              </a:tblGrid>
              <a:tr h="2877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</a:t>
                      </a:r>
                      <a:r>
                        <a:rPr lang="en-GB" sz="1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</a:t>
                      </a:r>
                      <a:r>
                        <a:rPr lang="en-GB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1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AolQmsf</a:t>
                      </a:r>
                      <a:r>
                        <a:rPr lang="en-GB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gfd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s}</a:t>
                      </a:r>
                      <a:r>
                        <a:rPr lang="en-GB" sz="1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lkmot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cd[t l;h{glzn ;dfh, w/fgô15 ;'g;/L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pbæ#f]if)f tflnd 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21000.ô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00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dlxnf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lnDa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" </a:t>
                      </a: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efif</a:t>
                      </a:r>
                      <a:r>
                        <a:rPr lang="ne-NP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lnlk</a:t>
                      </a:r>
                      <a:r>
                        <a:rPr lang="en-GB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k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</a:t>
                      </a: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lzIf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)f s]Gb\, w/</a:t>
                      </a: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fg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;'g;/L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Ps lbj;Lo ls/ft l;l/h+uf lnlk n]vg k\lzIf)f .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;'g;/L lhNnf ^]a'n ^]lg; ;+#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^]a'n ^]lg; v]n ;xefuLtfsf nfuL cfly{s ;xof]u .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ckf¤ k'g:yf{kgf tyf c;xfo ;]jf s]Gb\ g]kfn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cgfy, c;xfo, ckf¤ jfnjflnsfx?nfO{ cWoog tyf z}lIfs ;fdfu\L ;xof]u . 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jfnjflnsf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6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g]kfn /fli^`o ;+o'Qm lgj[t sd{rf/L ;+#, lhNnf sfo{;ldlt, w/fg, ;'g;/L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ejg</a:t>
                      </a:r>
                      <a:r>
                        <a:rPr lang="en-GB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GB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 ;</a:t>
                      </a:r>
                      <a:r>
                        <a:rPr lang="en-GB" sz="10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xof</a:t>
                      </a:r>
                      <a:r>
                        <a:rPr lang="en-GB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]u .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25000.ô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6=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ERC MUSICANS , Purwanchal Campus, Dharan-8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;f+lutLs sfo{qmd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7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7=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k"jf{~rn !fg rIf' ljBfno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v]ns'b tyf cGo ;fdfu\L ljt/)f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30000.ô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7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8=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lblksf sfsL{ -;fdflhs kl/rfns_ jfnd}qL kmf]sn k;{g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pT#f]if)f snf tflnd sfo{qmd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97000.ô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8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9=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k"jf{~rn cf;/f ;'wf/ s]Gb\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ejg lgdf{)f ;xof]u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25000.ô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10=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&gt;L lg/fhg afnljsf; s]Gb\ lg/fhg a:tL, w/fgô15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50">
                          <a:effectLst/>
                          <a:latin typeface="Urban_nep"/>
                          <a:ea typeface="Times New Roman"/>
                          <a:cs typeface="Mangal"/>
                        </a:rPr>
                        <a:t>k\efjsf/L afnd}qL lzIf)f l;sfO{df gof| k\ljlwaf^ lzIf)f l;sfO{ -</a:t>
                      </a:r>
                      <a:r>
                        <a:rPr lang="en-GB" sz="1050">
                          <a:effectLst/>
                          <a:latin typeface="Calibri"/>
                          <a:ea typeface="Times New Roman"/>
                          <a:cs typeface="Calibri"/>
                        </a:rPr>
                        <a:t>E-Class</a:t>
                      </a:r>
                      <a:r>
                        <a:rPr lang="en-GB" sz="1050">
                          <a:effectLst/>
                          <a:latin typeface="Urban_nep"/>
                          <a:ea typeface="Times New Roman"/>
                          <a:cs typeface="Mangal"/>
                        </a:rPr>
                        <a:t>_ ;+~rfng-afnljsf; s]Gb\nfO{_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95000.ô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jfnjflnsf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11=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&gt;L hgtf cfwf/e"t ljBfno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-jfnljsf s]Gb\sf] nfuL_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50">
                          <a:effectLst/>
                          <a:latin typeface="Urban_nep"/>
                          <a:ea typeface="Times New Roman"/>
                          <a:cs typeface="Mangal"/>
                        </a:rPr>
                        <a:t>k\efjsf/L afnd}qL lzIf)f l;sfO{df gof| k\ljlwaf^ lzIf)f l;sfO{ -</a:t>
                      </a:r>
                      <a:r>
                        <a:rPr lang="en-GB" sz="1050">
                          <a:effectLst/>
                          <a:latin typeface="Calibri"/>
                          <a:ea typeface="Times New Roman"/>
                          <a:cs typeface="Calibri"/>
                        </a:rPr>
                        <a:t>E-Class</a:t>
                      </a:r>
                      <a:r>
                        <a:rPr lang="en-GB" sz="1050">
                          <a:effectLst/>
                          <a:latin typeface="Urban_nep"/>
                          <a:ea typeface="Times New Roman"/>
                          <a:cs typeface="Mangal"/>
                        </a:rPr>
                        <a:t>_ ;+~rfng-afnljsf; s]Gb\nfO{_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70000.ô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jfnjflnsf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9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12=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&gt;L lg/fhg afn Sna, lg/fhg a:tL, w/fgô15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50">
                          <a:effectLst/>
                          <a:latin typeface="Urban_nep"/>
                          <a:ea typeface="Times New Roman"/>
                          <a:cs typeface="Mangal"/>
                        </a:rPr>
                        <a:t>z}lIfs ;fdfu\L ljt/)f tyf jfnjflnsx?sf] nfuL Ifdtf ljsf; / ;[hgfTds so{qmd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95000.ô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jfnjflnsf nlIft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9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13=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&gt;L </a:t>
                      </a: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af|emf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]u/f </a:t>
                      </a: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o'jf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Snj</a:t>
                      </a:r>
                      <a:r>
                        <a:rPr lang="en-US" sz="10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, w/fgô15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cfly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{s ;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xof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]u -/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fli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^`o :t/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k'?if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elnjn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k\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ltof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GB" sz="105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uLtf</a:t>
                      </a:r>
                      <a:r>
                        <a:rPr lang="en-GB" sz="105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_ 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20000.ô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0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cGo</a:t>
                      </a:r>
                      <a:r>
                        <a:rPr lang="en-GB" sz="1000" dirty="0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000" dirty="0" err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51936" marR="519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388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881798"/>
              </p:ext>
            </p:extLst>
          </p:nvPr>
        </p:nvGraphicFramePr>
        <p:xfrm>
          <a:off x="304800" y="685795"/>
          <a:ext cx="8610601" cy="4800604"/>
        </p:xfrm>
        <a:graphic>
          <a:graphicData uri="http://schemas.openxmlformats.org/drawingml/2006/table">
            <a:tbl>
              <a:tblPr firstRow="1" firstCol="1" bandRow="1"/>
              <a:tblGrid>
                <a:gridCol w="547513"/>
                <a:gridCol w="2472816"/>
                <a:gridCol w="3014846"/>
                <a:gridCol w="1231317"/>
                <a:gridCol w="1344109"/>
              </a:tblGrid>
              <a:tr h="13558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;+#</a:t>
                      </a:r>
                      <a:r>
                        <a:rPr lang="ne-NP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AolQmsf</a:t>
                      </a:r>
                      <a:r>
                        <a:rPr lang="en-GB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gfd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:jLs[t /sd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s}lkmot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37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AASHISH  CHILDREN  HOME, DHARAN-15,  SUNSARI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cflzif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u[x_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z}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lIfs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fu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\L -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ljBfno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zfs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_ x:tfGt/)f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52000.ô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</a:t>
                      </a:r>
                      <a:r>
                        <a:rPr lang="en-GB" sz="1800" dirty="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37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afn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 ;+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hfn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afn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Snax?nfO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{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z}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lIfs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fdfu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\L x:tfGt/)f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80,878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90395" algn="l"/>
                        </a:tabLst>
                      </a:pPr>
                      <a:r>
                        <a:rPr lang="en-GB" sz="18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afnjflnsf</a:t>
                      </a:r>
                      <a:r>
                        <a:rPr lang="en-GB" sz="1800" dirty="0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800" dirty="0" err="1">
                          <a:effectLst/>
                          <a:highlight>
                            <a:srgbClr val="FF00FF"/>
                          </a:highlight>
                          <a:latin typeface="Urban_nep"/>
                          <a:ea typeface="Times New Roman"/>
                          <a:cs typeface="Mangal"/>
                        </a:rPr>
                        <a:t>nlIft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1013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298647"/>
              </p:ext>
            </p:extLst>
          </p:nvPr>
        </p:nvGraphicFramePr>
        <p:xfrm>
          <a:off x="228598" y="533395"/>
          <a:ext cx="8686802" cy="6177536"/>
        </p:xfrm>
        <a:graphic>
          <a:graphicData uri="http://schemas.openxmlformats.org/drawingml/2006/table">
            <a:tbl>
              <a:tblPr firstRow="1" firstCol="1" bandRow="1"/>
              <a:tblGrid>
                <a:gridCol w="913187"/>
                <a:gridCol w="750258"/>
                <a:gridCol w="675553"/>
                <a:gridCol w="563490"/>
                <a:gridCol w="563490"/>
                <a:gridCol w="675553"/>
                <a:gridCol w="676346"/>
                <a:gridCol w="675553"/>
                <a:gridCol w="602432"/>
                <a:gridCol w="788408"/>
                <a:gridCol w="676346"/>
                <a:gridCol w="562696"/>
                <a:gridCol w="563490"/>
              </a:tblGrid>
              <a:tr h="334445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w/fg pkdxfgu/kflnsf sfof{no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445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15 g+=j*f </a:t>
                      </a:r>
                      <a:r>
                        <a:rPr lang="en-GB" sz="1100" b="1" dirty="0" err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sfof</a:t>
                      </a: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{no 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4445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b}lgs cfDbfgL ljj/)f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033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 dirty="0" err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ldlt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/l;b g+=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hDdf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lgj]bg kmf/d z'Ns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lgj]bg btf{ z'Ns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 dirty="0" err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l;kmfl</a:t>
                      </a:r>
                      <a:r>
                        <a:rPr lang="en-GB" sz="1050" b="1" dirty="0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/; b:t'/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c+u\]hL l;kmfl/;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rf/lsNnf  / d'Nof+sg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k+lhs/)f z'Ns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cfo,x}l;ot / s/r'Stf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gftf k\df)fLt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cGo ljljw cfo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05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axfn s/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2074.04.32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&gt;fj)fsf]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426505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11235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8670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254950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48000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17650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19500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2074.05.30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efb\sf]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250645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4590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3460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110050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55000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10400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13440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2074.06.32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c;f]hsf]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204440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3315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2470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101770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36000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5500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13200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2074.07.30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Mangal"/>
                        </a:rPr>
                        <a:t>sflt{ssf]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283050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4310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3130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109425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68000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38400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2074.08.29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d+l;/sf]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196975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3790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2740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90980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58000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6350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875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13200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2074.09.30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kf}ifsf]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239960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4310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105450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49000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9650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3700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9600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2074.10.29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df#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314805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4250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132600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44800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45000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10200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54480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2074.11.30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kmfu'g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284105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4435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3370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133300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34000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49000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6800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37200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2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2074.12.30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r}q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229885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7630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3380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120925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46000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10850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5100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2075.01.31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a}zfv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293680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7850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3330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121250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57000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60000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7850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23600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2075.02.31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h]i&amp;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343350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10565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4460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153950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51000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66000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8400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38500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2875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6600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2075.03.32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>
                          <a:effectLst/>
                          <a:highlight>
                            <a:srgbClr val="FFFF00"/>
                          </a:highlight>
                          <a:latin typeface="Urban_nep"/>
                          <a:ea typeface="Times New Roman"/>
                          <a:cs typeface="Calibri"/>
                        </a:rPr>
                        <a:t>cfif(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Mangal"/>
                        </a:rPr>
                        <a:t>300600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8710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3440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155950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35000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36000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21000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21000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4100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Times New Roman"/>
                          <a:cs typeface="Calibri"/>
                        </a:rPr>
                        <a:t>14400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2075.03.32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 err="1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xfn;Ddsf</a:t>
                      </a: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Calibri"/>
                        </a:rPr>
                        <a:t>]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3368000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74990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44950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1590600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472800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616000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123650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182000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30150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5140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1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227720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3007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70265"/>
              </p:ext>
            </p:extLst>
          </p:nvPr>
        </p:nvGraphicFramePr>
        <p:xfrm>
          <a:off x="228600" y="1636896"/>
          <a:ext cx="8077199" cy="4598558"/>
        </p:xfrm>
        <a:graphic>
          <a:graphicData uri="http://schemas.openxmlformats.org/drawingml/2006/table">
            <a:tbl>
              <a:tblPr firstRow="1" firstCol="1" bandRow="1"/>
              <a:tblGrid>
                <a:gridCol w="915108"/>
                <a:gridCol w="2355210"/>
                <a:gridCol w="4806881"/>
              </a:tblGrid>
              <a:tr h="8777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#^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gfsf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k\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btf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;+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Vof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k\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ult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ljj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/)f_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2074.04.01 b]</a:t>
                      </a:r>
                      <a:r>
                        <a:rPr lang="en-US" sz="2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vL</a:t>
                      </a:r>
                      <a:r>
                        <a:rPr lang="en-US" sz="2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2075.03.32;Dd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hGd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btf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576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ljjfx btf{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230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a;fO{ ;/fO{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353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d'To" btf{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125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0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;DaGw ljR%]b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</a:t>
                      </a:r>
                      <a:endParaRPr lang="en-GB" sz="1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338"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hDdf</a:t>
                      </a:r>
                      <a:r>
                        <a:rPr lang="en-US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#^</a:t>
                      </a:r>
                      <a:r>
                        <a:rPr lang="en-US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</a:t>
                      </a:r>
                      <a:r>
                        <a:rPr lang="en-US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btf</a:t>
                      </a:r>
                      <a:r>
                        <a:rPr lang="en-US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;+</a:t>
                      </a:r>
                      <a:r>
                        <a:rPr lang="en-US" sz="28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Vof</a:t>
                      </a:r>
                      <a:r>
                        <a:rPr lang="en-US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M 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1294</a:t>
                      </a:r>
                      <a:endParaRPr lang="en-GB" sz="1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498122"/>
            <a:ext cx="46482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733550" algn="l"/>
                <a:tab pos="2038350" algn="l"/>
              </a:tabLst>
            </a:pP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hDdf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d'n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btf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{ ;+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Vof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Mô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5813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3550" algn="l"/>
                <a:tab pos="2038350" algn="l"/>
              </a:tabLst>
            </a:pP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hDdf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d'n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rnfgL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;+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Vof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Mô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5817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3550" algn="l"/>
                <a:tab pos="2038350" algn="l"/>
              </a:tabLst>
            </a:pP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AolQmut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#^</a:t>
            </a: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gf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btf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{ -</a:t>
            </a: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k+l~hsf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_ </a:t>
            </a: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sf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] k\</a:t>
            </a: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ult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ljj</a:t>
            </a:r>
            <a:r>
              <a:rPr lang="en-US" sz="14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/)f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733550" algn="l"/>
                <a:tab pos="2038350" algn="l"/>
              </a:tabLst>
            </a:pP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680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44752"/>
              </p:ext>
            </p:extLst>
          </p:nvPr>
        </p:nvGraphicFramePr>
        <p:xfrm>
          <a:off x="381000" y="1212451"/>
          <a:ext cx="8305799" cy="5611933"/>
        </p:xfrm>
        <a:graphic>
          <a:graphicData uri="http://schemas.openxmlformats.org/drawingml/2006/table">
            <a:tbl>
              <a:tblPr firstRow="1" firstCol="1" bandRow="1"/>
              <a:tblGrid>
                <a:gridCol w="648990"/>
                <a:gridCol w="788002"/>
                <a:gridCol w="5180004"/>
                <a:gridCol w="1688803"/>
              </a:tblGrid>
              <a:tr h="4368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US" sz="14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kmfon sf]*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ljifo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l;kmfl/; ;+Vof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-sfo{ k\ult ;+Vof_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1.3.1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hUuf gfd;f/L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35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gftf k\dfl)ft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119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gful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stf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gfvt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100" b="1" u="sng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100" b="1" u="sng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gful</a:t>
                      </a:r>
                      <a:r>
                        <a:rPr lang="en-US" sz="1100" b="1" u="sng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100" b="1" u="sng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stf</a:t>
                      </a:r>
                      <a:r>
                        <a:rPr lang="en-US" sz="1100" b="1" u="sng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626 / ;</a:t>
                      </a:r>
                      <a:r>
                        <a:rPr lang="en-US" sz="1100" b="1" u="sng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gfvt</a:t>
                      </a:r>
                      <a:r>
                        <a:rPr lang="en-US" sz="1100" b="1" u="sng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100" b="1" u="sng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l;kmfl</a:t>
                      </a:r>
                      <a:r>
                        <a:rPr lang="en-US" sz="1100" b="1" u="sng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/; 27_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27 / 626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k]G;g l;kmfl/;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35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;+:yf btf{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6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#/ </a:t>
                      </a:r>
                      <a:r>
                        <a:rPr lang="ne-NP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af^f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k\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dfl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)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ft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. #/ 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sfod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#/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d"Nof|sg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913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7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1.3.7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rf/ lsNnf k\dfl)ft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624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8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1.3.8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kfgL ljh'nL h*fg tyf gfd;f/L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393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9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1.3.9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400">
                          <a:effectLst/>
                          <a:latin typeface="Urban_nep"/>
                          <a:ea typeface="Times New Roman"/>
                          <a:cs typeface="Arial Unicode MS"/>
                        </a:rPr>
                        <a:t>जन्म</a:t>
                      </a: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ne-NP" sz="1400">
                          <a:effectLst/>
                          <a:latin typeface="Urban_nep"/>
                          <a:ea typeface="Times New Roman"/>
                          <a:cs typeface="Arial Unicode MS"/>
                        </a:rPr>
                        <a:t>विवाह र मृर्त्यू </a:t>
                      </a: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-2035;fn cuf*Lsf]_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18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1.3.10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b'O{ gfdy/ </a:t>
                      </a:r>
                      <a:r>
                        <a:rPr lang="ne-NP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 hGdldlt k\dfl)ft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148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11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1.3.11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a;f]jf; l;kmfl/;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596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1.3.15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#/]n' sfof{no, pBf]u btf{ l;kmfl/;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13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1.3.16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k'hf{ k\ltlnkL tyf k'hf{df gfdy/ ;+;f]wg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60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4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14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1.3.19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:jf:Yo pkrf/, cfly{s cj:yf sdhf]/ ePsf] tyf lgz'Nsf pkrf/  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106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1.3.20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df]lx nut s½f tyf hUuf /f]Ssf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16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1.3.22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c+u\]hLsf l;kmfl/;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414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17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1.3.25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ljljw cGo l;kmfl/; 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172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18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1.3.26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d'$f ;DaGwL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47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7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Arial Unicode MS"/>
                        </a:rPr>
                        <a:t>19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1.19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ljleGg</a:t>
                      </a:r>
                      <a:r>
                        <a:rPr lang="en-US" sz="1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;+# ;+:</a:t>
                      </a:r>
                      <a:r>
                        <a:rPr lang="en-US" sz="1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319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36"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03655" algn="l"/>
                        </a:tabLst>
                      </a:pPr>
                      <a:r>
                        <a:rPr lang="en-US" sz="15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hDdf l;kmfl/; ;+Vof M </a:t>
                      </a:r>
                      <a:endParaRPr lang="en-GB" sz="10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4684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3026" marR="630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704614"/>
            <a:ext cx="7086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1303338" algn="l"/>
              </a:tabLst>
            </a:pP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j*f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sfof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{no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cGt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{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ut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;]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jfu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\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xLsf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x'g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] b}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lgs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l;kmfl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/;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x?sf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ljj</a:t>
            </a:r>
            <a:r>
              <a:rPr lang="en-US" b="1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/)</a:t>
            </a:r>
            <a:r>
              <a:rPr lang="en-US" b="1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fM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730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6200"/>
            <a:ext cx="205740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GB" b="1" u="sng" dirty="0" err="1">
                <a:solidFill>
                  <a:prstClr val="black"/>
                </a:solidFill>
                <a:latin typeface="Urban_nep"/>
                <a:ea typeface="Times New Roman"/>
                <a:cs typeface="Mangal"/>
              </a:rPr>
              <a:t>yk</a:t>
            </a:r>
            <a:r>
              <a:rPr lang="en-GB" b="1" u="sng" dirty="0">
                <a:solidFill>
                  <a:prstClr val="black"/>
                </a:solidFill>
                <a:latin typeface="Urban_nep"/>
                <a:ea typeface="Times New Roman"/>
                <a:cs typeface="Mangal"/>
              </a:rPr>
              <a:t> </a:t>
            </a:r>
            <a:r>
              <a:rPr lang="en-GB" b="1" u="sng" dirty="0" err="1">
                <a:solidFill>
                  <a:prstClr val="black"/>
                </a:solidFill>
                <a:latin typeface="Urban_nep"/>
                <a:ea typeface="Times New Roman"/>
                <a:cs typeface="Mangal"/>
              </a:rPr>
              <a:t>sfo</a:t>
            </a:r>
            <a:r>
              <a:rPr lang="en-GB" b="1" u="sng" dirty="0">
                <a:solidFill>
                  <a:prstClr val="black"/>
                </a:solidFill>
                <a:latin typeface="Urban_nep"/>
                <a:ea typeface="Times New Roman"/>
                <a:cs typeface="Mangal"/>
              </a:rPr>
              <a:t>{</a:t>
            </a:r>
            <a:r>
              <a:rPr lang="en-GB" b="1" u="sng" dirty="0" err="1">
                <a:solidFill>
                  <a:prstClr val="black"/>
                </a:solidFill>
                <a:latin typeface="Urban_nep"/>
                <a:ea typeface="Times New Roman"/>
                <a:cs typeface="Mangal"/>
              </a:rPr>
              <a:t>x?Mô</a:t>
            </a:r>
            <a:endParaRPr lang="en-GB" sz="1200" dirty="0">
              <a:solidFill>
                <a:prstClr val="black"/>
              </a:solidFill>
              <a:ea typeface="Times New Roman"/>
              <a:cs typeface="Mang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779695"/>
              </p:ext>
            </p:extLst>
          </p:nvPr>
        </p:nvGraphicFramePr>
        <p:xfrm>
          <a:off x="152400" y="685800"/>
          <a:ext cx="8534400" cy="6071618"/>
        </p:xfrm>
        <a:graphic>
          <a:graphicData uri="http://schemas.openxmlformats.org/drawingml/2006/table">
            <a:tbl>
              <a:tblPr firstRow="1" firstCol="1" bandRow="1"/>
              <a:tblGrid>
                <a:gridCol w="550008"/>
                <a:gridCol w="7984392"/>
              </a:tblGrid>
              <a:tr h="1143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2074;fn &gt;fj)f 2ut] kbef/ u\x)f u/L j*fsf] klxnf] a}&amp;s a;L lgjf{lrt u/fpg' x'g] ;Dk")f{ dtbftfx?nfO{ xflb{s wGojfb lbO{, klxnf] a}&amp;sn] ;'s'Daf;L a:tLx?sf #/w'/LnfO{ #/gDa/ pknAw u/fpg], ;/;kmfO{, ;*saQL h:tf hgck]lIft cfwf/e"t a:t' ;]jfnfO{ plrt Aoj:yfkg ug]{ lg)f{o u/]sf]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j*f ;b:ox?nfO{ sfdsf] af|*kmf* u/L lhDd]jf/L lbO{Psf] . 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2074&gt;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fj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)f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dlxgfdf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cfPsf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clj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/n jiff{ ;+u} ;]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ptL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nfdf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cfPsf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(Ln]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wghgsf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Iflt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ePsfn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hutf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ckgfO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: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yfgLoaf;Lx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;+u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dGjo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u/L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vf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cg'udg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u/L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cfjZos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lvdsf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: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yfgdf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ttæsfn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hfnL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ljt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 u/L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t^aGwgsf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u/]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;]ptL vf]nf cltqmd)f lgoGq)fsf nfuL ;DaGwLt lgsfo ;+u ;dGjo tyf kxn u/L cfjZos sfo{ u/]sf]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;]ptL vf]nfaf^ cj}Bo?kdf lgsfzL x'g] ('¤f,lu^L,afn'jf nfO{ lgoGq)f ug{ lgoldt k\ToIf tyf ck\ToIf?kdf cg'udg tyf lgodg ug]{ u/]sf] . 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6=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j*fWoIfsf x}l;otn] cfkm} :yfgLo :t/df pkl:yt eO{ pkef]Qmf ;ldltx? u&amp;g u/]sf]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7=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xfn;Dd 26 j&amp;f ^f]n ljsf; ;+:yf u&amp;g u/]sf]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8=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Golos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ljifo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;+u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DaGwL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kg{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cfPsf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*]*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bh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{g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ph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'/L d'$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DaGwdf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DaGwL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kIfx?nfO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pkl:yt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b'a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kIfnfO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dfGo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x'g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u/L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ldnfkq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Gofo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lbnfPsf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7758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7977"/>
              </p:ext>
            </p:extLst>
          </p:nvPr>
        </p:nvGraphicFramePr>
        <p:xfrm>
          <a:off x="381000" y="380999"/>
          <a:ext cx="8305800" cy="5926245"/>
        </p:xfrm>
        <a:graphic>
          <a:graphicData uri="http://schemas.openxmlformats.org/drawingml/2006/table">
            <a:tbl>
              <a:tblPr firstRow="1" firstCol="1" bandRow="1"/>
              <a:tblGrid>
                <a:gridCol w="535276"/>
                <a:gridCol w="7770524"/>
              </a:tblGrid>
              <a:tr h="853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9=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zlxb dfu{, cfwf/e"t dfu{ nufotsf If]qdf u\fe]ln¤ sfo{ ;DkGg u/]sf] .</a:t>
                      </a:r>
                      <a:endParaRPr lang="en-GB" sz="3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10=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*f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{g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k"j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lxGb'klt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dfu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x'b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 s]=s]=O{G^/g]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Zgn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: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s"n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Ddsf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;*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snfO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n]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eln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¤ -;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Dofpg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]_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u/]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9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11=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Plss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[t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zx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/L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ljsf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cfof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hgf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cGt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ut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j*f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nosf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ljz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]if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kxndf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-s_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dsfn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'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{-u)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ftGq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_ *`]g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tyf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kSsL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;*s, -v_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lg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/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fhg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afns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]Gb\ b]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vL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lbk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*f|*f *`]g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tyf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kSsL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;*s / -u_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dgdf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]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xg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dfu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 *`]g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tyf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kSsL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;*s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lgdf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{)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fsf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nfuL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 cg'/f]w u/L 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sfo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{ cl# a(</a:t>
                      </a:r>
                      <a:r>
                        <a:rPr lang="en-GB" sz="2400" dirty="0" err="1">
                          <a:effectLst/>
                          <a:latin typeface="Urban_nep"/>
                          <a:ea typeface="Times New Roman"/>
                          <a:cs typeface="Kalimati"/>
                        </a:rPr>
                        <a:t>fPsf</a:t>
                      </a:r>
                      <a:r>
                        <a:rPr lang="en-GB" sz="2400" dirty="0">
                          <a:effectLst/>
                          <a:latin typeface="Urban_nep"/>
                          <a:ea typeface="Times New Roman"/>
                          <a:cs typeface="Kalimati"/>
                        </a:rPr>
                        <a:t>] .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0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12=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j*f sfof{nosf] kxndf Plss[t zx/L ljsf; cfof]hgf af^ cd[t ^f]n n'k x'|b} !fgrRIf' hf]*æg] ;*ssf] (n lgdf{)f eO{ /x]sf] . </a:t>
                      </a:r>
                      <a:endParaRPr lang="en-GB" sz="36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13=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dbgcfl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&gt;t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n'k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;*s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lgdf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{)f ;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DkGg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ul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Psf</a:t>
                      </a:r>
                      <a:r>
                        <a:rPr lang="en-US" sz="24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36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4469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621806"/>
              </p:ext>
            </p:extLst>
          </p:nvPr>
        </p:nvGraphicFramePr>
        <p:xfrm>
          <a:off x="381000" y="533399"/>
          <a:ext cx="8153400" cy="6108192"/>
        </p:xfrm>
        <a:graphic>
          <a:graphicData uri="http://schemas.openxmlformats.org/drawingml/2006/table">
            <a:tbl>
              <a:tblPr firstRow="1" firstCol="1" bandRow="1"/>
              <a:tblGrid>
                <a:gridCol w="525455"/>
                <a:gridCol w="7627945"/>
              </a:tblGrid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14=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;*saQL Aoj:yfkgsf nfuL :ynut ?kdf cg'udg ug]{ u/]sf]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k"jf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{~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!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frRIf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'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ljBfnodf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ePsf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lZfIfsx?sf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ljjfbn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pTkGg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z}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lIfs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x*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ætfn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tfnfaGbL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h:tf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cjflGrt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ultljwLnfO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/f]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ttæsfn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 ;/f]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jfnf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kIfx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;+u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k^sôk^s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%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nkmn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u/L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ljjfb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dfwg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fO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ljBfno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;'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u/]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16=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kmf]^f] ;lxtsf] dtbftf gfdfjnL ;+sng tyf cBfjlws sfo{ ug{ lgjf{rg sfof{nosf sd{rf/Lx? ;+u ;dGjo u/L j*fjf;Lx?sf] cg's'ntfnfO{ Wofgdf /fvL j*fsfof{noaf^ g} 2lbg ;Dd-ljxfg 7M00ah] b]vL /ftsf] 11M30 ah] ;Dd_ ;f] sfo{qmd ;+rfng u/]sf] h;af^ 700j*faf;L x?n] kmf]^f] lvrfPsf]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17=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;"rgfsf] xs ;DaGwL Aoj:yf cg'?k ljleGg +;+#;+:yf lgsfoaf^ j*fsf sfdsfjf{xL tyf ultljlwsf af/]df df+u ePsf] ;"rgf pknAw u/fPsf]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18=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afnd}qL :yfgLo zf;g -</a:t>
                      </a:r>
                      <a:r>
                        <a:rPr lang="en-US" sz="1600">
                          <a:effectLst/>
                          <a:latin typeface="Cambria"/>
                          <a:ea typeface="Times New Roman"/>
                          <a:cs typeface="Mangal"/>
                        </a:rPr>
                        <a:t>CFLG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_ sfo{qmdnfO{ k\efjsf/L agfO{ lgodg ug]{ u/]sf] . / afnd}qL j*f #f]if)ffsf nfuL ;'rsdf cfwfl/t ljleGg sfo{qmd ;+rfng u/]sf]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19=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;fj{hlgs kl/If)f -</a:t>
                      </a:r>
                      <a:r>
                        <a:rPr lang="en-US" sz="1600">
                          <a:effectLst/>
                          <a:latin typeface="Cambria"/>
                          <a:ea typeface="Times New Roman"/>
                          <a:cs typeface="Mangal"/>
                        </a:rPr>
                        <a:t>Public Audit)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sfo{qmddf lgoldt pkl:yt eO{ ljsf; lgdf{)f sfo{df hg;xeflutfsf nfuL cfjXfg ub}{ :jR%tf,kf/blz{tfsf nfuL hgrf;f] hufpg pTk\]/)ff lbg] sfo{ u/]sf] . 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15g++=j*fdf ;+rfngdf /x]sf of]hgfx?sf] cg'udg ug]{ u/]sf]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21=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ljleGg ;fdflhs ;+#;+:yf, afn Sna, cfdf</a:t>
                      </a:r>
                      <a:r>
                        <a:rPr lang="ne-NP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;d"x, gful/s ;r]tgf s]Gb\, :jf:Yo s]Gb\, pkef]Qm ;ldlt h:tf ;+#;+:yfx?n] cfof]hgf ug]{ ljljw sfo{qmd tyf ultljwLx?df k\d'v cltly, ljz]if cltly tyf cltlysf ?kdf ;s[o ;xefuL x'g] u/]sf] . 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22=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nosf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sfdnfO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r':t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b'?:t 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fVg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pkdxfgu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kflnsf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^ k\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fKt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dfu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lgb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zgsf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cfwf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1hgf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sd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/L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lgo"Qm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3941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183943"/>
              </p:ext>
            </p:extLst>
          </p:nvPr>
        </p:nvGraphicFramePr>
        <p:xfrm>
          <a:off x="304800" y="381000"/>
          <a:ext cx="8229600" cy="5757294"/>
        </p:xfrm>
        <a:graphic>
          <a:graphicData uri="http://schemas.openxmlformats.org/drawingml/2006/table">
            <a:tbl>
              <a:tblPr firstRow="1" firstCol="1" bandRow="1"/>
              <a:tblGrid>
                <a:gridCol w="530366"/>
                <a:gridCol w="7699234"/>
              </a:tblGrid>
              <a:tr h="31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23=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j*fjf;Lsf b}lgs dxTjk")f{ sfdsfhx? lgodfg';f/ ;xh?kdf ug]{ u/]sf], h;af^ ;]jfu\fxLx?df k\;Ggtf k\s^ ePsf]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7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24=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j*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faf;Lsf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sfd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{no ;do 10ô5ah] 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Dd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nodf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pkl:yt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]{ u/]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jfu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fxLsf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cToGt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rfk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ePdf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nosf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;do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afx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]s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cltl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dodf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;d]t ;]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jfu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fxLsf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b}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lgs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dxTjk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")f{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sfdsfh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DkGg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u/L ;]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lbg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u/]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4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25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fdflhs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;'/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Iff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eQf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*{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gljs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 a}s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dfkm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{t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eQf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 u/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fPsf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gof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|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nfeu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fxLx?sf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nut ;+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sng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wdfwd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/x]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26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j]jfl/;] nf; bfx ;+sf/sf nfuL Aoj:yfkg u/]sf]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27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jfnljjfx, ax'ljjfx, n}lus lx+;f, jfn&gt;d h:tf ;fdflhs s'/Llt / cGwljZjf; nfO{ cGTo ug{ k\f]T;flxt u/]sf]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7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28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ljkbæ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lvd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Go"lgs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ljkbæ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Aoj:yfkg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]if :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yfkgf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u/L ;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xof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]u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/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fxtsf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nfuL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:j]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lR%s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cfly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{s ;+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sng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yfngL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ePsf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29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sfof{nosf] clen]v nfO{ b'?:t /fVg kmfon sf]l*¤ u/L Aojl:yt u/]sf]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7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30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j*f leqsf] ;fj{hlgs ;+DktL, d&amp;</a:t>
                      </a:r>
                      <a:r>
                        <a:rPr lang="ne-NP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dGbL/, r}To</a:t>
                      </a:r>
                      <a:r>
                        <a:rPr lang="ne-NP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u'Djf, s'nf], kf^L</a:t>
                      </a:r>
                      <a:r>
                        <a:rPr lang="ne-NP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kf}jf, wf/f</a:t>
                      </a:r>
                      <a:r>
                        <a:rPr lang="ne-NP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kw]/f, ;jbfx :yn cflbsf] ;do</a:t>
                      </a:r>
                      <a:r>
                        <a:rPr lang="ne-NP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>
                          <a:effectLst/>
                          <a:latin typeface="Urban_nep"/>
                          <a:ea typeface="Times New Roman"/>
                          <a:cs typeface="Mangal"/>
                        </a:rPr>
                        <a:t>;dodf lgl/If)f tyf cg'udg ug]{ u/]sf] .</a:t>
                      </a:r>
                      <a:endParaRPr lang="en-GB" sz="24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67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30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20090" algn="l"/>
                          <a:tab pos="4871085" algn="l"/>
                        </a:tabLst>
                      </a:pP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ljleGg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;+#;+: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h]i&amp;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gful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/s,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dlxnf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blnt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ckf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¤ 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nufot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j*</a:t>
                      </a:r>
                      <a:r>
                        <a:rPr lang="en-GB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fjf;Lx</a:t>
                      </a: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;+u ;do</a:t>
                      </a:r>
                      <a:r>
                        <a:rPr lang="ne-NP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;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dodf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krf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Ls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cgf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}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krfl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/s ?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kdf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%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nkmn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]{,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u'gf;fx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;'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;'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emfjx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;+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sng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]{ u/]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h;af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^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sfdsfh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ug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;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xhtf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x'g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dx;';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ePsf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8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31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xfn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;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Dd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3k^s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=d]o/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eO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pkdxfgu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kflnsfsf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;d]t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lhDd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/L 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jxg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u/]</a:t>
                      </a:r>
                      <a:r>
                        <a:rPr lang="en-US" sz="16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6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endParaRPr lang="en-GB" sz="24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29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3048000"/>
            <a:ext cx="335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५ 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8876084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64531"/>
              </p:ext>
            </p:extLst>
          </p:nvPr>
        </p:nvGraphicFramePr>
        <p:xfrm>
          <a:off x="457200" y="457199"/>
          <a:ext cx="7481887" cy="5621018"/>
        </p:xfrm>
        <a:graphic>
          <a:graphicData uri="http://schemas.openxmlformats.org/drawingml/2006/table">
            <a:tbl>
              <a:tblPr firstRow="1" firstCol="1" bandRow="1"/>
              <a:tblGrid>
                <a:gridCol w="482178"/>
                <a:gridCol w="6999709"/>
              </a:tblGrid>
              <a:tr h="3670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32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2074</a:t>
                      </a:r>
                      <a:r>
                        <a:rPr lang="en-GB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.07.20df lbk]Gb</a:t>
                      </a: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\ a:tLdf ;'s'Daf;Lx?sf #/w'/LnfO{ #/ gDa/ ljt/)f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33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ldltM2074.08.01ut]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dtbftf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lzIff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af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df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: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yfgLo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fhgLlts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bnx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 ;+u %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nkmn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tyf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cGt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lqmof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qmd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u/]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.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34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ldltM2074.08.03ut] lhNnf lgjf{rg sfof{nosf k\d'v tyf sd{rf/Lx? ;d]tsf] pkl:ytLdf !grIf' ljBfnodf gd"gf dtbfg sfo{qmd ;+rfng u/]sf]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35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ldltM2074.08.06ut] u)ftGq a:tLûvüdf gd"gf dtbfg u/]sf]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36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ldltM2074.09.13ut] sl/*f]/ jfO{kf; ;*ssf] :yfgLo pkef]Qmfx? ;+u %nkmn u/L ;e]{ ug]{ lg)f{o ul/of] . 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37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ldltM2074.07.18ut] b]vL 2074.09.15ut] ;Dd hDdf 16j^f </a:t>
                      </a: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TLO</a:t>
                      </a: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 ^f]n ljsf; ;+:yf u&amp;g ul/of] . / To; otf 10j^f u/L hDdf 26j^f </a:t>
                      </a:r>
                      <a:r>
                        <a:rPr lang="en-US" sz="1800" b="1">
                          <a:effectLst/>
                          <a:latin typeface="Calibri"/>
                          <a:ea typeface="Times New Roman"/>
                          <a:cs typeface="Calibri"/>
                        </a:rPr>
                        <a:t>TLO</a:t>
                      </a: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 ^f]n ljsf; ;+:yf u&amp;g ePsf] .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38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lzt nx/ / hf*f]af^ k\efljt :yfgLoaf;Lx?sf nfuL g=kf=af^ k\fKt Gofgf] sk*f -sdn_ldltM2074.09.30df k\efljtx?nfO{ ljt/)f u/]sf] . </a:t>
                      </a:r>
                      <a:endParaRPr lang="en-GB" sz="28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39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2074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.07.20df </a:t>
                      </a:r>
                      <a:r>
                        <a:rPr lang="en-GB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lbk</a:t>
                      </a:r>
                      <a:r>
                        <a:rPr lang="en-GB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]Gb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\ a:tLdf ;'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s'Daf;Lx?sf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 #/w'/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LnfO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{ #/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gDa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 </a:t>
                      </a:r>
                      <a:r>
                        <a:rPr lang="en-US" sz="1800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ljt</a:t>
                      </a:r>
                      <a:r>
                        <a:rPr lang="en-US" sz="18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 .</a:t>
                      </a:r>
                      <a:endParaRPr lang="en-GB" sz="28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5271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917746"/>
              </p:ext>
            </p:extLst>
          </p:nvPr>
        </p:nvGraphicFramePr>
        <p:xfrm>
          <a:off x="457201" y="1904997"/>
          <a:ext cx="7696198" cy="4602480"/>
        </p:xfrm>
        <a:graphic>
          <a:graphicData uri="http://schemas.openxmlformats.org/drawingml/2006/table">
            <a:tbl>
              <a:tblPr firstRow="1" firstCol="1" bandRow="1"/>
              <a:tblGrid>
                <a:gridCol w="580889"/>
                <a:gridCol w="2846593"/>
                <a:gridCol w="1305633"/>
                <a:gridCol w="1354105"/>
                <a:gridCol w="1608978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qm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=;+=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eQfsf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] </a:t>
                      </a: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ljj</a:t>
                      </a: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/)f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;+Vof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eQf k\fKt b/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jflif{s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clt czQm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47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600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338400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2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k')f{ czQm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25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600000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3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blnt jfnjflnsf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137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657600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4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ljwjf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236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2832000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5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Psn dlxnf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399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4788000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6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h]i&amp; gful/s -blnt_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171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2052000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7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h]i&amp; gful/s -cGo_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596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2000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Urban_nep"/>
                          <a:ea typeface="Times New Roman"/>
                          <a:cs typeface="Mangal"/>
                        </a:rPr>
                        <a:t>14304000</a:t>
                      </a:r>
                      <a:endParaRPr lang="en-GB" sz="320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effectLst/>
                          <a:latin typeface="Urban_nep"/>
                          <a:ea typeface="Times New Roman"/>
                          <a:cs typeface="Mangal"/>
                        </a:rPr>
                        <a:t>hDdf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1611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 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Urban_nep"/>
                          <a:ea typeface="Times New Roman"/>
                          <a:cs typeface="Mangal"/>
                        </a:rPr>
                        <a:t>?=2,55,72,000.ô</a:t>
                      </a:r>
                      <a:endParaRPr lang="en-GB" sz="3200" dirty="0">
                        <a:effectLst/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1385821"/>
            <a:ext cx="32766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5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;</a:t>
            </a:r>
            <a:r>
              <a:rPr lang="en-GB" sz="15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fdflhs</a:t>
            </a:r>
            <a:r>
              <a:rPr lang="en-GB" sz="15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;'/</a:t>
            </a:r>
            <a:r>
              <a:rPr lang="en-GB" sz="15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Iff</a:t>
            </a:r>
            <a:r>
              <a:rPr lang="en-GB" sz="15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GB" sz="15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nfeu</a:t>
            </a:r>
            <a:r>
              <a:rPr lang="en-GB" sz="15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\</a:t>
            </a:r>
            <a:r>
              <a:rPr lang="en-GB" sz="15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fxLsf</a:t>
            </a:r>
            <a:r>
              <a:rPr lang="en-GB" sz="15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GB" sz="1500" b="1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ljj</a:t>
            </a:r>
            <a:r>
              <a:rPr lang="en-GB" sz="1500" b="1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Mangal" pitchFamily="18" charset="0"/>
              </a:rPr>
              <a:t>/)f</a:t>
            </a:r>
            <a:endParaRPr lang="en-GB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578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070698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१७</a:t>
            </a:r>
          </a:p>
        </p:txBody>
      </p:sp>
    </p:spTree>
    <p:extLst>
      <p:ext uri="{BB962C8B-B14F-4D97-AF65-F5344CB8AC3E}">
        <p14:creationId xmlns:p14="http://schemas.microsoft.com/office/powerpoint/2010/main" val="36469928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धरान उपमहानगरपालिका </a:t>
            </a:r>
            <a:br>
              <a:rPr lang="ne-NP" sz="2400" b="1" dirty="0" smtClean="0">
                <a:solidFill>
                  <a:srgbClr val="FF0000"/>
                </a:solidFill>
                <a:cs typeface="Kalimati" pitchFamily="2"/>
              </a:rPr>
            </a:br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१७ नं</a:t>
            </a:r>
            <a:r>
              <a:rPr lang="en-US" sz="2400" b="1" dirty="0" smtClean="0">
                <a:solidFill>
                  <a:srgbClr val="FF0000"/>
                </a:solidFill>
                <a:cs typeface="Kalimati" pitchFamily="2"/>
              </a:rPr>
              <a:t>.</a:t>
            </a:r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 वडा कार्यालय आ</a:t>
            </a:r>
            <a:r>
              <a:rPr lang="en-US" sz="2400" b="1" dirty="0" smtClean="0">
                <a:solidFill>
                  <a:srgbClr val="FF0000"/>
                </a:solidFill>
                <a:cs typeface="Kalimati" pitchFamily="2"/>
              </a:rPr>
              <a:t>.</a:t>
            </a:r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ब</a:t>
            </a:r>
            <a:r>
              <a:rPr lang="en-US" sz="2400" b="1" dirty="0" smtClean="0">
                <a:solidFill>
                  <a:srgbClr val="FF0000"/>
                </a:solidFill>
                <a:cs typeface="Kalimati" pitchFamily="2"/>
              </a:rPr>
              <a:t>. </a:t>
            </a:r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२०७४</a:t>
            </a:r>
            <a:r>
              <a:rPr lang="en-US" sz="2400" b="1" dirty="0" smtClean="0">
                <a:solidFill>
                  <a:srgbClr val="FF0000"/>
                </a:solidFill>
                <a:cs typeface="Kalimati" pitchFamily="2"/>
              </a:rPr>
              <a:t>/</a:t>
            </a:r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७५ मा संचालित</a:t>
            </a:r>
            <a:r>
              <a:rPr lang="en-US" sz="2400" b="1" dirty="0" smtClean="0">
                <a:solidFill>
                  <a:srgbClr val="FF0000"/>
                </a:solidFill>
                <a:cs typeface="Kalimati" pitchFamily="2"/>
              </a:rPr>
              <a:t>/</a:t>
            </a:r>
            <a:r>
              <a:rPr lang="ne-NP" sz="2400" b="1" dirty="0" smtClean="0">
                <a:solidFill>
                  <a:srgbClr val="FF0000"/>
                </a:solidFill>
                <a:cs typeface="Kalimati" pitchFamily="2"/>
              </a:rPr>
              <a:t>सम्पादित कार्यहरुको संक्षिप्त विवरण</a:t>
            </a:r>
            <a:endParaRPr lang="en-US" sz="2400" b="1" dirty="0">
              <a:solidFill>
                <a:srgbClr val="FF0000"/>
              </a:solidFill>
              <a:cs typeface="Kalimati" pitchFamily="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298133"/>
              </p:ext>
            </p:extLst>
          </p:nvPr>
        </p:nvGraphicFramePr>
        <p:xfrm>
          <a:off x="457200" y="1600200"/>
          <a:ext cx="8382000" cy="4798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800600"/>
                <a:gridCol w="1828800"/>
                <a:gridCol w="1752600"/>
              </a:tblGrid>
              <a:tr h="1507817"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solidFill>
                            <a:srgbClr val="FFFF00"/>
                          </a:solidFill>
                          <a:cs typeface="Kalimati" pitchFamily="2"/>
                        </a:rPr>
                        <a:t>भौतिक तथा पुर्वाधार विकास सम्बन्धि</a:t>
                      </a:r>
                      <a:r>
                        <a:rPr lang="ne-NP" sz="2400" baseline="0" dirty="0" smtClean="0">
                          <a:solidFill>
                            <a:srgbClr val="FFFF00"/>
                          </a:solidFill>
                          <a:cs typeface="Kalimati" pitchFamily="2"/>
                        </a:rPr>
                        <a:t> </a:t>
                      </a:r>
                      <a:r>
                        <a:rPr lang="ne-NP" sz="2400" dirty="0" smtClean="0">
                          <a:solidFill>
                            <a:srgbClr val="FFFF00"/>
                          </a:solidFill>
                          <a:cs typeface="Kalimati" pitchFamily="2"/>
                        </a:rPr>
                        <a:t>योजनाहरु</a:t>
                      </a:r>
                      <a:endParaRPr lang="en-US" sz="2400" dirty="0">
                        <a:solidFill>
                          <a:srgbClr val="FFFF00"/>
                        </a:solidFill>
                        <a:cs typeface="Kalimati" pitchFamily="2"/>
                      </a:endParaRPr>
                    </a:p>
                  </a:txBody>
                  <a:tcPr marL="8588" marR="8588" marT="858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solidFill>
                            <a:srgbClr val="FFFF00"/>
                          </a:solidFill>
                          <a:cs typeface="Kalimati" pitchFamily="2"/>
                        </a:rPr>
                        <a:t>संख्या</a:t>
                      </a:r>
                      <a:endParaRPr lang="en-US" sz="2400" dirty="0">
                        <a:solidFill>
                          <a:srgbClr val="FFFF00"/>
                        </a:solidFill>
                        <a:cs typeface="Kalimati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solidFill>
                            <a:srgbClr val="FFFF00"/>
                          </a:solidFill>
                          <a:cs typeface="Kalimati" pitchFamily="2"/>
                        </a:rPr>
                        <a:t>कैफियत</a:t>
                      </a:r>
                      <a:endParaRPr lang="en-US" sz="2400" dirty="0">
                        <a:solidFill>
                          <a:srgbClr val="FFFF00"/>
                        </a:solidFill>
                        <a:cs typeface="Kalimati" pitchFamily="2"/>
                      </a:endParaRPr>
                    </a:p>
                  </a:txBody>
                  <a:tcPr anchor="ctr"/>
                </a:tc>
              </a:tr>
              <a:tr h="505629">
                <a:tc>
                  <a:txBody>
                    <a:bodyPr/>
                    <a:lstStyle/>
                    <a:p>
                      <a:pPr algn="l"/>
                      <a:r>
                        <a:rPr lang="ne-NP" sz="2400" dirty="0" smtClean="0">
                          <a:cs typeface="Kalimati" pitchFamily="2"/>
                        </a:rPr>
                        <a:t>प्रमुख कोष बाट</a:t>
                      </a:r>
                    </a:p>
                  </a:txBody>
                  <a:tcPr marL="8588" marR="8588" marT="858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cs typeface="Kalimati" pitchFamily="2"/>
                        </a:rPr>
                        <a:t>१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</a:tr>
              <a:tr h="505629">
                <a:tc>
                  <a:txBody>
                    <a:bodyPr/>
                    <a:lstStyle/>
                    <a:p>
                      <a:pPr algn="l"/>
                      <a:r>
                        <a:rPr lang="ne-NP" sz="2400" dirty="0" smtClean="0">
                          <a:cs typeface="Kalimati" pitchFamily="2"/>
                        </a:rPr>
                        <a:t>वडाको वजेट बाट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marL="8588" marR="8588" marT="858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cs typeface="Kalimati" pitchFamily="2"/>
                        </a:rPr>
                        <a:t>८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</a:tr>
              <a:tr h="759763">
                <a:tc>
                  <a:txBody>
                    <a:bodyPr/>
                    <a:lstStyle/>
                    <a:p>
                      <a:pPr algn="l"/>
                      <a:r>
                        <a:rPr lang="ne-NP" sz="2400" dirty="0" smtClean="0">
                          <a:cs typeface="Kalimati" pitchFamily="2"/>
                        </a:rPr>
                        <a:t>नगर कार्यपालिका बाट</a:t>
                      </a:r>
                    </a:p>
                  </a:txBody>
                  <a:tcPr marL="8588" marR="8588" marT="858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cs typeface="Kalimati" pitchFamily="2"/>
                        </a:rPr>
                        <a:t>७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</a:tr>
              <a:tr h="759763">
                <a:tc>
                  <a:txBody>
                    <a:bodyPr/>
                    <a:lstStyle/>
                    <a:p>
                      <a:pPr algn="l"/>
                      <a:r>
                        <a:rPr lang="ne-NP" sz="2400" dirty="0" smtClean="0">
                          <a:cs typeface="Kalimati" pitchFamily="2"/>
                        </a:rPr>
                        <a:t>अन्य निकायहरुबाट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marL="8588" marR="8588" marT="858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cs typeface="Kalimati" pitchFamily="2"/>
                        </a:rPr>
                        <a:t>९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</a:tr>
              <a:tr h="759763">
                <a:tc>
                  <a:txBody>
                    <a:bodyPr/>
                    <a:lstStyle/>
                    <a:p>
                      <a:pPr algn="l"/>
                      <a:r>
                        <a:rPr lang="ne-NP" sz="2400" dirty="0" smtClean="0">
                          <a:cs typeface="Kalimati" pitchFamily="2"/>
                        </a:rPr>
                        <a:t>जम्मा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marL="8588" marR="8588" marT="858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2400" dirty="0" smtClean="0">
                          <a:cs typeface="Kalimati" pitchFamily="2"/>
                        </a:rPr>
                        <a:t>२५</a:t>
                      </a:r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cs typeface="Kalimati" pitchFamily="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1519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660107"/>
              </p:ext>
            </p:extLst>
          </p:nvPr>
        </p:nvGraphicFramePr>
        <p:xfrm>
          <a:off x="552738" y="518160"/>
          <a:ext cx="8286461" cy="5637152"/>
        </p:xfrm>
        <a:graphic>
          <a:graphicData uri="http://schemas.openxmlformats.org/drawingml/2006/table">
            <a:tbl>
              <a:tblPr/>
              <a:tblGrid>
                <a:gridCol w="514062"/>
                <a:gridCol w="2281512"/>
                <a:gridCol w="840442"/>
                <a:gridCol w="911216"/>
                <a:gridCol w="1250341"/>
                <a:gridCol w="896471"/>
                <a:gridCol w="955450"/>
                <a:gridCol w="636967"/>
              </a:tblGrid>
              <a:tr h="36755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ne-N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१७ नं. वडामा आ.ब. २०७४।०७५ मा सम्पन्न </a:t>
                      </a:r>
                      <a:endParaRPr lang="ne-NP" sz="1600" b="1" i="0" u="none" strike="noStrike" dirty="0" smtClean="0">
                        <a:solidFill>
                          <a:srgbClr val="FF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  <a:p>
                      <a:pPr algn="ctr" fontAlgn="ctr"/>
                      <a:r>
                        <a:rPr lang="ne-NP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भौतिक </a:t>
                      </a:r>
                      <a:r>
                        <a:rPr lang="ne-NP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तथा पूर्वाधार विकास सम्बन्धि कार्यहरुको प्रगति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38172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क्र.सं. 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योजनाको नाम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न.पा. प्रमुख कोष बाट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अन्य निकाय बाट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 कार्यपालिका बाट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वडाको वजेट बाट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लम्बाई मी.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कैफियत</a:t>
                      </a:r>
                    </a:p>
                  </a:txBody>
                  <a:tcPr marL="8588" marR="8588" marT="85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सप्तरङ्गी पार्क झाडी फँडानी कार्य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६०३७५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GB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प्रमुख कोष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09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विभिन्न कच्ची बाटोहरुमा मिक्स गिटी लगाई ग्राभेल गर्ने कार्य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८३६२५७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सन्तानेश्वर शिवालय मन्दिर घेरावारा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रत्‍न मार्ग ढल निर्माण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५०००००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९१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असारे वस्ती पक्की ढल निर्माण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६२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5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टेम्के मार्ग लुप सडक निर्माण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२३०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44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खैरेनी खोरिया सडक सुधार तथा ह्युमपाईप लगाउने काम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४७५०००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८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लोकप्रिय मार्ग लगायत बाटोहरु ग्राभेलिङ्ग कार्य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९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हुलाकी मार्ग र हवाई मार्ग लुप कच्ची बाटो ग्राभेल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६२०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8588" marR="8588" marT="858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2627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082404"/>
              </p:ext>
            </p:extLst>
          </p:nvPr>
        </p:nvGraphicFramePr>
        <p:xfrm>
          <a:off x="381004" y="228600"/>
          <a:ext cx="8381995" cy="6048680"/>
        </p:xfrm>
        <a:graphic>
          <a:graphicData uri="http://schemas.openxmlformats.org/drawingml/2006/table">
            <a:tbl>
              <a:tblPr/>
              <a:tblGrid>
                <a:gridCol w="405677"/>
                <a:gridCol w="2422128"/>
                <a:gridCol w="677391"/>
                <a:gridCol w="1094461"/>
                <a:gridCol w="1264757"/>
                <a:gridCol w="906807"/>
                <a:gridCol w="966464"/>
                <a:gridCol w="644310"/>
              </a:tblGrid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साकेला साँस्कृतिक पार्क मूल गेट निर्माण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६१०२५२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११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चतरा मार्ग पीच निर्माण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४००००००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७५६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१२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ईन्द्रेणी मार्ग ढल निर्माण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१००९७३६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२६८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51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१३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शहरी स्वास्थ्य केन्द्र भवन थप तला निर्माण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३४३४०८५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१४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हुलाकी मार्ग ढल निर्माण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१२०९०३२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३७५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१५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शहरी स्वास्थ्य केन्द्र भवन मर्मत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१५६८५१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१६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पटनाली खेल मैदान निर्माण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३०००००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नगर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23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१७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सप्तरङ्गी मार्ग कालोपत्रे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५९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प्रदेश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१८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सिङ्‍मी खोला नदी नियन्त्रण ग्यावीन वाल तथा स्पीड ब्रेकर निर्माण (जल उत्पन्न प्रकोप नियन्त्रण डिभिजन कार्यालय नं. २ विराटनगर)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४००००००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 फिट उचाई र १९२ मीटर लम्बाई र १२ वटा ब्रेकर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 उ प्र नि डि का 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१९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सर्दुखोला नदी नियन्त्रण ग्याबीन जाली (जल उत्पन्न प्रकोप नियन्त्रण डिभिजन कार्यालय नं. २ विराटनगर)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९० वटा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 उ प्र नि डि का 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पटनाली खोला नदी नियन्त्रण कार्यका लागि च्यानलिङ्ग (जल उत्पन्न प्रकोप नियन्त्रण डिभिजन कार्यालय नं. २ विराटनगर)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२००००००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5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११</a:t>
                      </a:r>
                      <a:r>
                        <a:rPr lang="en-GB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  <a:cs typeface="Kalimati" pitchFamily="2"/>
                        </a:rPr>
                        <a:t>û</a:t>
                      </a:r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१.5 को १९०० मिटर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 उ प्र नि डि का </a:t>
                      </a:r>
                    </a:p>
                  </a:txBody>
                  <a:tcPr marL="7300" marR="7300" marT="73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9050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99627"/>
              </p:ext>
            </p:extLst>
          </p:nvPr>
        </p:nvGraphicFramePr>
        <p:xfrm>
          <a:off x="381002" y="228602"/>
          <a:ext cx="8458199" cy="6610060"/>
        </p:xfrm>
        <a:graphic>
          <a:graphicData uri="http://schemas.openxmlformats.org/drawingml/2006/table">
            <a:tbl>
              <a:tblPr/>
              <a:tblGrid>
                <a:gridCol w="409365"/>
                <a:gridCol w="2444149"/>
                <a:gridCol w="857860"/>
                <a:gridCol w="930101"/>
                <a:gridCol w="1276255"/>
                <a:gridCol w="915050"/>
                <a:gridCol w="975251"/>
                <a:gridCol w="650168"/>
              </a:tblGrid>
              <a:tr h="142239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२१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पटनाली खोला नदी नियन्त्रण कार्यका लागि थप काम ढुङ्गे जाली लगाउने कार्य (जल उत्पन्न प्रकोप नियन्त्रण डिभिजन कार्यालय नं. २ विराटनगर)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२००००००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 वटा जाली ९१ मी.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 उ प्र नि डि का 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२२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पटनाली खोला सिचाई कूलो निर्माण सिचाई विकास डिभिजन कार्यालय ईनरुवा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१००००००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१, २०, ६० को ९० मी.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सि वि डि का ईनरुवा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9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२३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ठकुरी खोला नदी नियन्त्रणका लागि रिटेनिङ्ग निर्माण (जल उत्पन्न प्रकोप नियन्त्रण डिभिजन कार्यालय नं. २ विराटनगर)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२००००००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52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  <a:cs typeface="Kalimati" pitchFamily="2"/>
                        </a:rPr>
                        <a:t>û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18</a:t>
                      </a:r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  <a:cs typeface="Kalimati" pitchFamily="2"/>
                        </a:rPr>
                        <a:t>û</a:t>
                      </a:r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८३.५० मी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 उ प्र नि डि का 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39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२४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ठकुरी खोला नदी नियन्त्रणका लागि रिटेनिङ्ग निर्माण (जल उत्पन्न प्रकोप नियन्त्रण डिभिजन कार्यालय नं. २ विराटनगर)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२००००००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८३.५० मी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 उ प्र नि डि का 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२५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ठकुरी खोला नदी नियन्त्रणका लागि रिटेनिङ्ग वाल र रत्‍न मार्ग ड्रेन स्टेप निर्माण (रेडक्रस सोसाईटी सुनसरी शाखा)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२५००००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५२"१८" को १३.५० मी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रेडक्रस</a:t>
                      </a:r>
                    </a:p>
                  </a:txBody>
                  <a:tcPr marL="8111" marR="8111" marT="8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63661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02400"/>
              </p:ext>
            </p:extLst>
          </p:nvPr>
        </p:nvGraphicFramePr>
        <p:xfrm>
          <a:off x="1142999" y="228600"/>
          <a:ext cx="7086600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4687363"/>
                <a:gridCol w="2399237"/>
              </a:tblGrid>
              <a:tr h="1459149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3200" b="1" dirty="0" smtClean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जम्मा</a:t>
                      </a:r>
                      <a:r>
                        <a:rPr lang="ne-NP" sz="3200" b="1" baseline="0" dirty="0" smtClean="0">
                          <a:solidFill>
                            <a:srgbClr val="FF0000"/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 लक्षित वर्ग कार्यक्रम संख्या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Kalimati" pitchFamily="2"/>
                        </a:rPr>
                        <a:t>: </a:t>
                      </a:r>
                      <a:r>
                        <a:rPr lang="ne-NP" sz="32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Kalimati" pitchFamily="2"/>
                        </a:rPr>
                        <a:t>५५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3424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3200" b="1" dirty="0" smtClean="0">
                          <a:solidFill>
                            <a:srgbClr val="92D050"/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बालबालिका लक्षित</a:t>
                      </a:r>
                      <a:r>
                        <a:rPr lang="en-US" sz="3200" b="1" dirty="0" smtClean="0">
                          <a:solidFill>
                            <a:srgbClr val="92D050"/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Kalimati" pitchFamily="2"/>
                        </a:rPr>
                        <a:t>: </a:t>
                      </a:r>
                      <a:endParaRPr lang="en-GB" sz="18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 smtClean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Times New Roman"/>
                          <a:cs typeface="Kalimati" pitchFamily="2"/>
                        </a:rPr>
                        <a:t>१६</a:t>
                      </a:r>
                      <a:r>
                        <a:rPr lang="ne-NP" sz="1800" b="1" baseline="0" dirty="0" smtClean="0">
                          <a:solidFill>
                            <a:srgbClr val="92D050"/>
                          </a:solidFill>
                          <a:effectLst/>
                          <a:latin typeface="Calibri"/>
                          <a:ea typeface="Times New Roman"/>
                          <a:cs typeface="Kalimati" pitchFamily="2"/>
                        </a:rPr>
                        <a:t> </a:t>
                      </a:r>
                      <a:endParaRPr lang="en-GB" sz="1800" b="1" dirty="0">
                        <a:solidFill>
                          <a:srgbClr val="92D050"/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4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3200" b="1" dirty="0" smtClean="0">
                          <a:solidFill>
                            <a:srgbClr val="0070C0"/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महिला लक्षित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Kalimati" pitchFamily="2"/>
                        </a:rPr>
                        <a:t>:  </a:t>
                      </a:r>
                      <a:endParaRPr lang="en-GB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Kalimati" pitchFamily="2"/>
                        </a:rPr>
                        <a:t>११</a:t>
                      </a:r>
                      <a:endParaRPr lang="en-GB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24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3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अन्य लक्षित</a:t>
                      </a:r>
                      <a:r>
                        <a:rPr lang="en-US" sz="3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Urban_nep"/>
                          <a:ea typeface="Times New Roman"/>
                          <a:cs typeface="Kalimati" pitchFamily="2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Kalimati" pitchFamily="2"/>
                        </a:rPr>
                        <a:t>: </a:t>
                      </a:r>
                      <a:endParaRPr lang="en-GB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Kalimati" pitchFamily="2"/>
                        </a:rPr>
                        <a:t>२८</a:t>
                      </a:r>
                      <a:endParaRPr lang="en-GB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Kalimati" pitchFamily="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3341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27564"/>
              </p:ext>
            </p:extLst>
          </p:nvPr>
        </p:nvGraphicFramePr>
        <p:xfrm>
          <a:off x="228599" y="228607"/>
          <a:ext cx="8382000" cy="6324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289"/>
                <a:gridCol w="2846023"/>
                <a:gridCol w="1670892"/>
                <a:gridCol w="1087917"/>
                <a:gridCol w="1308253"/>
                <a:gridCol w="844626"/>
              </a:tblGrid>
              <a:tr h="37512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FF0000"/>
                          </a:solidFill>
                          <a:effectLst/>
                          <a:cs typeface="Kalimati" pitchFamily="2"/>
                        </a:rPr>
                        <a:t>१७ वडाको बालबालिका लक्षित कार्यक्रम २०७४/७५ को संक्षिप्त प्रगति</a:t>
                      </a:r>
                      <a:endParaRPr lang="ne-NP" sz="1600" b="1" i="0" u="none" strike="noStrike" dirty="0">
                        <a:solidFill>
                          <a:srgbClr val="FF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7798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क्र.सं.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कार्यक्रम 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कार्यक्रम संचालन गर्ने 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रकम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कार्यक्रम संचालन मिति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लाभग्राही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023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१</a:t>
                      </a: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राष्ट्रिय बाल दिवस 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वडा कार्यालय तथा बाल समूह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१३९०५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2074/०६/०३ गते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१४९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12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२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विद्यालय सामाग्री सहयोग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दीपेन्द्र स्मृती प्रा वि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९८०००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२०७४/८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१२२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5120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शैक्षिक भ्रमण सहयोग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ज्वालामूखी मा वि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५०००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२०७४/११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४५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023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४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विद्यालयको भौतिक एवं शैक्षिक व्यवस्थापन कार्य/कार्यक्रम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पञ्चकन्या मा वि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३५००००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२०७४/11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७००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023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५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नव सृष्टी बाल समूह लाई साउण्ड सिस्टम वितरण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१३०००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2074/११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२५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023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६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बालमैत्री स्थानिय शासन अनुशिक्षण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५०९३५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2074/११/२९ गते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५०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023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७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विविध विद्यालय सामाग्री खरिद तथा मर्मत संभार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सम्यक शिक्षा आधारभूत विद्यालय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६००००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२०७४/१२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२७५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023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८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जन्मदर्ता अभियान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४१५८०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>
                          <a:effectLst/>
                          <a:cs typeface="Kalimati" pitchFamily="2"/>
                        </a:rPr>
                        <a:t>2074/12/०५ गते</a:t>
                      </a:r>
                      <a:endParaRPr lang="ne-NP" sz="1600" b="0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u="none" strike="noStrike" dirty="0">
                          <a:effectLst/>
                          <a:cs typeface="Kalimati" pitchFamily="2"/>
                        </a:rPr>
                        <a:t>२१९</a:t>
                      </a:r>
                      <a:endParaRPr lang="ne-NP" sz="1600" b="0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3615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726373"/>
              </p:ext>
            </p:extLst>
          </p:nvPr>
        </p:nvGraphicFramePr>
        <p:xfrm>
          <a:off x="381000" y="228609"/>
          <a:ext cx="8382000" cy="6324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289"/>
                <a:gridCol w="2846023"/>
                <a:gridCol w="1670892"/>
                <a:gridCol w="1087917"/>
                <a:gridCol w="1308253"/>
                <a:gridCol w="844626"/>
              </a:tblGrid>
              <a:tr h="35411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FF0000"/>
                          </a:solidFill>
                          <a:effectLst/>
                          <a:cs typeface="Kalimati" pitchFamily="2"/>
                        </a:rPr>
                        <a:t>१७ वडाको बालबालिका लक्षित कार्यक्रम २०७४/७५ को संक्षिप्त प्रगति</a:t>
                      </a:r>
                      <a:endParaRPr lang="ne-NP" sz="1600" b="1" i="0" u="none" strike="noStrike" dirty="0">
                        <a:solidFill>
                          <a:srgbClr val="FF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8727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क्र.सं.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कार्यक्रम 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कार्यक्रम संचालन गर्ने 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रकम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कार्यक्रम संचालन मिति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solidFill>
                            <a:srgbClr val="92D050"/>
                          </a:solidFill>
                          <a:effectLst/>
                          <a:cs typeface="Kalimati" pitchFamily="2"/>
                        </a:rPr>
                        <a:t>लाभग्राही</a:t>
                      </a:r>
                      <a:endParaRPr lang="ne-NP" sz="16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823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९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बाल भित्ते पत्रिका लेखन तथा </a:t>
                      </a:r>
                      <a:r>
                        <a:rPr lang="en-US" sz="1600" b="1" u="none" strike="noStrike" dirty="0">
                          <a:effectLst/>
                          <a:cs typeface="Kalimati" pitchFamily="2"/>
                        </a:rPr>
                        <a:t>CFLG </a:t>
                      </a:r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अनुशिक्षण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५९०००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२०७४/१२/२३ र २४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४५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१०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वालमैत्री कक्षा व्यवस्थापन कार्यक्रम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ज्वालामूखी मा वि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u="none" strike="noStrike">
                          <a:effectLst/>
                          <a:cs typeface="Kalimati" pitchFamily="2"/>
                        </a:rPr>
                        <a:t>50000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२०७५/१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५५०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११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बालमैत्री सूचना प्रकाशन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४०००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२०७५/१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  <a:cs typeface="Kalimati" pitchFamily="2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१२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बाल भित्ते पत्रिका तयारी प्रकाशन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४३०५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२०७५/२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२५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823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१३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घोपा मा.वि. लाई शिक्षण सामाग्री सहयोग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६००००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०७५/२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१५०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१४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वडा बाल भेला 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९९३०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०७५/२/२६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८९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१५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विद्यार्थीलाई पोशाक वितरण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वडा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१२८९६०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०७५/३/४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७७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8232">
                <a:tc>
                  <a:txBody>
                    <a:bodyPr/>
                    <a:lstStyle/>
                    <a:p>
                      <a:pPr algn="ct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१६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बाल बिकास भवन मर्मत संभार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शान्ति बाल विकास केन्द्र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cs typeface="Kalimati" pitchFamily="2"/>
                        </a:rPr>
                        <a:t>२०००००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२०७५/०३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३०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8232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जम्मा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16 वटा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वडा कार्यालय तथा संघ संस्था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>
                          <a:effectLst/>
                          <a:cs typeface="Kalimati" pitchFamily="2"/>
                        </a:rPr>
                        <a:t>११४८६१५</a:t>
                      </a:r>
                      <a:endParaRPr lang="ne-NP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  <a:cs typeface="Kalimati" pitchFamily="2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२५५१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जम्मा खर्च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११४८६१५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117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e-NP" sz="1600" b="1" u="none" strike="noStrike" dirty="0">
                          <a:effectLst/>
                          <a:cs typeface="Kalimati" pitchFamily="2"/>
                        </a:rPr>
                        <a:t>विनियोजित रकम</a:t>
                      </a:r>
                      <a:endParaRPr lang="ne-NP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1149752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Kalimati" pitchFamily="2"/>
                      </a:endParaRPr>
                    </a:p>
                  </a:txBody>
                  <a:tcPr marL="5567" marR="5567" marT="5567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79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1"/>
            <a:ext cx="3352800" cy="609599"/>
          </a:xfrm>
        </p:spPr>
        <p:txBody>
          <a:bodyPr>
            <a:normAutofit/>
          </a:bodyPr>
          <a:lstStyle/>
          <a:p>
            <a:r>
              <a:rPr lang="ne-NP" sz="3200" dirty="0" smtClean="0"/>
              <a:t>वडा नं ५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46703"/>
              </p:ext>
            </p:extLst>
          </p:nvPr>
        </p:nvGraphicFramePr>
        <p:xfrm>
          <a:off x="380998" y="2133599"/>
          <a:ext cx="8534402" cy="2453639"/>
        </p:xfrm>
        <a:graphic>
          <a:graphicData uri="http://schemas.openxmlformats.org/drawingml/2006/table">
            <a:tbl>
              <a:tblPr firstRow="1" firstCol="1" bandRow="1"/>
              <a:tblGrid>
                <a:gridCol w="1422402"/>
                <a:gridCol w="1473200"/>
                <a:gridCol w="1905000"/>
                <a:gridCol w="1676400"/>
                <a:gridCol w="2057400"/>
              </a:tblGrid>
              <a:tr h="9814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kmf</a:t>
                      </a: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/d b:t'/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lgj</a:t>
                      </a: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]</a:t>
                      </a:r>
                      <a:r>
                        <a:rPr lang="en-US" sz="16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bg</a:t>
                      </a: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b:t'/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Calibri"/>
                          <a:cs typeface="Mangal"/>
                        </a:rPr>
                        <a:t>l;kmfl/; b:t'/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Urban_nep"/>
                          <a:ea typeface="Calibri"/>
                          <a:cs typeface="Mangal"/>
                        </a:rPr>
                        <a:t>kl~hs/)f b:t'/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hDdf</a:t>
                      </a: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/</a:t>
                      </a:r>
                      <a:r>
                        <a:rPr lang="en-US" sz="16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sd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1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? 30,640.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? 18,165.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? 6,78,225.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? 72,100.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? 7,99,130.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81000" y="1115326"/>
            <a:ext cx="5867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05 g+=j*f 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sfof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{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nosf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] 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cf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=j= 074.75 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sf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] 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jflif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{s 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ljlQo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16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ljj</a:t>
            </a:r>
            <a:r>
              <a:rPr kumimoji="0" lang="en-US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rban_nep" pitchFamily="2" charset="0"/>
                <a:ea typeface="Calibri" pitchFamily="34" charset="0"/>
                <a:cs typeface="Mangal" pitchFamily="18" charset="0"/>
              </a:rPr>
              <a:t>/)f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821938"/>
              </p:ext>
            </p:extLst>
          </p:nvPr>
        </p:nvGraphicFramePr>
        <p:xfrm>
          <a:off x="228599" y="152399"/>
          <a:ext cx="8763000" cy="66428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4606"/>
                <a:gridCol w="2756937"/>
                <a:gridCol w="1624562"/>
                <a:gridCol w="853584"/>
                <a:gridCol w="1600470"/>
                <a:gridCol w="633304"/>
                <a:gridCol w="619537"/>
              </a:tblGrid>
              <a:tr h="314941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१७ वडाको महिला लक्षित कार्यक्रम २०७४/७५ को संक्षिप्त प्रगति</a:t>
                      </a:r>
                      <a:endParaRPr lang="ne-NP" sz="1300" b="1" i="0" u="none" strike="noStrike" dirty="0">
                        <a:solidFill>
                          <a:srgbClr val="FF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9317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क्र.सं.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कार्यक्रम 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कार्यक्रम संचालन गर्ने 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रकम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कार्यक्रम संचालन मिति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लाभग्राही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e-NP" sz="1300" b="1" u="none" strike="noStrike" dirty="0">
                          <a:solidFill>
                            <a:srgbClr val="92D050"/>
                          </a:solidFill>
                          <a:effectLst/>
                        </a:rPr>
                        <a:t>कैफियत</a:t>
                      </a:r>
                      <a:endParaRPr lang="ne-NP" sz="1300" b="1" i="0" u="none" strike="noStrike" dirty="0">
                        <a:solidFill>
                          <a:srgbClr val="92D05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 anchor="ctr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१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क्षमता तथा उद्यमशिलता विकास कार्यक्रम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९६६३६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०७४/११/५, ६ र 7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३६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629883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 dirty="0">
                          <a:effectLst/>
                        </a:rPr>
                        <a:t>२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बैदेशिक रोजगार आयमुलक तालिम तथा सुरक्षित वै रो सम्बन्धि अभिमूखिकरण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 dirty="0">
                          <a:effectLst/>
                        </a:rPr>
                        <a:t>सामना नेपाल धरान १५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300" b="1" u="none" strike="noStrike">
                          <a:effectLst/>
                        </a:rPr>
                        <a:t>100000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२०७५/३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६०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629883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३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प्रभावकारी भाषणकला तालिम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 dirty="0">
                          <a:effectLst/>
                        </a:rPr>
                        <a:t>रुपान्तरण नेपाल, सबिता राई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४००००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२०७५/२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३०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 dirty="0">
                          <a:effectLst/>
                        </a:rPr>
                        <a:t>४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GESI </a:t>
                      </a:r>
                      <a:r>
                        <a:rPr lang="ne-NP" sz="1300" b="1" u="none" strike="noStrike">
                          <a:effectLst/>
                        </a:rPr>
                        <a:t>तालिम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संगम महिला समूह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६००००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२०७५/२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४१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५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च्याउ खेती तालिम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 dirty="0">
                          <a:effectLst/>
                        </a:rPr>
                        <a:t>वडा कार्यालय 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१०००००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२०७४/१२/15-17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३४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 dirty="0">
                          <a:effectLst/>
                        </a:rPr>
                        <a:t>६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महिलाहरुको क्षमता विकास तालिम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असारे महिला समूह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५००००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२०७५/२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४०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७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भेज अचार निर्माण तामलिम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१०२३०५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२०७५/01/१४ र १५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b="1" u="none" strike="noStrike">
                          <a:effectLst/>
                        </a:rPr>
                        <a:t>52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 dirty="0">
                          <a:effectLst/>
                        </a:rPr>
                        <a:t>८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करेशाबारी खेती तालिम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५५७११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०२/१७/२०७५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४६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629883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९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च्याउ खेती सम्बन्धि सामाग्री (पराल कटिङ्ग मेशीन) वितरण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७९९३४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२०७५/०३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५०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 dirty="0">
                          <a:effectLst/>
                        </a:rPr>
                        <a:t>१०</a:t>
                      </a:r>
                      <a:endParaRPr lang="ne-NP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बाँस सम्बन्धि हस्तकला सामाग्री वितरण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३६५८४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२०७५/०३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३०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११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बंगुर वितरण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३००००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२०७५/०३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६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629883"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जम्मा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११ वटा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300" b="1" u="none" strike="noStrike">
                          <a:effectLst/>
                        </a:rPr>
                        <a:t>वडा कार्यालय तथा अन्य संघसंस्था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७५११७०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४२५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u="none" strike="noStrike">
                          <a:effectLst/>
                        </a:rPr>
                        <a:t> 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जम्मा खर्च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७५११७०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  <a:tr h="31494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e-NP" sz="1300" b="1" u="none" strike="noStrike">
                          <a:effectLst/>
                        </a:rPr>
                        <a:t>विनियोजित रकम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300" b="1" u="none" strike="noStrike">
                          <a:effectLst/>
                        </a:rPr>
                        <a:t>७६६५०१</a:t>
                      </a:r>
                      <a:endParaRPr lang="ne-NP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</a:endParaRPr>
                    </a:p>
                  </a:txBody>
                  <a:tcPr marL="8366" marR="8366" marT="836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2057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619279"/>
              </p:ext>
            </p:extLst>
          </p:nvPr>
        </p:nvGraphicFramePr>
        <p:xfrm>
          <a:off x="457200" y="228600"/>
          <a:ext cx="8288338" cy="6475205"/>
        </p:xfrm>
        <a:graphic>
          <a:graphicData uri="http://schemas.openxmlformats.org/drawingml/2006/table">
            <a:tbl>
              <a:tblPr/>
              <a:tblGrid>
                <a:gridCol w="363538"/>
                <a:gridCol w="2435003"/>
                <a:gridCol w="1494604"/>
                <a:gridCol w="776045"/>
                <a:gridCol w="1135325"/>
                <a:gridCol w="1034726"/>
                <a:gridCol w="1049097"/>
              </a:tblGrid>
              <a:tr h="444938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ne-NP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१७ वडाको अन्य लक्षित कार्यक्रम २०७४/७५ को संक्षिप्त प्रगति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89873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05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क्र.सं.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कार्यक्रम/कृयाकलाप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कार्यक्रम/कृयाकलाप संचालन गर्ने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रकम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कार्यक्रम संचालन मिति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लाभग्राही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कैफियत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38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अन्तर चौक स्तरीय फुटबल प्रतियोगिता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सुनौलो पुस्तकालय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२०७४/8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38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सामाजिकि स्वास्थ्य बीमा प्रचार प्रसार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१०९००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२०७४/९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38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खेलकुद सामाग्री वितरण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४८९१०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२०७४/१०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75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गोधुली रनिङ्ग कप फुटबल प्रतियोगिता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गोधुली फुटबल क्लब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२०७४/१०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छैठौं योमरी सांस्कृतिक तथा पर्यटन उत्सव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नेवा:ल्याम्ह पुच: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2074/०८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१५००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44938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बाढी पिडित राहत वितरण कार्यक्रम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हाम्रो युवा समूह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२०७४/10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959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ईङ्‍घम नाटक प्रदर्शनी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रंगभूमी एकेडेमी धरान 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2075/१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१५००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38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लोक सेवा तयारी कक्षा संचालन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सिटी एजुकेशन नेटवर्क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२०७5/०२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938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खेल मैदान निर्माण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नमस्ते युवा समूह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207५/०२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889873">
                <a:tc>
                  <a:txBody>
                    <a:bodyPr/>
                    <a:lstStyle/>
                    <a:p>
                      <a:pPr algn="ctr" fontAlgn="t"/>
                      <a:r>
                        <a:rPr lang="ne-NP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फोहर व्यवस्थापन साझेदारी प्रस्तावना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स्वावलम्बी विकास मञ्च नेपाल, ईनरुवा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२०७५/०२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952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66625"/>
              </p:ext>
            </p:extLst>
          </p:nvPr>
        </p:nvGraphicFramePr>
        <p:xfrm>
          <a:off x="533399" y="304800"/>
          <a:ext cx="8229600" cy="6210509"/>
        </p:xfrm>
        <a:graphic>
          <a:graphicData uri="http://schemas.openxmlformats.org/drawingml/2006/table">
            <a:tbl>
              <a:tblPr/>
              <a:tblGrid>
                <a:gridCol w="285726"/>
                <a:gridCol w="2553892"/>
                <a:gridCol w="1467429"/>
                <a:gridCol w="761934"/>
                <a:gridCol w="1114682"/>
                <a:gridCol w="1015913"/>
                <a:gridCol w="1030024"/>
              </a:tblGrid>
              <a:tr h="67733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किताब खरिद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2074/११/२१ गते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सिकुटीको अचार बनाउने तालिम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राष्ट्रिय आदिवासी जनजाती महिला महासंघ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४००००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२०७५/१२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४१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प्रेसिडेन्ट कप गल्फ प्रतियोगिता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धरान गल्फ क्लब, घोपा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३५०००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२०७५/०२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२०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झुल वितरण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७६१०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2074/११/१९ गते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१५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शाकेला शिली नाच तालिम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कि रा या प्रा का समिति धरान १७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८००००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२०७४/०१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३०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१६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फलफुल वितरण कार्यक्रम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शिल्प विकास तथा अनुसन्धान केन्द्र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999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विषादी रहीत तरकारी खेती तालिम तथा विउ वितरण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वडाले अर्गानिक तथा स्था. उत्पादन विशेष शनिवारे हटिया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२५९०९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१२/०६/२०७४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४४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लागु पदार्थ दुर्व्यसन विरुद्ध जनचेतनामूलक कार्यक्रम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४२७३५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१२/०९/२०७४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४०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१९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च्याउ खेती तालिम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वडा कार्यालय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५६९१६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२०७४/१२/15-17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४०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82561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407163"/>
              </p:ext>
            </p:extLst>
          </p:nvPr>
        </p:nvGraphicFramePr>
        <p:xfrm>
          <a:off x="380999" y="304802"/>
          <a:ext cx="8458201" cy="6172197"/>
        </p:xfrm>
        <a:graphic>
          <a:graphicData uri="http://schemas.openxmlformats.org/drawingml/2006/table">
            <a:tbl>
              <a:tblPr/>
              <a:tblGrid>
                <a:gridCol w="335675"/>
                <a:gridCol w="3000362"/>
                <a:gridCol w="1723964"/>
                <a:gridCol w="1036000"/>
                <a:gridCol w="1168686"/>
                <a:gridCol w="1193514"/>
              </a:tblGrid>
              <a:tr h="440871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खेलकुद सामाग्री (फुटबल जर्सी)वितरण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२०७५/०१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९५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अपाङ्ग बीर ब तमालीलाई बंगुर पाठा सहयोग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२५०००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जीवन निर्वाह भत्ता प्रचार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७४००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ने न क ए ई स धरान उपमहानगरपालिका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दलित समुदायको क्षमता विकासका लागि नेतृत्व तथा व्यक्तित्व विकास तालिम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१०४३४५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२५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अपाङ्गता भएकाहरुको वडा भेला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४९२५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743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२६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आँखा तथा कान जाँच शिविर (औषधि तथा चश्मा वितरण)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७२०१४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युवा स्वरोजगारका लागि ड्राईभिङ्ग तालिम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१०००००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बंगुर वितरण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वडा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३००००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२०७५।०३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7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जम्मा खर्च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११०६६६४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0871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ne-NP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विनियोजित रकम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1149752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Kalimati"/>
                        <a:cs typeface="Kalimati" pitchFamily="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6934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85645"/>
              </p:ext>
            </p:extLst>
          </p:nvPr>
        </p:nvGraphicFramePr>
        <p:xfrm>
          <a:off x="533400" y="457198"/>
          <a:ext cx="8001000" cy="6207216"/>
        </p:xfrm>
        <a:graphic>
          <a:graphicData uri="http://schemas.openxmlformats.org/drawingml/2006/table">
            <a:tbl>
              <a:tblPr firstRow="1" firstCol="1" bandRow="1"/>
              <a:tblGrid>
                <a:gridCol w="938306"/>
                <a:gridCol w="1769268"/>
                <a:gridCol w="3150370"/>
                <a:gridCol w="2143056"/>
              </a:tblGrid>
              <a:tr h="532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 smtClean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क्र.स.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फायल कोड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विवरण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सिफरिस संख्या 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(</a:t>
                      </a: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कार्य प्रगती संख्या</a:t>
                      </a:r>
                      <a:r>
                        <a:rPr lang="en-US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)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1/3/1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जग्गा नामसारि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28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1/3/2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नाता प्रमाणित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170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3.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1/3/3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नागरिकता तथा सनाखत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390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4.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1/3/4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पेन्सन सिफारिस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47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5.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1/3/5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संस्था दर्ता र नविकरण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6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6.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1/3/6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घर / बाटो प्रमाणित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1140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7.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1/3/7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चारकिल्ला प्रमाणित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446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8.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1/3/8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पानि/ विजुलि जडान तथा नामसारि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672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7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9.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1/3/9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जन्म/ विहाह र मृत्यु </a:t>
                      </a:r>
                      <a:r>
                        <a:rPr lang="en-US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(</a:t>
                      </a: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2035 साल अगाडी </a:t>
                      </a:r>
                      <a:r>
                        <a:rPr lang="en-US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)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26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10.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1/3/10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दुर्इ नामथर / जन्ममिती प्रमाणित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35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11.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1/3/11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बसोबास सिफारिस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205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257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001571"/>
              </p:ext>
            </p:extLst>
          </p:nvPr>
        </p:nvGraphicFramePr>
        <p:xfrm>
          <a:off x="685800" y="304800"/>
          <a:ext cx="7239000" cy="3023307"/>
        </p:xfrm>
        <a:graphic>
          <a:graphicData uri="http://schemas.openxmlformats.org/drawingml/2006/table">
            <a:tbl>
              <a:tblPr firstRow="1" firstCol="1" bandRow="1"/>
              <a:tblGrid>
                <a:gridCol w="848943"/>
                <a:gridCol w="1600767"/>
                <a:gridCol w="2850334"/>
                <a:gridCol w="1938956"/>
              </a:tblGrid>
              <a:tr h="4995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12.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1/3/15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घरेलु कार्यालय उद्योग दर्ता सिफारिस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27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13.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1/3/16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पुर्जा प्रतिलिपि तथा पुर्जामा नामथर सम्सोधन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53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14.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1/3/19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निशुल्क स्वास्थ्य उपचार तथा अर्थीक अवस्था कमजोर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58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15.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1/3/20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>
                          <a:effectLst/>
                          <a:latin typeface="Times New Roman"/>
                          <a:ea typeface="Calibri"/>
                          <a:cs typeface="Kalimati"/>
                        </a:rPr>
                        <a:t>मोहि लगात कट्टा तथा जग्गा रोक्का</a:t>
                      </a:r>
                      <a:endParaRPr lang="en-GB" sz="2400" b="1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4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16.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1/3/22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अङ्गेजी सिफारिस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800" b="1" dirty="0">
                          <a:effectLst/>
                          <a:latin typeface="Times New Roman"/>
                          <a:ea typeface="Calibri"/>
                          <a:cs typeface="Kalimati"/>
                        </a:rPr>
                        <a:t>206</a:t>
                      </a:r>
                      <a:endParaRPr lang="en-GB" sz="2400" b="1" dirty="0">
                        <a:effectLst/>
                        <a:latin typeface="Times New Roman"/>
                        <a:ea typeface="Calibri"/>
                        <a:cs typeface="Kalimat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617237"/>
              </p:ext>
            </p:extLst>
          </p:nvPr>
        </p:nvGraphicFramePr>
        <p:xfrm>
          <a:off x="685800" y="3505200"/>
          <a:ext cx="7238999" cy="3124198"/>
        </p:xfrm>
        <a:graphic>
          <a:graphicData uri="http://schemas.openxmlformats.org/drawingml/2006/table">
            <a:tbl>
              <a:tblPr firstRow="1" firstCol="1" bandRow="1"/>
              <a:tblGrid>
                <a:gridCol w="848943"/>
                <a:gridCol w="1600766"/>
                <a:gridCol w="2850334"/>
                <a:gridCol w="1938956"/>
              </a:tblGrid>
              <a:tr h="4463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17.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1/3/25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विविध अन्य सिफारिस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402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18.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1/3/26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Annual Income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20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19.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1/3/27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Propety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 Valuation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18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20.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1/3/28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Tax Clirance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14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21.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1/3/29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मुद्धा सम्बन्धी</a:t>
                      </a:r>
                      <a:endParaRPr lang="en-GB" sz="28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6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22.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1/19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बिभिन्न संघ संस्था पत्रचार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117</a:t>
                      </a:r>
                      <a:endParaRPr lang="en-GB" sz="28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400" b="1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                                 जम्मा</a:t>
                      </a:r>
                      <a:endParaRPr lang="en-GB" sz="1400" b="1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400" b="1" dirty="0">
                          <a:effectLst/>
                          <a:latin typeface="Times New Roman"/>
                          <a:ea typeface="Calibri"/>
                          <a:cs typeface="Kalimati" pitchFamily="2"/>
                        </a:rPr>
                        <a:t>4090</a:t>
                      </a:r>
                      <a:endParaRPr lang="en-GB" sz="1400" b="1" dirty="0">
                        <a:effectLst/>
                        <a:latin typeface="Times New Roman"/>
                        <a:ea typeface="Calibri"/>
                        <a:cs typeface="Kalimati" pitchFamily="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4234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243909"/>
              </p:ext>
            </p:extLst>
          </p:nvPr>
        </p:nvGraphicFramePr>
        <p:xfrm>
          <a:off x="304800" y="76198"/>
          <a:ext cx="5911850" cy="5263358"/>
        </p:xfrm>
        <a:graphic>
          <a:graphicData uri="http://schemas.openxmlformats.org/drawingml/2006/table">
            <a:tbl>
              <a:tblPr/>
              <a:tblGrid>
                <a:gridCol w="1117380"/>
                <a:gridCol w="1459434"/>
                <a:gridCol w="3335036"/>
              </a:tblGrid>
              <a:tr h="5263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व्यक्तीगत घटना दर्ता (पञ्जीकरण) को प्रगती विवरण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52671">
                <a:tc>
                  <a:txBody>
                    <a:bodyPr/>
                    <a:lstStyle/>
                    <a:p>
                      <a:pPr algn="ctr" fontAlgn="ctr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क्र.सं.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घटनाको प्रकार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दर्ता संख्या (कार्य प्रगतीको विवरण)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36"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जन्म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७८१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36"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विवाह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२४१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36"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वसाई सराई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२८६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36"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मृत्यू दर्ता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१३६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671"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सम्बन्ध विच्छेद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36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ne-NP" sz="2000" b="1" i="0" u="none" strike="noStrike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जम्मा घटना दर्ता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Kalimati"/>
                          <a:cs typeface="Kalimati" pitchFamily="2"/>
                        </a:rPr>
                        <a:t>१४५१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535934"/>
              </p:ext>
            </p:extLst>
          </p:nvPr>
        </p:nvGraphicFramePr>
        <p:xfrm>
          <a:off x="457200" y="5562600"/>
          <a:ext cx="6629400" cy="762000"/>
        </p:xfrm>
        <a:graphic>
          <a:graphicData uri="http://schemas.openxmlformats.org/drawingml/2006/table">
            <a:tbl>
              <a:tblPr/>
              <a:tblGrid>
                <a:gridCol w="4827232"/>
                <a:gridCol w="1802168"/>
              </a:tblGrid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ne-N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घर नक्सा सिफारिस संख्या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e-N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-७२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54947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716144"/>
              </p:ext>
            </p:extLst>
          </p:nvPr>
        </p:nvGraphicFramePr>
        <p:xfrm>
          <a:off x="381000" y="304800"/>
          <a:ext cx="8382000" cy="5708074"/>
        </p:xfrm>
        <a:graphic>
          <a:graphicData uri="http://schemas.openxmlformats.org/drawingml/2006/table">
            <a:tbl>
              <a:tblPr/>
              <a:tblGrid>
                <a:gridCol w="6245412"/>
                <a:gridCol w="2136588"/>
              </a:tblGrid>
              <a:tr h="56803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e-N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सामाजिक सुरक्षा नविकरण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36072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जेष्ठ नागरिक अन्य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४३८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37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जेष्ठ नागरिक दलित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१५८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37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एकल महिला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२०५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37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विधवा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२७४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37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दलित बालबालिका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१२६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743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पुर्ण अपाङ्ग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११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37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अति अशक्त अपाङ्ग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४२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037">
                <a:tc>
                  <a:txBody>
                    <a:bodyPr/>
                    <a:lstStyle/>
                    <a:p>
                      <a:pPr algn="l" fontAlgn="b"/>
                      <a:r>
                        <a:rPr lang="ne-NP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जम्मा लाभग्राहि संख्या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१२५४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2452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46468"/>
              </p:ext>
            </p:extLst>
          </p:nvPr>
        </p:nvGraphicFramePr>
        <p:xfrm>
          <a:off x="914400" y="533400"/>
          <a:ext cx="6553200" cy="1752600"/>
        </p:xfrm>
        <a:graphic>
          <a:graphicData uri="http://schemas.openxmlformats.org/drawingml/2006/table">
            <a:tbl>
              <a:tblPr/>
              <a:tblGrid>
                <a:gridCol w="4619469"/>
                <a:gridCol w="1933731"/>
              </a:tblGrid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ne-NP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जम्मा मुल दर्ता संख्या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३३५६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ne-NP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जम्मा मुल चलानी संख्या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२६२१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ne-NP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घर नक्सा सिफारिस संख्या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e-NP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Kalimati" pitchFamily="2"/>
                        </a:rPr>
                        <a:t>७२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8892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7" y="27709"/>
            <a:ext cx="8686800" cy="680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05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381000"/>
            <a:ext cx="66294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1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nlIft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ju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{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]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sfo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{s\d :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jLs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[t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sfo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{s\d ;+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Vof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M 47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j^f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rfn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' 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v_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DkGg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43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 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2j*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fsf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: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jLs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[t of]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hgf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;+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Vof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17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j^f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s_rfn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' of]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hgf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v_ ;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DkGg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 17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j^f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b="1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 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3 j*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faf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^ :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jLs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[t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cGo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sfo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{s\d ;+</a:t>
            </a:r>
            <a:r>
              <a:rPr lang="en-US" b="1" u="sng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Vof</a:t>
            </a:r>
            <a:r>
              <a:rPr lang="en-US" b="1" u="sng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</a:pP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s_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s'nf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]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dd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{t, v_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t^aGwg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lgdf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)f{ u_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vf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nfsf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] ^`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fofs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lgdf</a:t>
            </a:r>
            <a:r>
              <a:rPr lang="en-US" dirty="0">
                <a:solidFill>
                  <a:prstClr val="black"/>
                </a:solidFill>
                <a:latin typeface="Urban_nep"/>
                <a:ea typeface="Calibri"/>
                <a:cs typeface="Mangal"/>
              </a:rPr>
              <a:t>)f{ 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96030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070698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१८</a:t>
            </a:r>
          </a:p>
        </p:txBody>
      </p:sp>
    </p:spTree>
    <p:extLst>
      <p:ext uri="{BB962C8B-B14F-4D97-AF65-F5344CB8AC3E}">
        <p14:creationId xmlns:p14="http://schemas.microsoft.com/office/powerpoint/2010/main" val="312822704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641496"/>
              </p:ext>
            </p:extLst>
          </p:nvPr>
        </p:nvGraphicFramePr>
        <p:xfrm>
          <a:off x="533401" y="533398"/>
          <a:ext cx="7362189" cy="6147147"/>
        </p:xfrm>
        <a:graphic>
          <a:graphicData uri="http://schemas.openxmlformats.org/drawingml/2006/table">
            <a:tbl>
              <a:tblPr firstRow="1" firstCol="1" bandRow="1"/>
              <a:tblGrid>
                <a:gridCol w="476840"/>
                <a:gridCol w="1005725"/>
                <a:gridCol w="3713447"/>
                <a:gridCol w="2166177"/>
              </a:tblGrid>
              <a:tr h="3307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18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laj/0f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s}lkmob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@)&amp;$.$.!$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%aif{ d'lgsf afnaflnsfx?nfO{  v'jfO{g] le6fldg / h'sfsf] cf}ifwL v'jfpg tf]lsPsf] s]Gb|x?df cg'udg .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@)&amp;$.!@.@)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lJxn lro/ ljt/0f ckfªutf ePsf] JolQmx?nfO{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ckfË k'0f{:yfkgf tyf cx;fo ;]jf s]Gb|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ldltM @)&amp;%.!.!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#=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@.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+@*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afn aflnsfx?sf] nflu cfFvf tyf sfg r]s hfFr ;fy} cf}ifwL pks/0f lat/0f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gf/L Pstf ;dfh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$=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@)&amp;%.!.!#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g[To k|lzIf0f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xfd|f] 8fG; ;]G6/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%=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@)&amp;%.!.#)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Affn aflnsfx?sf nflu lhjg pkof]uL l;k l;sfpg] tflnd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?kfGt/0f g]kfn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^=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@)&amp;%.!.#)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pb3f]if0f tyf dfO{Go'6 n]vg tflnd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gf/L Pstf ;dfh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&amp;=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@)&amp;%.!.#)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Dflxnfx?nfO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sfg'gL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;r]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tgf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qmd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rfng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qmd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rfngM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/L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Pstf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dfh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5212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43588"/>
              </p:ext>
            </p:extLst>
          </p:nvPr>
        </p:nvGraphicFramePr>
        <p:xfrm>
          <a:off x="533401" y="304800"/>
          <a:ext cx="7362189" cy="5929505"/>
        </p:xfrm>
        <a:graphic>
          <a:graphicData uri="http://schemas.openxmlformats.org/drawingml/2006/table">
            <a:tbl>
              <a:tblPr firstRow="1" firstCol="1" bandRow="1"/>
              <a:tblGrid>
                <a:gridCol w="476840"/>
                <a:gridCol w="1005725"/>
                <a:gridCol w="3713447"/>
                <a:gridCol w="2166177"/>
              </a:tblGrid>
              <a:tr h="39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*=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@)&amp;%.@.!&amp;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leQ] klqsf n]vg tflnd afn aflnsfx? lbPsf]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(=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@)&amp;%.#.^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Affn aflnsf k'0f{ hGd btf{ cleofg sfo{qmd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!)=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@)&amp;%.#.^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Affn aflnsfx?sf nflu ;d/ af:s]6an k|lzIf0f 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w/fg af:s]6an ;+3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!!=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@)&amp;%.#.!(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cfly{s l:ytL sdhf]/ ePsf afn aflnsfnfO{ :s"n egf{ ug{ /sd pknAw u/fPsf]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!@=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@)&amp;%.#.!(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ljdn k':tsnonfO{ afnd}qL k':nsno agfpg afn afnlnsf ;dalGw k':tsx? v/Lb u/L lbPsf]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!#=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@)&amp;%.#.!(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Affn pbfgdf afn aflnsfx?sf] nflu laleGg vfn] v]ns'b ;fdfu|L v/Lb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2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!$=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</a:t>
                      </a:r>
                      <a:r>
                        <a:rPr lang="en-US" sz="2000" u="none" strike="noStrike" dirty="0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&amp;$.!@.@^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pbfg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lgdf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{0f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nflu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b]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jLyfg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Joj:yfkg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;ldltaf6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hUuf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gfkhfh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u/L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hUuf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k|Ktf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u/]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/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pbfg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lgdf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{g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pkef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u7g u/]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pbfg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lgdf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{g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pkef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ldltsf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gj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fh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&gt;]i6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09363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161011"/>
              </p:ext>
            </p:extLst>
          </p:nvPr>
        </p:nvGraphicFramePr>
        <p:xfrm>
          <a:off x="457199" y="1052722"/>
          <a:ext cx="7438391" cy="4674149"/>
        </p:xfrm>
        <a:graphic>
          <a:graphicData uri="http://schemas.openxmlformats.org/drawingml/2006/table">
            <a:tbl>
              <a:tblPr firstRow="1" firstCol="1" bandRow="1"/>
              <a:tblGrid>
                <a:gridCol w="481776"/>
                <a:gridCol w="1016135"/>
                <a:gridCol w="3751882"/>
                <a:gridCol w="2188598"/>
              </a:tblGrid>
              <a:tr h="11531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!%=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@)&amp;%.@.(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reeti"/>
                          <a:ea typeface="Calibri"/>
                          <a:cs typeface="Times New Roman"/>
                        </a:rPr>
                        <a:t>cfly{s l:ytL sdhf]/ ePsf afn aflnsfnfO{ :s"n Aofu, slk, / k]lG;n lat/0f u/]sf] .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7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!^=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2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@)&amp;%.@.!#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j8f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vf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]k ;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dGjo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ldtL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u7g u/]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reeti"/>
                          <a:ea typeface="Calibri"/>
                          <a:cs typeface="Times New Roman"/>
                        </a:rPr>
                        <a:t>;dGjo ;ldtLsf] cWoIfM &gt;L g/]Gb| s'df/ /fO{ 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Preeti"/>
                          <a:ea typeface="Calibri"/>
                          <a:cs typeface="Times New Roman"/>
                        </a:rPr>
                        <a:t>-!*g+= j8f cWoIf_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1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!&amp;=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@)&amp;%.@.#)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=a= @)&amp;%.)&amp;^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of]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hgf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{'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e]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nf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ul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aflnsfx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? ;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dalGw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of]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hgfx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?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k|fyfldsLs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/0f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ul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Psf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.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qmd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cfof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hgM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k|ultlzn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j8f ;+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hfnsf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clg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nDa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"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2505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6667" y="1470883"/>
          <a:ext cx="6130666" cy="4784598"/>
        </p:xfrm>
        <a:graphic>
          <a:graphicData uri="http://schemas.openxmlformats.org/drawingml/2006/table">
            <a:tbl>
              <a:tblPr firstRow="1" firstCol="1" bandRow="1"/>
              <a:tblGrid>
                <a:gridCol w="397076"/>
                <a:gridCol w="837491"/>
                <a:gridCol w="3092273"/>
                <a:gridCol w="1803826"/>
              </a:tblGrid>
              <a:tr h="226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13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laj/0f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s}lkmob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@)&amp;$.(.!(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s]s agfpg] tflnd Ps lbg]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jfO{6 xfp;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ldltM @)&amp;$.(.@$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l;nfO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 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a'gfO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 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tflnd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o'lgzf sl6</a:t>
                      </a:r>
                      <a:r>
                        <a:rPr lang="en-US" sz="13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¨</a:t>
                      </a: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 ;]G6/, ldltM@)&amp;$.)(.)@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#==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Ao'l6l;og tflnd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$=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@)&amp;$.!!.!!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sf7df08f}df x'g] /fli6«o :t/sf] dlxnf ef/f]tf]ng k|ltof]uLtfdf !*g+= j8faf6 @ v]nf8L ;xefuL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;xefuL v]nf8L, -!_ cGhgf /fO{  -@_ x]d' /fO{ / k|lzIfs kf/; e'h]n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%=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Nff]s ;]jf cfof]u tof/L sfIff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l;6L Ph's]zg g]6js{ k|f=ln=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^=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@)&amp;%.!.@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pb3f]if0f tflnd dlxnfx?sf] Ifdtf lasf; u/fpg] pb]Zon] ;+rfng ePsf]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r]nL ;d'x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&amp;=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@)&amp;$.!!.@*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Dflxnf ;fIf/tf sfo{qmd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gf/L Pstf ;dfh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*=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@)&amp;%.@.!&amp;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Dflxnf :jf:Yo l;la/ ;+rfng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gf/L Pstf ;dfh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(=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@)&amp;%.!.@(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dlxnf sfg'gL ;r]tgf sfo{qmd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qmd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rfngM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gf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/L 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Pstf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dfh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0979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072964"/>
              </p:ext>
            </p:extLst>
          </p:nvPr>
        </p:nvGraphicFramePr>
        <p:xfrm>
          <a:off x="609600" y="685798"/>
          <a:ext cx="7285990" cy="6174703"/>
        </p:xfrm>
        <a:graphic>
          <a:graphicData uri="http://schemas.openxmlformats.org/drawingml/2006/table">
            <a:tbl>
              <a:tblPr firstRow="1" firstCol="1" bandRow="1"/>
              <a:tblGrid>
                <a:gridCol w="471905"/>
                <a:gridCol w="995316"/>
                <a:gridCol w="3675012"/>
                <a:gridCol w="2143757"/>
              </a:tblGrid>
              <a:tr h="321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16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laj/0f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s}lkmob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@)&amp;$.(.!(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Pr=cfO{=eL= ;DaGwL cled'vL sfo{qmd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w/fg kf]h]l6e ;d"x, ldltM @)&amp;$.(.@%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sDKo'6/ ;DjlGw tflnd -;</a:t>
                      </a:r>
                      <a:r>
                        <a:rPr lang="en-US" sz="1600">
                          <a:effectLst/>
                          <a:latin typeface="Kantipur"/>
                          <a:ea typeface="Calibri"/>
                          <a:cs typeface="Times New Roman"/>
                        </a:rPr>
                        <a:t>Ï</a:t>
                      </a: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6 j]/_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l;6L Ph's]zg g]6js{ k|f=ln= ldltM @)&amp;$.!!.)&amp;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#=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sDKo'6/ ;DjlGw tflnd -xf8{j]/_ 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l;6L Ph's]zg g]6js{ k|f=ln= ldltM @)&amp;$.!!.)&amp;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8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$=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6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fOle</a:t>
                      </a:r>
                      <a:r>
                        <a:rPr lang="en-US" sz="16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¨</a:t>
                      </a: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 tflnd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cK;/f df]6/ 8</a:t>
                      </a:r>
                      <a:r>
                        <a:rPr lang="en-US" sz="16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fOle</a:t>
                      </a:r>
                      <a:r>
                        <a:rPr lang="en-US" sz="16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¨ OlG:6Ro'6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ldltM @)&amp;$.!!.!%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%=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;]So'l/6L uf8{ tflnd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bk{0f ;]So'l/6L sDkgL k|f=ln=, ldltM @)&amp;$.!!.!!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^=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s};L v]tL tyf c/u]lgs v]tL ;DjlGw tflnd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l;6L Ph's]zg g]6js{ k|f=ln, ldltM @)&amp;$.!).@@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&amp;=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@)&amp;$.!).!(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xf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]6n ;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DjGwL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tflnd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-s's, j]6, 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xfp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lslk</a:t>
                      </a:r>
                      <a:r>
                        <a:rPr lang="en-US" sz="1600" dirty="0">
                          <a:effectLst/>
                          <a:latin typeface="Kantipur"/>
                          <a:ea typeface="Calibri"/>
                          <a:cs typeface="Times New Roman"/>
                        </a:rPr>
                        <a:t>¨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_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qmd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rfngM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jfO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{6 </a:t>
                      </a:r>
                      <a:r>
                        <a:rPr lang="en-US" sz="16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xfp</a:t>
                      </a:r>
                      <a:r>
                        <a:rPr lang="en-US" sz="16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600" u="none" strike="noStrike" dirty="0" err="1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ldltM</a:t>
                      </a:r>
                      <a:r>
                        <a:rPr lang="en-US" sz="1600" u="none" strike="noStrike" dirty="0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@)&amp;$.)(.)@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78528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06667" y="1470883"/>
          <a:ext cx="6130666" cy="4784598"/>
        </p:xfrm>
        <a:graphic>
          <a:graphicData uri="http://schemas.openxmlformats.org/drawingml/2006/table">
            <a:tbl>
              <a:tblPr firstRow="1" firstCol="1" bandRow="1"/>
              <a:tblGrid>
                <a:gridCol w="397076"/>
                <a:gridCol w="837491"/>
                <a:gridCol w="3092273"/>
                <a:gridCol w="1803826"/>
              </a:tblGrid>
              <a:tr h="2262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13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laj/0f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s}lkmob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@)&amp;$.$.@&amp;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b]jLyfg dfu{sf] lh0f{ ;8ssf] dd{t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p=;ldtL dfkm{t sfd ePsf]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s'df/ g]kfnL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@)&amp;$.&amp;.*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kL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 ;'Gb/ 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ahf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 cuf8Lsf] ;8s 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la:tf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 u/]</a:t>
                      </a:r>
                      <a:r>
                        <a:rPr lang="en-US" sz="13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p=;ldtL dfkm{t sfd ePsf]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lbnLk s'df/ ;'g'jf/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#=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@)&amp;$.&amp;.&amp;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b]jLyfg dfu{ k|j]z </a:t>
                      </a:r>
                      <a:r>
                        <a:rPr lang="en-US" sz="1300">
                          <a:effectLst/>
                          <a:latin typeface="Kantipur"/>
                          <a:ea typeface="Calibri"/>
                          <a:cs typeface="Times New Roman"/>
                        </a:rPr>
                        <a:t>å</a:t>
                      </a: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'f/ lgdf{0f u/]sf] 6f]n af;Lx?sf] kxnaf6 /sd ;+sng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p=;ldtL dfkm{t sfd ePsf]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df]xg /fO{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$=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@)&amp;$.&amp;.&amp;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j8fsf] ah]6af6 lh0f{ ;8sx? dd{t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j8f sfof{no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%=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@)&amp;$.(.!*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/Tg dfu{ -s_af6 pQ/ klZrd tkm{sf] !!)ld6/ af6f] lgdf0f{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p=;ldtL dfkm{t sfd ePsf]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^=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@)&amp;$.*.!$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sDkm' 6f]n ;8s lgdf0f{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p=;ldtL dfkm{t sfd ePsf]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lnnf /fO{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&amp;=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@)&amp;$.(.!)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3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lkms lj6 lgdf0f{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*=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@)&amp;%.@.$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Hf]i7 gful/s P+jd cfd gful/ssf nflu la&gt;fd :yn lgdf{0f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(=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@)&amp;%.@.@&amp;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w/fg j8f g+= !* / !(sf] l;ddfdf /x]sf] lzj dfu{ ef}8Ldf xo'd kfO{k j|m; 9n lgdf{0f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p=;ldtL dfkm{t sfd ePsf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l6sf /fO{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!)=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@)&amp;%.!.@!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j8fsf] ah]6af6 lh0f{ ;8sx? dd{t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j8f sfof{no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!!=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3251" marR="632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372563"/>
            <a:ext cx="25146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k"j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{</a:t>
            </a: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wf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/ </a:t>
            </a: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ljsfz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lgdf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{0f </a:t>
            </a: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tyf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 ;'</a:t>
            </a: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wf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/ </a:t>
            </a: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tkm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{,</a:t>
            </a:r>
            <a:b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</a:b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</a:b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978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766813"/>
              </p:ext>
            </p:extLst>
          </p:nvPr>
        </p:nvGraphicFramePr>
        <p:xfrm>
          <a:off x="1248410" y="2022950"/>
          <a:ext cx="6904990" cy="4284864"/>
        </p:xfrm>
        <a:graphic>
          <a:graphicData uri="http://schemas.openxmlformats.org/drawingml/2006/table">
            <a:tbl>
              <a:tblPr firstRow="1" firstCol="1" bandRow="1"/>
              <a:tblGrid>
                <a:gridCol w="447228"/>
                <a:gridCol w="943269"/>
                <a:gridCol w="3482838"/>
                <a:gridCol w="2031655"/>
              </a:tblGrid>
              <a:tr h="2918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1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laj/0f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s}lkmob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@)&amp;$.)%.&amp;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cf=a= @)&amp;$.)&amp;% sf] ah]6 th'{df ug]{ ljifodf j8f e]nf u/]sf]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cfof]hsM !*g+= j8f sfof{no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@)&amp;$.%.!$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nfu' cf}ifw kmd{'nf lgoGq0f ug]{ laifodf jf8f e]nf u/L ;f] sf] nflu ;ldlt u7g u/]sf]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;+of]hsM !*g+= j8f sfof{no / ;b:oM dr]g lnDa'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#=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@)&amp;$.%.@#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leq ;+rflnt Jofj;fox?df ahf/ cg'udg tyf d"No lgoGq0fg cg'udg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$=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@)&amp;$.^.@)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 j8fsf] ;8s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alQ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cg'udg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j8f ;b:o, 6+s k|= u'?</a:t>
                      </a:r>
                      <a:r>
                        <a:rPr lang="en-US" sz="14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¨</a:t>
                      </a: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 / hulbk ;'g'jf/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%=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@)&amp;$.&amp;.(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;xof]uL sd{rf/L lgo"QL u/]sf]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s=;xof]uL -!_ k|zfGt /fO{ -@_ sljtf /fO{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^=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@)&amp;$.&amp;.!$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ldnfkq u/]sf] emf} emu8f ;DjlGw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sfof{nodf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8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&amp;=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@)&amp;$.*.!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df;' k;n Jojf;ox?df cg'\udg u/]sf]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sfof{no af6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*=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@)&amp;$.*.$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@)&amp;$;fndf x'g] k|ltlgwL ;ef tyf k|b]z ;efsf] lgjf{rg sf] nflu !*g= j8fdf dtbftf lzIff sfo{qmd ;+rfng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j8f :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tl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/o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dtbftf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lzIff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dGjo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ldtL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af6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1" y="1085950"/>
            <a:ext cx="106679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ljljw</a:t>
            </a:r>
            <a:r>
              <a:rPr lang="en-US" sz="14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,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156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647932"/>
              </p:ext>
            </p:extLst>
          </p:nvPr>
        </p:nvGraphicFramePr>
        <p:xfrm>
          <a:off x="533401" y="609599"/>
          <a:ext cx="7362189" cy="5521407"/>
        </p:xfrm>
        <a:graphic>
          <a:graphicData uri="http://schemas.openxmlformats.org/drawingml/2006/table">
            <a:tbl>
              <a:tblPr firstRow="1" firstCol="1" bandRow="1"/>
              <a:tblGrid>
                <a:gridCol w="476840"/>
                <a:gridCol w="1005725"/>
                <a:gridCol w="3713447"/>
                <a:gridCol w="2166177"/>
              </a:tblGrid>
              <a:tr h="7101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@)&amp;$.*.!*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P=l8=la=, vfg]kfgL kfO{k la5fpg] 7]s]bf/ / :yflgo pkef]Qmf lar ;d'lxs 5nkmn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a'4 rf}s b]lv lzj dfu{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!!=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@)&amp;$.(.!)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j8f :t/Lo uf]w'nL km'6an v]ndf ;xefuL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af6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!@=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@)&amp;$.!).!@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:jf:y ladf ug]{ laifodf cGts[of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!#=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@)&amp;$.!).!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km'njf/L lgd{f0f u/]sf] lj=kL= u]6 cuf8Lsf] hUufdf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!$=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@)&amp;$.!!.#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Jf8f ;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b:ox?sf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ljefhg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-!_ &gt;L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hd'gf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lqvqL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Qmfg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-;+of]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hsM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dlxnf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afnaflnsf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lzIff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blnt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_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-@_ &gt;L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lbn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s'df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/L /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fO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 -;+of]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hsM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h]i7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gful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/s ;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DjlGw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ljkGg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ju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{x? /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snf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tyf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;+:s[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tL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-#_ &gt;L 6+s k|;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fb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u'?Ë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-;+of]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hsM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;8s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alQ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oftfoft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;+3 ;+: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yf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o"jf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tyf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v]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ns'b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;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dfhsNofg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k'jf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wf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ljsf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; 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-$_ &gt;L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hulbk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;'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g'jf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 -;+of]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hsM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: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jf:Yo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Jofkf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tyf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Joj;fo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jftfj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/0f, ;/;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kmfO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{,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ko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{6g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ckfËtf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k|zf;g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nosf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@@</a:t>
                      </a:r>
                      <a:r>
                        <a:rPr lang="en-US" sz="18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</a:t>
                      </a:r>
                      <a:r>
                        <a:rPr lang="en-US" sz="18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} a}7ssf] lg0f{o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06242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606951"/>
              </p:ext>
            </p:extLst>
          </p:nvPr>
        </p:nvGraphicFramePr>
        <p:xfrm>
          <a:off x="380999" y="457197"/>
          <a:ext cx="6745445" cy="6083173"/>
        </p:xfrm>
        <a:graphic>
          <a:graphicData uri="http://schemas.openxmlformats.org/drawingml/2006/table">
            <a:tbl>
              <a:tblPr firstRow="1" firstCol="1" bandRow="1"/>
              <a:tblGrid>
                <a:gridCol w="436895"/>
                <a:gridCol w="921474"/>
                <a:gridCol w="3402364"/>
                <a:gridCol w="1984712"/>
              </a:tblGrid>
              <a:tr h="93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!%=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@)&amp;%.@.@&amp;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h]i7 gful/sx?nfO{ ;Ddfg &amp;%aif{ dfyLsfx?nfO{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sfo{qmd ;+rfngM ckfË k'0f{:yfkgf tyf cx;fo ;]jf s]Gb|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ldltM @)&amp;%.!.!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!^=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@)&amp;%.#.!@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ljZj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uLt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lbj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; @)&amp;%, !*g+= j8f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nosf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;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xof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]u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tyf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;+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uLt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k|lti7fg w/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fgsf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;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xsfo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 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!&amp;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@)&amp;%.#.!(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j8fsf 6f]n ljsf; ;+:yfx?nfO{ ;/ ;kmfO{ ;fdfu|L v/Lb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!*=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@)&amp;%.!.@#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la=kL= xl:ktn leq / alx/ af6 ;+rfng x'g] P]Da'n]G; / zj jxfgx?nfO{ lzj dfu{df kfls{</a:t>
                      </a:r>
                      <a:r>
                        <a:rPr lang="en-US" sz="1400">
                          <a:effectLst/>
                          <a:latin typeface="Kantipur"/>
                          <a:ea typeface="Calibri"/>
                          <a:cs typeface="Times New Roman"/>
                        </a:rPr>
                        <a:t>ª</a:t>
                      </a: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 :6]g agfO{ ToxL :yfgaf6 ;+rfnx'g] ul/ Jojl:yt ul/of] .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!(=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la=kL= xl:ktn w/fg, O{=Pg=6L= laefu cGtu{t 6]Sgf] nf]lh:6 kbdf sfo{/t lago s'df/ emf n] O{o/kmf]g dxuf]df a]r]sf] eGg] lgjbgsf] af/]df 5nkmn u/]sf] .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lgj]bsM ;'sb]j /fO{ -jfbL_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;dfg las|]tfM lago s'df/ emf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@)&amp;%.@.(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6f]n lasf; ;+:yf u7g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b]jLyfg 6f]n lasf; ;+:yf</a:t>
                      </a:r>
                      <a:b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</a:b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df]xg /fO{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@!=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@)&amp;%.@.@!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ljZj jftfj/0f lbj; ldltM@)&amp;%.@.@@ut] j8f ;/;kmfO{ ;Ktfx cleofg z'ef/Daf ul/of] .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;xefuL, !*g+= j8f sfo{no, ;a} 6f]n lasf; ;+:yf,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@@=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@)&amp;%.@.@$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6f]n lasf; ;+:yf u7g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3f]kf SofDk 6f]n lasf; ;+:yf</a:t>
                      </a:r>
                      <a:b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</a:b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lbnLk ;'g'jf/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@#=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@)&amp;%.@.@%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6f]n lasf; ;+:yf u7g u/]sf]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a'4 rf}s 6f]n lasf; ;+:yf</a:t>
                      </a:r>
                      <a:b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</a:br>
                      <a:r>
                        <a:rPr lang="en-US" sz="1400">
                          <a:effectLst/>
                          <a:latin typeface="Preeti"/>
                          <a:ea typeface="Calibri"/>
                          <a:cs typeface="Times New Roman"/>
                        </a:rPr>
                        <a:t>cWoIfM a[v{ axfb'/ /fO{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8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@$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@)&amp;%.@.@^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=a= @)&amp;%.)&amp;^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ah]6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'{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ug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]{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ljifodf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6f]n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lasf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; ;+: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yfx?n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</a:t>
                      </a:r>
                      <a:r>
                        <a:rPr lang="en-US" sz="1400" dirty="0" err="1">
                          <a:effectLst/>
                          <a:latin typeface="Kantipur"/>
                          <a:ea typeface="Calibri"/>
                          <a:cs typeface="Times New Roman"/>
                        </a:rPr>
                        <a:t>Ï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If]qaf6 k]z u/]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of]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hgfx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?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k|fyfldsLs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/0f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ul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Psf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] .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!*g+= j8f </a:t>
                      </a:r>
                      <a:r>
                        <a:rPr lang="en-US" sz="1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sfof</a:t>
                      </a: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{no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52709" marR="527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4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874761"/>
              </p:ext>
            </p:extLst>
          </p:nvPr>
        </p:nvGraphicFramePr>
        <p:xfrm>
          <a:off x="228600" y="1374747"/>
          <a:ext cx="7620000" cy="1659968"/>
        </p:xfrm>
        <a:graphic>
          <a:graphicData uri="http://schemas.openxmlformats.org/drawingml/2006/table">
            <a:tbl>
              <a:tblPr firstRow="1" firstCol="1" bandRow="1"/>
              <a:tblGrid>
                <a:gridCol w="1424300"/>
                <a:gridCol w="1395100"/>
                <a:gridCol w="1168638"/>
                <a:gridCol w="997009"/>
                <a:gridCol w="925795"/>
                <a:gridCol w="705027"/>
                <a:gridCol w="1004131"/>
              </a:tblGrid>
              <a:tr h="818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#/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af^f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]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l;kmfl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/;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rf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lsNnf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gftf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k\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dfl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)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ft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Calibri"/>
                          <a:cs typeface="Mangal"/>
                        </a:rPr>
                        <a:t>ljw't l;=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Calibri"/>
                          <a:cs typeface="Mangal"/>
                        </a:rPr>
                        <a:t>gf=k\=k=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Urban_nep"/>
                          <a:ea typeface="Calibri"/>
                          <a:cs typeface="Mangal"/>
                        </a:rPr>
                        <a:t>cGo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hDdf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l;=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268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58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418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732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1622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52"/>
              </p:ext>
            </p:extLst>
          </p:nvPr>
        </p:nvGraphicFramePr>
        <p:xfrm>
          <a:off x="152400" y="3886200"/>
          <a:ext cx="8610600" cy="1981200"/>
        </p:xfrm>
        <a:graphic>
          <a:graphicData uri="http://schemas.openxmlformats.org/drawingml/2006/table">
            <a:tbl>
              <a:tblPr firstRow="1" firstCol="1" bandRow="1"/>
              <a:tblGrid>
                <a:gridCol w="1261836"/>
                <a:gridCol w="1487951"/>
                <a:gridCol w="1253012"/>
                <a:gridCol w="1331325"/>
                <a:gridCol w="1331325"/>
                <a:gridCol w="1945151"/>
              </a:tblGrid>
              <a:tr h="1485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hGdbtf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ljjfxbtf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d[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To'btf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j;fO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;/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fObtf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;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DaGw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ljR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%]b ;+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hDdf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;|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432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138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45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149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767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359085"/>
            <a:ext cx="2895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4 k\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zf;lgs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tkm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{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5 #/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gSzf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 16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j^f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6=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JolQmut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#^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gftkm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{</a:t>
            </a:r>
            <a:endParaRPr lang="en-US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30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39417"/>
              </p:ext>
            </p:extLst>
          </p:nvPr>
        </p:nvGraphicFramePr>
        <p:xfrm>
          <a:off x="237186" y="990600"/>
          <a:ext cx="8297213" cy="5056324"/>
        </p:xfrm>
        <a:graphic>
          <a:graphicData uri="http://schemas.openxmlformats.org/drawingml/2006/table">
            <a:tbl>
              <a:tblPr firstRow="1" firstCol="1" bandRow="1"/>
              <a:tblGrid>
                <a:gridCol w="588365"/>
                <a:gridCol w="2970295"/>
                <a:gridCol w="2302848"/>
                <a:gridCol w="2435705"/>
              </a:tblGrid>
              <a:tr h="357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20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laj/0f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;Vof hDdf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1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@)&amp;$.!.! b]lv @)</a:t>
                      </a:r>
                      <a:r>
                        <a:rPr lang="en-US" sz="2000" u="none" strike="noStrike" dirty="0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&amp;%.!@.#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) ;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hGd btf{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*$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@)&amp;$.!.! b]lv @)</a:t>
                      </a:r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&amp;$.!@.#</a:t>
                      </a: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) ;Dd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d[To" btf{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!*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#=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@)&amp;$.!.! b]lv @)</a:t>
                      </a:r>
                      <a:r>
                        <a:rPr lang="en-US" sz="2000" u="none" strike="noStrike" dirty="0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&amp;$.!@.#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) ;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ljjfx btf{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$%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$=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@)&amp;$.!.! b]lv @)</a:t>
                      </a:r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&amp;$.!@.#</a:t>
                      </a: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) ;Dd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a;fO{ ;/fO{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%#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%=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@)&amp;$.!.! b]lv @)</a:t>
                      </a:r>
                      <a:r>
                        <a:rPr lang="en-US" sz="2000" u="none" strike="noStrike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2"/>
                        </a:rPr>
                        <a:t>&amp;$.!@.#</a:t>
                      </a:r>
                      <a:r>
                        <a:rPr lang="en-US" sz="2000">
                          <a:effectLst/>
                          <a:latin typeface="Preeti"/>
                          <a:ea typeface="Calibri"/>
                          <a:cs typeface="Times New Roman"/>
                        </a:rPr>
                        <a:t>) ;Dd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;DaGw laR5]b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!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^=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@)&amp;$.)$.! b]lv @)</a:t>
                      </a:r>
                      <a:r>
                        <a:rPr lang="en-US" sz="2000" u="none" strike="noStrike" dirty="0">
                          <a:solidFill>
                            <a:srgbClr val="0000FF"/>
                          </a:solidFill>
                          <a:effectLst/>
                          <a:latin typeface="Preeti"/>
                          <a:ea typeface="Calibri"/>
                          <a:cs typeface="Times New Roman"/>
                          <a:hlinkClick r:id="rId3"/>
                        </a:rPr>
                        <a:t>&amp;%.)#.#</a:t>
                      </a:r>
                      <a:r>
                        <a:rPr lang="en-US" sz="20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 ;</a:t>
                      </a:r>
                      <a:r>
                        <a:rPr lang="en-US" sz="20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gful</a:t>
                      </a:r>
                      <a:r>
                        <a:rPr lang="en-US" sz="28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8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Stf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!!$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1" y="461043"/>
            <a:ext cx="25907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!*g+= j8fsf] </a:t>
            </a:r>
            <a:r>
              <a:rPr lang="en-US" sz="16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sfof</a:t>
            </a: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{ </a:t>
            </a:r>
            <a:r>
              <a:rPr lang="en-US" sz="16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k|ult</a:t>
            </a: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ljj</a:t>
            </a: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/0f,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976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218229"/>
              </p:ext>
            </p:extLst>
          </p:nvPr>
        </p:nvGraphicFramePr>
        <p:xfrm>
          <a:off x="304799" y="1219200"/>
          <a:ext cx="7315199" cy="2514601"/>
        </p:xfrm>
        <a:graphic>
          <a:graphicData uri="http://schemas.openxmlformats.org/drawingml/2006/table">
            <a:tbl>
              <a:tblPr firstRow="1" firstCol="1" bandRow="1"/>
              <a:tblGrid>
                <a:gridCol w="516660"/>
                <a:gridCol w="2608306"/>
                <a:gridCol w="2051367"/>
                <a:gridCol w="2138866"/>
              </a:tblGrid>
              <a:tr h="10533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j|m</a:t>
                      </a:r>
                      <a:r>
                        <a:rPr lang="en-US" sz="2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=;=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ldlt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laj</a:t>
                      </a:r>
                      <a:r>
                        <a:rPr lang="en-US" sz="2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/0f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400" b="1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sd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12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!=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@)&amp;$.$.! b]lv @)&amp;%.#.#) ;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Dd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ljeLGg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l;kmfl</a:t>
                      </a:r>
                      <a:r>
                        <a:rPr lang="en-US" sz="2400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/;af6 </a:t>
                      </a:r>
                      <a:r>
                        <a:rPr lang="en-US" sz="2400" dirty="0" err="1">
                          <a:effectLst/>
                          <a:latin typeface="Preeti"/>
                          <a:ea typeface="Calibri"/>
                          <a:cs typeface="Times New Roman"/>
                        </a:rPr>
                        <a:t>cfo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Preeti"/>
                          <a:ea typeface="Calibri"/>
                          <a:cs typeface="Times New Roman"/>
                        </a:rPr>
                        <a:t>#,$#,*@&amp;.))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657537"/>
            <a:ext cx="3352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!*g+= j8fsf] </a:t>
            </a:r>
            <a:r>
              <a:rPr lang="en-US" sz="16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cf</a:t>
            </a: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=j= @)&amp;$.)&amp;% </a:t>
            </a:r>
            <a:r>
              <a:rPr lang="en-US" sz="16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cfDbfgL</a:t>
            </a: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ljj</a:t>
            </a:r>
            <a:r>
              <a:rPr lang="en-US" sz="1600" b="1" dirty="0" smtClean="0">
                <a:solidFill>
                  <a:prstClr val="black"/>
                </a:solidFill>
                <a:latin typeface="Preeti" pitchFamily="2" charset="0"/>
                <a:ea typeface="Calibri" pitchFamily="34" charset="0"/>
                <a:cs typeface="Times New Roman" pitchFamily="18" charset="0"/>
              </a:rPr>
              <a:t>/0f,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12547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610600" cy="621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cf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=j= @)&amp;$.)&amp;%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lgdf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{0f 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800" b="1" u="sng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800" b="1" u="sng" dirty="0" err="1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hDdf</a:t>
            </a:r>
            <a:r>
              <a:rPr lang="en-US" sz="2800" b="1" u="sng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 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*j6f u7g u/L 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sfd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u/]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!=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;'Gb/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ahf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;8s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{0f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@)&amp;$.&amp;.*_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lbnLk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;'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g'jf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cldt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tfdË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cGh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 &gt;]i6 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k/</a:t>
            </a:r>
            <a:r>
              <a:rPr lang="en-US" dirty="0" err="1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fh'nL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   </a:t>
            </a:r>
            <a:r>
              <a:rPr lang="en-US" sz="2000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                    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@= 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jLyfg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6f]n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æcfgGb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dfu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pQ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/,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k'"j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nAo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ssf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 3/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Ddsf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]Æ ;8s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{0f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@)&amp;$.$.@!_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b]j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;'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Aaf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rGb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|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#= b]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jLyfg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dfu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;8s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dd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{t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@)&amp;$.$.@&amp; / @)&amp;%.%.%_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g]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kfnL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s]=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=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s'Gbg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endParaRPr lang="en-GB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596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86800" cy="5905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$= b]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jLyfg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dfu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k|j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]z :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jfut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å'f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{0f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@)&amp;$.&amp;.&amp;_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xg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k|0fd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a?gf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%= 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l;4fy{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dfu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;8s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{0f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@)&amp;$.!!.!$_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lavf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rflDn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ª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ljsfz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u'?Ë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piff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^= 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a'4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dfu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n'k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sDkm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 6f]n ;8s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{0f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@)&amp;$.  .   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lnnf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zld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;'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g'jf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l6sf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dlg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000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&amp;= 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w/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fg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, !*g+= j8fsf af6f]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dd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{t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pkef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Qmf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-u7g </a:t>
            </a:r>
            <a:r>
              <a:rPr lang="en-US" sz="20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ldltM</a:t>
            </a:r>
            <a: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@)&amp;%.!.@!_</a:t>
            </a:r>
            <a:br>
              <a:rPr lang="en-US" sz="20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cldt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tfdË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gljGb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|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dGtf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6388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458200" cy="6166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-u_ /</a:t>
            </a:r>
            <a:r>
              <a:rPr lang="en-US" sz="2400" b="1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Tgrf</a:t>
            </a:r>
            <a:r>
              <a:rPr lang="en-US" sz="24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]s </a:t>
            </a:r>
            <a:r>
              <a:rPr lang="en-US" sz="2400" b="1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afn</a:t>
            </a:r>
            <a:r>
              <a:rPr lang="en-US" sz="24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Sna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pkfWoIfM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gfln;f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g'df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l;l4sf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                   ;x ;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&gt;]of ;'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b:ox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?,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s'zn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sfsL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z'l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;ª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xf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ª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zflngf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g'df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h];]km 9sfn</a:t>
            </a:r>
            <a:b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/f]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hn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sfsL</a:t>
            </a: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endParaRPr lang="en-GB" sz="2400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 </a:t>
            </a:r>
            <a:endParaRPr lang="en-GB" sz="2400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26458701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305800" cy="638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prstClr val="black"/>
                </a:solidFill>
                <a:ea typeface="Calibri"/>
                <a:cs typeface="Calibri"/>
              </a:rPr>
              <a:t> 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u="dbl" dirty="0">
                <a:solidFill>
                  <a:prstClr val="black"/>
                </a:solidFill>
                <a:ea typeface="Calibri"/>
                <a:cs typeface="Calibri"/>
              </a:rPr>
              <a:t>CFLG WARD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Afnd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}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qL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: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yfgLo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zf;g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j8f ;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dGjo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-k"0f{ u7g_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g/]Gb|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-j8f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_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-j8f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cWoIfn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tf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]s]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JolQm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_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tL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&gt;]i7 -j8f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_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b:ox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?,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8f= c?0f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l;x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+ -: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yfgLo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jf:Yo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;+: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yf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k|ltlgwL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_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cg'k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of]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Ghg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bfjf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z]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kf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g/]z u'/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fufO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Hof]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lt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ljho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nIdL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GWof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v8\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Ltf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clg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;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2785747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1"/>
            <a:ext cx="8763000" cy="568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j8f 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afn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;~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hfn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sz="2800" b="1" u="sng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ldtL</a:t>
            </a:r>
            <a:r>
              <a:rPr lang="en-US" sz="2800" b="1" u="sng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-k"0f{ u7g @)&amp;%.!.!$_ </a:t>
            </a:r>
            <a:r>
              <a:rPr lang="en-US" sz="28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sz="28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GWo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v8\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pkfWoIfM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clg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;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3gZofd kl/of/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iffWoIfM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t]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lGhgf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u'?Ë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                   ;x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lbof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lbofnL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b:ox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?,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&gt;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 &gt;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 ;'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  &gt;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ldIff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du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 &gt;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a;GtL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 ;'g}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 smtClean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   &gt;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 g]G;L ;'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g'jf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</a:t>
            </a:r>
            <a:r>
              <a:rPr lang="en-US" sz="28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sz="2800" b="1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ogd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lnDa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'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k|]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ldsf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;'j]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dfGotf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u'?Ë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/f]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/f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sfˆn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]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Nnfxsf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d08n,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cfo'idf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tfdË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ls|l:6gf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o'ljgf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			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endParaRPr lang="en-GB" dirty="0">
              <a:solidFill>
                <a:prstClr val="black"/>
              </a:solidFill>
              <a:ea typeface="Calibri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51177157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1"/>
            <a:ext cx="7315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j8f 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vf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]k ;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dGjo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 ;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ldtL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 u7g -</a:t>
            </a:r>
            <a:r>
              <a:rPr lang="en-US" sz="2400" b="1" u="sng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ldltM</a:t>
            </a:r>
            <a:r>
              <a:rPr lang="en-US" sz="2400" b="1" u="sng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@)&amp;%.@.!#_</a:t>
            </a:r>
            <a:r>
              <a:rPr lang="en-US" sz="2800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 </a:t>
            </a:r>
            <a:br>
              <a:rPr lang="en-US" sz="2800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</a:b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 &gt;L g/]Gb|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/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Times New Roman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b:o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lrjM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gljg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jf:Yo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:j= ;]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jLsfM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ljho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nIdL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6f]n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; ;+: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yfM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d]g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s'df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 &gt;]i6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6f]n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ljsf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; ;+: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yfM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sljtf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afn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sNj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cWoIfM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&gt;L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GWof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v8\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sf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/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gf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/L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Pstf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dfh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cfdf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;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d"xM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lgd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nf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 /</a:t>
            </a:r>
            <a:r>
              <a:rPr lang="en-US" dirty="0" err="1">
                <a:solidFill>
                  <a:prstClr val="black"/>
                </a:solidFill>
                <a:latin typeface="Preeti"/>
                <a:ea typeface="Calibri"/>
                <a:cs typeface="Mangal"/>
              </a:rPr>
              <a:t>fO</a:t>
            </a:r>
            <a: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  <a:t>{</a:t>
            </a:r>
            <a:br>
              <a:rPr lang="en-US" dirty="0">
                <a:solidFill>
                  <a:prstClr val="black"/>
                </a:solidFill>
                <a:latin typeface="Preeti"/>
                <a:ea typeface="Calibri"/>
                <a:cs typeface="Mangal"/>
              </a:rPr>
            </a:b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7051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3070698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IN" sz="5400" dirty="0" smtClean="0"/>
              <a:t>वडा नं. १९</a:t>
            </a:r>
          </a:p>
        </p:txBody>
      </p:sp>
    </p:spTree>
    <p:extLst>
      <p:ext uri="{BB962C8B-B14F-4D97-AF65-F5344CB8AC3E}">
        <p14:creationId xmlns:p14="http://schemas.microsoft.com/office/powerpoint/2010/main" val="154663812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82248"/>
              </p:ext>
            </p:extLst>
          </p:nvPr>
        </p:nvGraphicFramePr>
        <p:xfrm>
          <a:off x="152401" y="3505199"/>
          <a:ext cx="8762999" cy="990601"/>
        </p:xfrm>
        <a:graphic>
          <a:graphicData uri="http://schemas.openxmlformats.org/drawingml/2006/table">
            <a:tbl>
              <a:tblPr firstRow="1" firstCol="1" bandRow="1"/>
              <a:tblGrid>
                <a:gridCol w="954944"/>
                <a:gridCol w="966394"/>
                <a:gridCol w="1279061"/>
                <a:gridCol w="1752600"/>
                <a:gridCol w="1371600"/>
                <a:gridCol w="1371600"/>
                <a:gridCol w="1066800"/>
              </a:tblGrid>
              <a:tr h="5334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kmf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/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db:t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'/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lgj]bgb:t'/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l;kmfl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/;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b:t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'/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rf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/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lsNnfd'Nof|sg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gftf k\dfl)ft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k~hLs</a:t>
                      </a: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/)</a:t>
                      </a:r>
                      <a:r>
                        <a:rPr lang="en-GB" sz="14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fz'Ns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hDdf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16,835.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12,365.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4,48,145.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72,000.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45000.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39,250.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? 6,33,595.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1000" y="582818"/>
            <a:ext cx="7772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19 g+=j*f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sfof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nosf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]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cf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=j= 074.75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]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jflif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{s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ljlQo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ljj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/)f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j*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fsf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]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vr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 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1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nlIft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ju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]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sfo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{s\d :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jLs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[t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sfo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{s\d ;+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Vof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M 39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j^f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s_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rfn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' 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v_ ;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DkGg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39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2j*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fsf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: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jLs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[t of]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hgf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;+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Vof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9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j^f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s_rfn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' of]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hgf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v_ ;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DkGg</a:t>
            </a:r>
            <a:r>
              <a:rPr lang="en-GB" sz="2000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 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14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j^f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-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gu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/ :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tl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/o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tyf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IUDP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sf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] of]</a:t>
            </a:r>
            <a:r>
              <a:rPr lang="en-GB" sz="2000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hgf</a:t>
            </a:r>
            <a:r>
              <a:rPr lang="en-GB" sz="2000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;d]t u/L_</a:t>
            </a:r>
            <a:endParaRPr lang="en-GB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854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513346"/>
              </p:ext>
            </p:extLst>
          </p:nvPr>
        </p:nvGraphicFramePr>
        <p:xfrm>
          <a:off x="533400" y="2819400"/>
          <a:ext cx="8077200" cy="1085850"/>
        </p:xfrm>
        <a:graphic>
          <a:graphicData uri="http://schemas.openxmlformats.org/drawingml/2006/table">
            <a:tbl>
              <a:tblPr firstRow="1" firstCol="1" bandRow="1"/>
              <a:tblGrid>
                <a:gridCol w="1340622"/>
                <a:gridCol w="1166340"/>
                <a:gridCol w="1074438"/>
                <a:gridCol w="1110775"/>
                <a:gridCol w="871404"/>
                <a:gridCol w="663607"/>
                <a:gridCol w="1850014"/>
              </a:tblGrid>
              <a:tr h="6118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#/</a:t>
                      </a: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af^f</a:t>
                      </a: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] </a:t>
                      </a: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l;kmfl</a:t>
                      </a: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/;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rf</a:t>
                      </a: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/</a:t>
                      </a: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lsNnf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Calibri"/>
                          <a:cs typeface="Mangal"/>
                        </a:rPr>
                        <a:t>gftf k\dfl)ft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ljw't</a:t>
                      </a: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l;=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Urban_nep"/>
                          <a:ea typeface="Calibri"/>
                          <a:cs typeface="Mangal"/>
                        </a:rPr>
                        <a:t>gf=k\=k=</a:t>
                      </a:r>
                      <a:endParaRPr lang="en-GB" sz="18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cGo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hDdf</a:t>
                      </a: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l;=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9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268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58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418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732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1622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739510"/>
              </p:ext>
            </p:extLst>
          </p:nvPr>
        </p:nvGraphicFramePr>
        <p:xfrm>
          <a:off x="457201" y="1828800"/>
          <a:ext cx="8077199" cy="744728"/>
        </p:xfrm>
        <a:graphic>
          <a:graphicData uri="http://schemas.openxmlformats.org/drawingml/2006/table">
            <a:tbl>
              <a:tblPr firstRow="1" firstCol="1" bandRow="1"/>
              <a:tblGrid>
                <a:gridCol w="1008067"/>
                <a:gridCol w="1220294"/>
                <a:gridCol w="1080074"/>
                <a:gridCol w="1421150"/>
                <a:gridCol w="1193766"/>
                <a:gridCol w="2153848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hGdbtf</a:t>
                      </a: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1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ljjfxbtf</a:t>
                      </a: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1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d[</a:t>
                      </a:r>
                      <a:r>
                        <a:rPr lang="en-US" sz="1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To'btf</a:t>
                      </a: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{ ;+</a:t>
                      </a:r>
                      <a:r>
                        <a:rPr lang="en-US" sz="1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Vof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Calibri"/>
                          <a:cs typeface="Mangal"/>
                        </a:rPr>
                        <a:t>j;fO ;/fObtf{ ;+Vof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Calibri"/>
                          <a:cs typeface="Mangal"/>
                        </a:rPr>
                        <a:t>;DaGw ljR%]b ;+Vof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Urban_nep"/>
                          <a:ea typeface="Calibri"/>
                          <a:cs typeface="Mangal"/>
                        </a:rPr>
                        <a:t>hDdf ;|Vof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432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138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45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149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3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767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20340"/>
              </p:ext>
            </p:extLst>
          </p:nvPr>
        </p:nvGraphicFramePr>
        <p:xfrm>
          <a:off x="533400" y="4065115"/>
          <a:ext cx="8229600" cy="198120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1295400"/>
                <a:gridCol w="990600"/>
                <a:gridCol w="1079228"/>
                <a:gridCol w="1016361"/>
                <a:gridCol w="1161555"/>
                <a:gridCol w="1543456"/>
              </a:tblGrid>
              <a:tr h="12867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h]i&amp;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gf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cGo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Urban_nep"/>
                          <a:ea typeface="Calibri"/>
                          <a:cs typeface="Mangal"/>
                        </a:rPr>
                        <a:t>h]i&amp; </a:t>
                      </a:r>
                      <a:r>
                        <a:rPr lang="en-US" sz="2400" dirty="0" err="1" smtClean="0">
                          <a:effectLst/>
                          <a:latin typeface="Urban_nep"/>
                          <a:ea typeface="Calibri"/>
                          <a:cs typeface="Mangal"/>
                        </a:rPr>
                        <a:t>gf</a:t>
                      </a:r>
                      <a:endParaRPr lang="en-US" sz="2400" dirty="0" smtClean="0">
                        <a:effectLst/>
                        <a:latin typeface="Urban_nep"/>
                        <a:ea typeface="Calibri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  <a:latin typeface="Urban_nep"/>
                          <a:ea typeface="Calibri"/>
                          <a:cs typeface="Mangal"/>
                        </a:rPr>
                        <a:t>blnt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Psn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dlxnf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ljwjf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k')f{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ckf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&lt;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cflz+s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ckf</a:t>
                      </a: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&lt;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Urban_nep"/>
                          <a:ea typeface="Calibri"/>
                          <a:cs typeface="Mangal"/>
                        </a:rPr>
                        <a:t>afnaflnsf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4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272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98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79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183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34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Urban_nep"/>
                          <a:ea typeface="Calibri"/>
                          <a:cs typeface="Mangal"/>
                        </a:rPr>
                        <a:t>156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333383"/>
            <a:ext cx="3124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4 k\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zf;lgs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tkm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{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5 #/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gSzf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 16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j^f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6=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JolQmut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#^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gftkm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{</a:t>
            </a:r>
            <a:endParaRPr lang="en-GB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7=;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fdflhs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;'/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Iff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err="1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tkm</a:t>
            </a:r>
            <a:r>
              <a:rPr lang="en-US" sz="2000" b="1" u="sng" dirty="0" smtClean="0">
                <a:solidFill>
                  <a:prstClr val="black"/>
                </a:solidFill>
                <a:latin typeface="Urban_nep" pitchFamily="2" charset="0"/>
                <a:ea typeface="Calibri" pitchFamily="34" charset="0"/>
                <a:cs typeface="Mangal" pitchFamily="18" charset="0"/>
              </a:rPr>
              <a:t>{</a:t>
            </a:r>
            <a:endParaRPr lang="en-US" sz="3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7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995289"/>
              </p:ext>
            </p:extLst>
          </p:nvPr>
        </p:nvGraphicFramePr>
        <p:xfrm>
          <a:off x="304799" y="3581399"/>
          <a:ext cx="7379336" cy="644894"/>
        </p:xfrm>
        <a:graphic>
          <a:graphicData uri="http://schemas.openxmlformats.org/drawingml/2006/table">
            <a:tbl>
              <a:tblPr firstRow="1" firstCol="1" bandRow="1"/>
              <a:tblGrid>
                <a:gridCol w="1355111"/>
                <a:gridCol w="942555"/>
                <a:gridCol w="1084090"/>
                <a:gridCol w="1273805"/>
                <a:gridCol w="1097641"/>
                <a:gridCol w="609800"/>
                <a:gridCol w="1016334"/>
              </a:tblGrid>
              <a:tr h="452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#/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af^f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] 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l;kmfl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/;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rf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/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lsNnf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gftf k\dfl)ft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kfgLljw't l;=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gf=k\=k= tyf k\ltlnkL l;=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cGo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hDdf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 l;=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133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76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63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34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143 ,43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488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980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37736"/>
              </p:ext>
            </p:extLst>
          </p:nvPr>
        </p:nvGraphicFramePr>
        <p:xfrm>
          <a:off x="152400" y="5029200"/>
          <a:ext cx="7924799" cy="679937"/>
        </p:xfrm>
        <a:graphic>
          <a:graphicData uri="http://schemas.openxmlformats.org/drawingml/2006/table">
            <a:tbl>
              <a:tblPr firstRow="1" firstCol="1" bandRow="1"/>
              <a:tblGrid>
                <a:gridCol w="1303282"/>
                <a:gridCol w="1382515"/>
                <a:gridCol w="1236986"/>
                <a:gridCol w="1164223"/>
                <a:gridCol w="1746334"/>
                <a:gridCol w="1091459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hGdbtf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{;+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Vof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ljjfxbtf{;+Vof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d[To'btf{;+Vof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a=; ;+Vof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;DaGw ljR%]b ;+Vof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hDdf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 ;|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Vof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9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326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61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48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71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513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016190"/>
              </p:ext>
            </p:extLst>
          </p:nvPr>
        </p:nvGraphicFramePr>
        <p:xfrm>
          <a:off x="304800" y="2286000"/>
          <a:ext cx="6553200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748822"/>
                <a:gridCol w="981909"/>
                <a:gridCol w="904213"/>
                <a:gridCol w="506360"/>
                <a:gridCol w="819820"/>
                <a:gridCol w="602808"/>
                <a:gridCol w="964493"/>
                <a:gridCol w="1024775"/>
              </a:tblGrid>
              <a:tr h="4103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h]i&amp; 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cGo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h]i&amp; 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gf</a:t>
                      </a: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=</a:t>
                      </a: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blnt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Psn dlxnf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ljwjf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k')f{ ckf&lt;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cflz+s ckf&lt;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Urban_nep"/>
                          <a:ea typeface="Times New Roman"/>
                          <a:cs typeface="Calibri"/>
                        </a:rPr>
                        <a:t>afnaflnsf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hDdf ;|Vof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168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25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73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73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10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Urban_nep"/>
                          <a:ea typeface="Times New Roman"/>
                          <a:cs typeface="Calibri"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Urban_nep"/>
                          <a:ea typeface="Times New Roman"/>
                          <a:cs typeface="Calibri"/>
                        </a:rPr>
                        <a:t>362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1049866"/>
            <a:ext cx="3886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3 k\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zf;lgs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tkm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</a:t>
            </a:r>
            <a:endParaRPr lang="en-GB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4 #/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gSzf</a:t>
            </a:r>
            <a:r>
              <a:rPr lang="en-GB" sz="1400" u="sng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 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31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j^f</a:t>
            </a:r>
            <a:endParaRPr lang="en-GB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5=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JolQmut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#^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gftkm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</a:t>
            </a:r>
            <a:endParaRPr lang="en-GB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 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6=;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fdflhs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;'/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Iff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tkm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{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gljs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/)f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ePsf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] </a:t>
            </a:r>
            <a:r>
              <a:rPr lang="en-GB" sz="1400" u="sng" dirty="0" err="1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dfq</a:t>
            </a:r>
            <a:r>
              <a:rPr lang="en-GB" sz="1400" u="sng" dirty="0" smtClean="0">
                <a:solidFill>
                  <a:prstClr val="black"/>
                </a:solidFill>
                <a:latin typeface="Urban_nep" pitchFamily="2" charset="0"/>
                <a:ea typeface="Times New Roman" pitchFamily="18" charset="0"/>
                <a:cs typeface="Calibri" pitchFamily="34" charset="0"/>
              </a:rPr>
              <a:t> </a:t>
            </a:r>
            <a:endParaRPr lang="en-GB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53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10069</Words>
  <Application>Microsoft Office PowerPoint</Application>
  <PresentationFormat>On-screen Show (4:3)</PresentationFormat>
  <Paragraphs>3159</Paragraphs>
  <Slides>90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1" baseType="lpstr">
      <vt:lpstr>Office Theme</vt:lpstr>
      <vt:lpstr>वडागत प्रगती विवरण</vt:lpstr>
      <vt:lpstr>PowerPoint Presentation</vt:lpstr>
      <vt:lpstr>PowerPoint Presentation</vt:lpstr>
      <vt:lpstr>PowerPoint Presentation</vt:lpstr>
      <vt:lpstr>PowerPoint Presentation</vt:lpstr>
      <vt:lpstr>वडा नं 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वडा नं १५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धरान उपमहानगरपालिका  १७ नं. वडा कार्यालय आ.ब. २०७४/७५ मा संचालित/सम्पादित कार्यहरुको संक्षिप्त विवरण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User</dc:creator>
  <cp:lastModifiedBy>dell</cp:lastModifiedBy>
  <cp:revision>12</cp:revision>
  <dcterms:created xsi:type="dcterms:W3CDTF">2006-08-16T00:00:00Z</dcterms:created>
  <dcterms:modified xsi:type="dcterms:W3CDTF">2018-08-16T07:43:06Z</dcterms:modified>
</cp:coreProperties>
</file>