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2.xml" ContentType="application/vnd.openxmlformats-officedocument.drawingml.chart+xml"/>
  <Override PartName="/ppt/charts/chart3.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111"/>
  </p:notesMasterIdLst>
  <p:handoutMasterIdLst>
    <p:handoutMasterId r:id="rId112"/>
  </p:handoutMasterIdLst>
  <p:sldIdLst>
    <p:sldId id="256" r:id="rId2"/>
    <p:sldId id="563" r:id="rId3"/>
    <p:sldId id="259" r:id="rId4"/>
    <p:sldId id="321" r:id="rId5"/>
    <p:sldId id="612" r:id="rId6"/>
    <p:sldId id="613" r:id="rId7"/>
    <p:sldId id="614" r:id="rId8"/>
    <p:sldId id="615" r:id="rId9"/>
    <p:sldId id="616" r:id="rId10"/>
    <p:sldId id="617" r:id="rId11"/>
    <p:sldId id="618" r:id="rId12"/>
    <p:sldId id="619" r:id="rId13"/>
    <p:sldId id="620" r:id="rId14"/>
    <p:sldId id="630" r:id="rId15"/>
    <p:sldId id="621" r:id="rId16"/>
    <p:sldId id="622" r:id="rId17"/>
    <p:sldId id="623" r:id="rId18"/>
    <p:sldId id="624" r:id="rId19"/>
    <p:sldId id="625" r:id="rId20"/>
    <p:sldId id="626" r:id="rId21"/>
    <p:sldId id="580" r:id="rId22"/>
    <p:sldId id="575" r:id="rId23"/>
    <p:sldId id="576" r:id="rId24"/>
    <p:sldId id="578" r:id="rId25"/>
    <p:sldId id="577" r:id="rId26"/>
    <p:sldId id="579" r:id="rId27"/>
    <p:sldId id="581" r:id="rId28"/>
    <p:sldId id="555" r:id="rId29"/>
    <p:sldId id="611" r:id="rId30"/>
    <p:sldId id="559" r:id="rId31"/>
    <p:sldId id="561" r:id="rId32"/>
    <p:sldId id="582" r:id="rId33"/>
    <p:sldId id="627" r:id="rId34"/>
    <p:sldId id="628" r:id="rId35"/>
    <p:sldId id="584" r:id="rId36"/>
    <p:sldId id="585" r:id="rId37"/>
    <p:sldId id="586" r:id="rId38"/>
    <p:sldId id="587" r:id="rId39"/>
    <p:sldId id="588" r:id="rId40"/>
    <p:sldId id="589" r:id="rId41"/>
    <p:sldId id="590" r:id="rId42"/>
    <p:sldId id="591" r:id="rId43"/>
    <p:sldId id="592" r:id="rId44"/>
    <p:sldId id="593" r:id="rId45"/>
    <p:sldId id="594" r:id="rId46"/>
    <p:sldId id="597" r:id="rId47"/>
    <p:sldId id="516" r:id="rId48"/>
    <p:sldId id="517" r:id="rId49"/>
    <p:sldId id="520" r:id="rId50"/>
    <p:sldId id="518" r:id="rId51"/>
    <p:sldId id="537" r:id="rId52"/>
    <p:sldId id="562" r:id="rId53"/>
    <p:sldId id="602" r:id="rId54"/>
    <p:sldId id="603" r:id="rId55"/>
    <p:sldId id="606" r:id="rId56"/>
    <p:sldId id="607" r:id="rId57"/>
    <p:sldId id="436" r:id="rId58"/>
    <p:sldId id="608" r:id="rId59"/>
    <p:sldId id="439" r:id="rId60"/>
    <p:sldId id="440" r:id="rId61"/>
    <p:sldId id="444" r:id="rId62"/>
    <p:sldId id="445" r:id="rId63"/>
    <p:sldId id="609" r:id="rId64"/>
    <p:sldId id="428" r:id="rId65"/>
    <p:sldId id="497" r:id="rId66"/>
    <p:sldId id="495" r:id="rId67"/>
    <p:sldId id="498" r:id="rId68"/>
    <p:sldId id="499" r:id="rId69"/>
    <p:sldId id="500" r:id="rId70"/>
    <p:sldId id="564" r:id="rId71"/>
    <p:sldId id="565" r:id="rId72"/>
    <p:sldId id="335" r:id="rId73"/>
    <p:sldId id="456" r:id="rId74"/>
    <p:sldId id="457" r:id="rId75"/>
    <p:sldId id="458" r:id="rId76"/>
    <p:sldId id="459" r:id="rId77"/>
    <p:sldId id="460" r:id="rId78"/>
    <p:sldId id="461" r:id="rId79"/>
    <p:sldId id="464" r:id="rId80"/>
    <p:sldId id="482" r:id="rId81"/>
    <p:sldId id="474" r:id="rId82"/>
    <p:sldId id="478" r:id="rId83"/>
    <p:sldId id="480" r:id="rId84"/>
    <p:sldId id="481" r:id="rId85"/>
    <p:sldId id="566" r:id="rId86"/>
    <p:sldId id="567" r:id="rId87"/>
    <p:sldId id="568" r:id="rId88"/>
    <p:sldId id="569" r:id="rId89"/>
    <p:sldId id="570" r:id="rId90"/>
    <p:sldId id="571" r:id="rId91"/>
    <p:sldId id="572" r:id="rId92"/>
    <p:sldId id="573" r:id="rId93"/>
    <p:sldId id="574" r:id="rId94"/>
    <p:sldId id="435" r:id="rId95"/>
    <p:sldId id="550" r:id="rId96"/>
    <p:sldId id="539" r:id="rId97"/>
    <p:sldId id="541" r:id="rId98"/>
    <p:sldId id="542" r:id="rId99"/>
    <p:sldId id="543" r:id="rId100"/>
    <p:sldId id="544" r:id="rId101"/>
    <p:sldId id="545" r:id="rId102"/>
    <p:sldId id="551" r:id="rId103"/>
    <p:sldId id="552" r:id="rId104"/>
    <p:sldId id="553" r:id="rId105"/>
    <p:sldId id="414" r:id="rId106"/>
    <p:sldId id="415" r:id="rId107"/>
    <p:sldId id="629" r:id="rId108"/>
    <p:sldId id="601" r:id="rId109"/>
    <p:sldId id="429" r:id="rId11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0" d="100"/>
          <a:sy n="80" d="100"/>
        </p:scale>
        <p:origin x="-1435"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handoutMaster" Target="handoutMasters/handout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cat>
            <c:strRef>
              <c:f>Sheet1!$B$4:$C$4</c:f>
              <c:strCache>
                <c:ptCount val="2"/>
                <c:pt idx="0">
                  <c:v>चालु खर्च प्रतिसत १९.७</c:v>
                </c:pt>
                <c:pt idx="1">
                  <c:v>पूँजीगत खर्च प्रतिसत ८०.३</c:v>
                </c:pt>
              </c:strCache>
            </c:strRef>
          </c:cat>
          <c:val>
            <c:numRef>
              <c:f>Sheet1!$B$5:$C$5</c:f>
              <c:numCache>
                <c:formatCode>[$-4000439]0.#</c:formatCode>
                <c:ptCount val="2"/>
                <c:pt idx="0">
                  <c:v>19.7</c:v>
                </c:pt>
                <c:pt idx="1">
                  <c:v>80.3</c:v>
                </c:pt>
              </c:numCache>
            </c:numRef>
          </c:val>
          <c:extLst xmlns:c16r2="http://schemas.microsoft.com/office/drawing/2015/06/chart">
            <c:ext xmlns:c16="http://schemas.microsoft.com/office/drawing/2014/chart" uri="{C3380CC4-5D6E-409C-BE32-E72D297353CC}">
              <c16:uniqueId val="{00000000-6203-4E3F-9251-9FC47118AAC7}"/>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60756295665744497"/>
          <c:y val="0.31841751488381026"/>
          <c:w val="0.37892352982904165"/>
          <c:h val="0.36316497023237948"/>
        </c:manualLayout>
      </c:layout>
      <c:overlay val="0"/>
      <c:txPr>
        <a:bodyPr/>
        <a:lstStyle/>
        <a:p>
          <a:pPr>
            <a:defRPr sz="1600"/>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cat>
            <c:strRef>
              <c:f>Sheet2!$F$1:$G$1</c:f>
              <c:strCache>
                <c:ptCount val="2"/>
                <c:pt idx="0">
                  <c:v>कुल खर्च प्रतिसत: ७८.४१</c:v>
                </c:pt>
                <c:pt idx="1">
                  <c:v>खर्च नभएको प्रतिसत: २१.५९</c:v>
                </c:pt>
              </c:strCache>
            </c:strRef>
          </c:cat>
          <c:val>
            <c:numRef>
              <c:f>Sheet2!$F$2:$G$2</c:f>
              <c:numCache>
                <c:formatCode>General</c:formatCode>
                <c:ptCount val="2"/>
                <c:pt idx="0">
                  <c:v>78.41</c:v>
                </c:pt>
                <c:pt idx="1">
                  <c:v>21.59</c:v>
                </c:pt>
              </c:numCache>
            </c:numRef>
          </c:val>
          <c:extLst xmlns:c16r2="http://schemas.microsoft.com/office/drawing/2015/06/chart">
            <c:ext xmlns:c16="http://schemas.microsoft.com/office/drawing/2014/chart" uri="{C3380CC4-5D6E-409C-BE32-E72D297353CC}">
              <c16:uniqueId val="{00000000-042D-478A-8B37-7A9991DD6CDE}"/>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63673819499375894"/>
          <c:y val="0.31871383831139682"/>
          <c:w val="0.36099314356025042"/>
          <c:h val="0.35732985990602667"/>
        </c:manualLayout>
      </c:layout>
      <c:overlay val="0"/>
      <c:txPr>
        <a:bodyPr/>
        <a:lstStyle/>
        <a:p>
          <a:pPr>
            <a:defRPr sz="2400"/>
          </a:pPr>
          <a:endParaRPr lang="en-US"/>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525043384189307E-2"/>
          <c:y val="5.2539271726632149E-2"/>
          <c:w val="0.61639853473997575"/>
          <c:h val="0.9357853345563385"/>
        </c:manualLayout>
      </c:layout>
      <c:pieChart>
        <c:varyColors val="1"/>
        <c:ser>
          <c:idx val="0"/>
          <c:order val="0"/>
          <c:cat>
            <c:strRef>
              <c:f>Sheet2!$A$1:$B$1</c:f>
              <c:strCache>
                <c:ptCount val="2"/>
                <c:pt idx="0">
                  <c:v>क्रमागत रुपमा रहेको योजना संख्या: ५२</c:v>
                </c:pt>
                <c:pt idx="1">
                  <c:v>सम्पन्न भएको योजना संख्या: ८१</c:v>
                </c:pt>
              </c:strCache>
            </c:strRef>
          </c:cat>
          <c:val>
            <c:numRef>
              <c:f>Sheet2!$A$2:$B$2</c:f>
              <c:numCache>
                <c:formatCode>General</c:formatCode>
                <c:ptCount val="2"/>
                <c:pt idx="0">
                  <c:v>52</c:v>
                </c:pt>
                <c:pt idx="1">
                  <c:v>81</c:v>
                </c:pt>
              </c:numCache>
            </c:numRef>
          </c:val>
          <c:extLst xmlns:c16r2="http://schemas.microsoft.com/office/drawing/2015/06/chart">
            <c:ext xmlns:c16="http://schemas.microsoft.com/office/drawing/2014/chart" uri="{C3380CC4-5D6E-409C-BE32-E72D297353CC}">
              <c16:uniqueId val="{00000000-FE4E-49A8-8C07-FFC90D520C1A}"/>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61170309757017483"/>
          <c:y val="0.34430601756596302"/>
          <c:w val="0.37947948804746445"/>
          <c:h val="0.37199663479721845"/>
        </c:manualLayout>
      </c:layout>
      <c:overlay val="0"/>
      <c:txPr>
        <a:bodyPr/>
        <a:lstStyle/>
        <a:p>
          <a:pPr>
            <a:defRPr sz="2200"/>
          </a:pPr>
          <a:endParaRPr lang="en-US"/>
        </a:p>
      </c:txPr>
    </c:legend>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AC9E55-2DBF-46D9-AEF4-1ADEE1D68DCC}" type="doc">
      <dgm:prSet loTypeId="urn:microsoft.com/office/officeart/2005/8/layout/matrix1" loCatId="matrix" qsTypeId="urn:microsoft.com/office/officeart/2005/8/quickstyle/3d5" qsCatId="3D" csTypeId="urn:microsoft.com/office/officeart/2005/8/colors/accent1_2" csCatId="accent1" phldr="1"/>
      <dgm:spPr/>
      <dgm:t>
        <a:bodyPr/>
        <a:lstStyle/>
        <a:p>
          <a:endParaRPr lang="en-US"/>
        </a:p>
      </dgm:t>
    </dgm:pt>
    <dgm:pt modelId="{AC98C750-655A-4C3B-9008-07B31D7B4EB8}">
      <dgm:prSet phldrT="[Text]" custT="1"/>
      <dgm:spPr/>
      <dgm:t>
        <a:bodyPr/>
        <a:lstStyle/>
        <a:p>
          <a:r>
            <a:rPr lang="ne-NP" sz="2800" b="1" smtClean="0">
              <a:solidFill>
                <a:srgbClr val="7030A0"/>
              </a:solidFill>
            </a:rPr>
            <a:t>नगर विकासका बहुआयामिक पक्ष</a:t>
          </a:r>
          <a:endParaRPr lang="en-US" sz="2800" b="1">
            <a:solidFill>
              <a:srgbClr val="7030A0"/>
            </a:solidFill>
          </a:endParaRPr>
        </a:p>
      </dgm:t>
    </dgm:pt>
    <dgm:pt modelId="{14FABA20-E090-4C8B-8792-AD23FB788405}" type="parTrans" cxnId="{52B0ACA4-340A-42EC-9991-5A5374834258}">
      <dgm:prSet/>
      <dgm:spPr/>
      <dgm:t>
        <a:bodyPr/>
        <a:lstStyle/>
        <a:p>
          <a:endParaRPr lang="en-US"/>
        </a:p>
      </dgm:t>
    </dgm:pt>
    <dgm:pt modelId="{F2AB9CA9-BD37-45CF-8015-691AF77E25B7}" type="sibTrans" cxnId="{52B0ACA4-340A-42EC-9991-5A5374834258}">
      <dgm:prSet/>
      <dgm:spPr/>
      <dgm:t>
        <a:bodyPr/>
        <a:lstStyle/>
        <a:p>
          <a:endParaRPr lang="en-US"/>
        </a:p>
      </dgm:t>
    </dgm:pt>
    <dgm:pt modelId="{4D393DE1-0666-40F8-8AE9-E450FE75E2DF}">
      <dgm:prSet phldrT="[Text]"/>
      <dgm:spPr/>
      <dgm:t>
        <a:bodyPr/>
        <a:lstStyle/>
        <a:p>
          <a:r>
            <a:rPr lang="ne-NP" smtClean="0"/>
            <a:t>संघीय प्रणालीको नयाँ स्वरुपको स्थानीय सरकार</a:t>
          </a:r>
          <a:endParaRPr lang="en-US"/>
        </a:p>
      </dgm:t>
    </dgm:pt>
    <dgm:pt modelId="{60435690-3CFF-40EF-8070-EF31AD0FB84E}" type="parTrans" cxnId="{9B1FB784-C4CD-4C18-A61E-265B98BA5FC7}">
      <dgm:prSet/>
      <dgm:spPr/>
      <dgm:t>
        <a:bodyPr/>
        <a:lstStyle/>
        <a:p>
          <a:endParaRPr lang="en-US"/>
        </a:p>
      </dgm:t>
    </dgm:pt>
    <dgm:pt modelId="{BAD8C198-A325-43AE-BBD7-2311984A18D7}" type="sibTrans" cxnId="{9B1FB784-C4CD-4C18-A61E-265B98BA5FC7}">
      <dgm:prSet/>
      <dgm:spPr/>
      <dgm:t>
        <a:bodyPr/>
        <a:lstStyle/>
        <a:p>
          <a:endParaRPr lang="en-US"/>
        </a:p>
      </dgm:t>
    </dgm:pt>
    <dgm:pt modelId="{784AF170-C4EF-4409-9851-29C60D442238}">
      <dgm:prSet phldrT="[Text]"/>
      <dgm:spPr/>
      <dgm:t>
        <a:bodyPr/>
        <a:lstStyle/>
        <a:p>
          <a:r>
            <a:rPr lang="ne-NP" smtClean="0"/>
            <a:t>करीव १८ वर्ष पछी निर्वाचित पदाधिकारीबाट कार्यभार ग्रहण</a:t>
          </a:r>
          <a:endParaRPr lang="en-US"/>
        </a:p>
      </dgm:t>
    </dgm:pt>
    <dgm:pt modelId="{3957D478-3636-405F-BC35-E77481FC98A9}" type="sibTrans" cxnId="{58B59B67-A5AC-4371-A8B3-4545516619C8}">
      <dgm:prSet/>
      <dgm:spPr/>
      <dgm:t>
        <a:bodyPr/>
        <a:lstStyle/>
        <a:p>
          <a:endParaRPr lang="en-US"/>
        </a:p>
      </dgm:t>
    </dgm:pt>
    <dgm:pt modelId="{B47006A0-366A-49F6-947C-B6544E7C4581}" type="parTrans" cxnId="{58B59B67-A5AC-4371-A8B3-4545516619C8}">
      <dgm:prSet/>
      <dgm:spPr/>
      <dgm:t>
        <a:bodyPr/>
        <a:lstStyle/>
        <a:p>
          <a:endParaRPr lang="en-US"/>
        </a:p>
      </dgm:t>
    </dgm:pt>
    <dgm:pt modelId="{13B8CDC1-20BC-4D6E-8E5B-FCE0E57F1C4B}">
      <dgm:prSet phldrT="[Text]"/>
      <dgm:spPr/>
      <dgm:t>
        <a:bodyPr/>
        <a:lstStyle/>
        <a:p>
          <a:r>
            <a:rPr lang="ne-NP" smtClean="0"/>
            <a:t>नवीन संरचना र कार्यप्रणालीको विकास </a:t>
          </a:r>
        </a:p>
        <a:p>
          <a:r>
            <a:rPr lang="en-US" smtClean="0"/>
            <a:t>(</a:t>
          </a:r>
          <a:r>
            <a:rPr lang="ne-NP" smtClean="0"/>
            <a:t>स्थानीय कानून निर्माण</a:t>
          </a:r>
          <a:r>
            <a:rPr lang="en-US" smtClean="0"/>
            <a:t>, </a:t>
          </a:r>
          <a:r>
            <a:rPr lang="ne-NP" smtClean="0"/>
            <a:t>समन्वय</a:t>
          </a:r>
          <a:r>
            <a:rPr lang="en-US" smtClean="0"/>
            <a:t>)</a:t>
          </a:r>
          <a:endParaRPr lang="en-US"/>
        </a:p>
      </dgm:t>
    </dgm:pt>
    <dgm:pt modelId="{AA73FFA0-7A31-444E-A733-CE58EC26F77C}" type="sibTrans" cxnId="{2922AB5C-BC54-4A82-94CB-7AA33A5100A7}">
      <dgm:prSet/>
      <dgm:spPr/>
      <dgm:t>
        <a:bodyPr/>
        <a:lstStyle/>
        <a:p>
          <a:endParaRPr lang="en-US"/>
        </a:p>
      </dgm:t>
    </dgm:pt>
    <dgm:pt modelId="{0EADD0EF-1B36-4393-B9A1-126DAFE07616}" type="parTrans" cxnId="{2922AB5C-BC54-4A82-94CB-7AA33A5100A7}">
      <dgm:prSet/>
      <dgm:spPr/>
      <dgm:t>
        <a:bodyPr/>
        <a:lstStyle/>
        <a:p>
          <a:endParaRPr lang="en-US"/>
        </a:p>
      </dgm:t>
    </dgm:pt>
    <dgm:pt modelId="{115DE132-BB53-454F-AD45-DACEDF47D5E7}">
      <dgm:prSet phldrT="[Text]"/>
      <dgm:spPr/>
      <dgm:t>
        <a:bodyPr/>
        <a:lstStyle/>
        <a:p>
          <a:r>
            <a:rPr lang="ne-NP" smtClean="0"/>
            <a:t>जनताको अपेक्षा </a:t>
          </a:r>
        </a:p>
        <a:p>
          <a:r>
            <a:rPr lang="en-US" smtClean="0"/>
            <a:t>(</a:t>
          </a:r>
          <a:r>
            <a:rPr lang="ne-NP" smtClean="0"/>
            <a:t>पूर्वाधार</a:t>
          </a:r>
          <a:r>
            <a:rPr lang="en-US" smtClean="0"/>
            <a:t>,</a:t>
          </a:r>
          <a:r>
            <a:rPr lang="ne-NP" smtClean="0"/>
            <a:t> सेवा प्रवाह</a:t>
          </a:r>
          <a:r>
            <a:rPr lang="en-US" smtClean="0"/>
            <a:t>,</a:t>
          </a:r>
          <a:r>
            <a:rPr lang="ne-NP" smtClean="0"/>
            <a:t> गरीव वर्ग केन्द्रीत</a:t>
          </a:r>
          <a:r>
            <a:rPr lang="en-US" smtClean="0"/>
            <a:t>,</a:t>
          </a:r>
          <a:r>
            <a:rPr lang="ne-NP" smtClean="0"/>
            <a:t> नियमन</a:t>
          </a:r>
          <a:r>
            <a:rPr lang="en-US" smtClean="0"/>
            <a:t>)</a:t>
          </a:r>
          <a:endParaRPr lang="en-US"/>
        </a:p>
      </dgm:t>
    </dgm:pt>
    <dgm:pt modelId="{1DC9E83B-3383-4350-93AE-29209A4004EC}" type="sibTrans" cxnId="{C8766823-7383-4320-8A81-595855773A16}">
      <dgm:prSet/>
      <dgm:spPr/>
      <dgm:t>
        <a:bodyPr/>
        <a:lstStyle/>
        <a:p>
          <a:endParaRPr lang="en-US"/>
        </a:p>
      </dgm:t>
    </dgm:pt>
    <dgm:pt modelId="{A4BE074A-40C5-4190-9CDC-7F9D82934331}" type="parTrans" cxnId="{C8766823-7383-4320-8A81-595855773A16}">
      <dgm:prSet/>
      <dgm:spPr/>
      <dgm:t>
        <a:bodyPr/>
        <a:lstStyle/>
        <a:p>
          <a:endParaRPr lang="en-US"/>
        </a:p>
      </dgm:t>
    </dgm:pt>
    <dgm:pt modelId="{8A28A509-2D3B-4FE4-9972-C751046D429A}" type="pres">
      <dgm:prSet presAssocID="{37AC9E55-2DBF-46D9-AEF4-1ADEE1D68DCC}" presName="diagram" presStyleCnt="0">
        <dgm:presLayoutVars>
          <dgm:chMax val="1"/>
          <dgm:dir/>
          <dgm:animLvl val="ctr"/>
          <dgm:resizeHandles val="exact"/>
        </dgm:presLayoutVars>
      </dgm:prSet>
      <dgm:spPr/>
      <dgm:t>
        <a:bodyPr/>
        <a:lstStyle/>
        <a:p>
          <a:endParaRPr lang="en-US"/>
        </a:p>
      </dgm:t>
    </dgm:pt>
    <dgm:pt modelId="{8B274D85-E2F4-4E03-A5FC-13A606532C55}" type="pres">
      <dgm:prSet presAssocID="{37AC9E55-2DBF-46D9-AEF4-1ADEE1D68DCC}" presName="matrix" presStyleCnt="0"/>
      <dgm:spPr/>
    </dgm:pt>
    <dgm:pt modelId="{E73610A7-D997-4B5D-BCE1-3BF3F8AE364E}" type="pres">
      <dgm:prSet presAssocID="{37AC9E55-2DBF-46D9-AEF4-1ADEE1D68DCC}" presName="tile1" presStyleLbl="node1" presStyleIdx="0" presStyleCnt="4"/>
      <dgm:spPr/>
      <dgm:t>
        <a:bodyPr/>
        <a:lstStyle/>
        <a:p>
          <a:endParaRPr lang="en-US"/>
        </a:p>
      </dgm:t>
    </dgm:pt>
    <dgm:pt modelId="{8E55E1C3-1A10-41AC-B3A2-9348B77A3A76}" type="pres">
      <dgm:prSet presAssocID="{37AC9E55-2DBF-46D9-AEF4-1ADEE1D68DCC}" presName="tile1text" presStyleLbl="node1" presStyleIdx="0" presStyleCnt="4">
        <dgm:presLayoutVars>
          <dgm:chMax val="0"/>
          <dgm:chPref val="0"/>
          <dgm:bulletEnabled val="1"/>
        </dgm:presLayoutVars>
      </dgm:prSet>
      <dgm:spPr/>
      <dgm:t>
        <a:bodyPr/>
        <a:lstStyle/>
        <a:p>
          <a:endParaRPr lang="en-US"/>
        </a:p>
      </dgm:t>
    </dgm:pt>
    <dgm:pt modelId="{A3B86F2E-12CD-4AA5-A77B-ECF4EAEE8FDD}" type="pres">
      <dgm:prSet presAssocID="{37AC9E55-2DBF-46D9-AEF4-1ADEE1D68DCC}" presName="tile2" presStyleLbl="node1" presStyleIdx="1" presStyleCnt="4" custLinFactNeighborX="1247"/>
      <dgm:spPr/>
      <dgm:t>
        <a:bodyPr/>
        <a:lstStyle/>
        <a:p>
          <a:endParaRPr lang="en-US"/>
        </a:p>
      </dgm:t>
    </dgm:pt>
    <dgm:pt modelId="{D8B97E9C-2A25-4A5F-940A-0DB1E96994AE}" type="pres">
      <dgm:prSet presAssocID="{37AC9E55-2DBF-46D9-AEF4-1ADEE1D68DCC}" presName="tile2text" presStyleLbl="node1" presStyleIdx="1" presStyleCnt="4">
        <dgm:presLayoutVars>
          <dgm:chMax val="0"/>
          <dgm:chPref val="0"/>
          <dgm:bulletEnabled val="1"/>
        </dgm:presLayoutVars>
      </dgm:prSet>
      <dgm:spPr/>
      <dgm:t>
        <a:bodyPr/>
        <a:lstStyle/>
        <a:p>
          <a:endParaRPr lang="en-US"/>
        </a:p>
      </dgm:t>
    </dgm:pt>
    <dgm:pt modelId="{C1A5A9FB-3496-4700-ABA8-33406E2051B0}" type="pres">
      <dgm:prSet presAssocID="{37AC9E55-2DBF-46D9-AEF4-1ADEE1D68DCC}" presName="tile3" presStyleLbl="node1" presStyleIdx="2" presStyleCnt="4"/>
      <dgm:spPr/>
      <dgm:t>
        <a:bodyPr/>
        <a:lstStyle/>
        <a:p>
          <a:endParaRPr lang="en-US"/>
        </a:p>
      </dgm:t>
    </dgm:pt>
    <dgm:pt modelId="{443F078A-4265-4C84-9295-B4E7FCE50EC0}" type="pres">
      <dgm:prSet presAssocID="{37AC9E55-2DBF-46D9-AEF4-1ADEE1D68DCC}" presName="tile3text" presStyleLbl="node1" presStyleIdx="2" presStyleCnt="4">
        <dgm:presLayoutVars>
          <dgm:chMax val="0"/>
          <dgm:chPref val="0"/>
          <dgm:bulletEnabled val="1"/>
        </dgm:presLayoutVars>
      </dgm:prSet>
      <dgm:spPr/>
      <dgm:t>
        <a:bodyPr/>
        <a:lstStyle/>
        <a:p>
          <a:endParaRPr lang="en-US"/>
        </a:p>
      </dgm:t>
    </dgm:pt>
    <dgm:pt modelId="{54B881FE-8527-4D10-A155-3C76E886E148}" type="pres">
      <dgm:prSet presAssocID="{37AC9E55-2DBF-46D9-AEF4-1ADEE1D68DCC}" presName="tile4" presStyleLbl="node1" presStyleIdx="3" presStyleCnt="4"/>
      <dgm:spPr/>
      <dgm:t>
        <a:bodyPr/>
        <a:lstStyle/>
        <a:p>
          <a:endParaRPr lang="en-US"/>
        </a:p>
      </dgm:t>
    </dgm:pt>
    <dgm:pt modelId="{A8270EE6-3992-4322-82E9-747E5E0B7217}" type="pres">
      <dgm:prSet presAssocID="{37AC9E55-2DBF-46D9-AEF4-1ADEE1D68DCC}" presName="tile4text" presStyleLbl="node1" presStyleIdx="3" presStyleCnt="4">
        <dgm:presLayoutVars>
          <dgm:chMax val="0"/>
          <dgm:chPref val="0"/>
          <dgm:bulletEnabled val="1"/>
        </dgm:presLayoutVars>
      </dgm:prSet>
      <dgm:spPr/>
      <dgm:t>
        <a:bodyPr/>
        <a:lstStyle/>
        <a:p>
          <a:endParaRPr lang="en-US"/>
        </a:p>
      </dgm:t>
    </dgm:pt>
    <dgm:pt modelId="{3D99C583-7488-4590-825F-8201150B350F}" type="pres">
      <dgm:prSet presAssocID="{37AC9E55-2DBF-46D9-AEF4-1ADEE1D68DCC}" presName="centerTile" presStyleLbl="fgShp" presStyleIdx="0" presStyleCnt="1">
        <dgm:presLayoutVars>
          <dgm:chMax val="0"/>
          <dgm:chPref val="0"/>
        </dgm:presLayoutVars>
      </dgm:prSet>
      <dgm:spPr/>
      <dgm:t>
        <a:bodyPr/>
        <a:lstStyle/>
        <a:p>
          <a:endParaRPr lang="en-US"/>
        </a:p>
      </dgm:t>
    </dgm:pt>
  </dgm:ptLst>
  <dgm:cxnLst>
    <dgm:cxn modelId="{1FE162E8-6CBE-482C-AB92-0D0C808B6999}" type="presOf" srcId="{13B8CDC1-20BC-4D6E-8E5B-FCE0E57F1C4B}" destId="{C1A5A9FB-3496-4700-ABA8-33406E2051B0}" srcOrd="0" destOrd="0" presId="urn:microsoft.com/office/officeart/2005/8/layout/matrix1"/>
    <dgm:cxn modelId="{EC0395F2-593D-43FE-A9FA-AE2AFD6A2A37}" type="presOf" srcId="{4D393DE1-0666-40F8-8AE9-E450FE75E2DF}" destId="{E73610A7-D997-4B5D-BCE1-3BF3F8AE364E}" srcOrd="0" destOrd="0" presId="urn:microsoft.com/office/officeart/2005/8/layout/matrix1"/>
    <dgm:cxn modelId="{9112AD68-4E6B-4E95-8423-747897416A3A}" type="presOf" srcId="{784AF170-C4EF-4409-9851-29C60D442238}" destId="{D8B97E9C-2A25-4A5F-940A-0DB1E96994AE}" srcOrd="1" destOrd="0" presId="urn:microsoft.com/office/officeart/2005/8/layout/matrix1"/>
    <dgm:cxn modelId="{13F9EBC5-E75A-4923-8E00-E25402B072DA}" type="presOf" srcId="{13B8CDC1-20BC-4D6E-8E5B-FCE0E57F1C4B}" destId="{443F078A-4265-4C84-9295-B4E7FCE50EC0}" srcOrd="1" destOrd="0" presId="urn:microsoft.com/office/officeart/2005/8/layout/matrix1"/>
    <dgm:cxn modelId="{315EACF5-63F7-4E7F-B9D4-D1411DC1D9D1}" type="presOf" srcId="{37AC9E55-2DBF-46D9-AEF4-1ADEE1D68DCC}" destId="{8A28A509-2D3B-4FE4-9972-C751046D429A}" srcOrd="0" destOrd="0" presId="urn:microsoft.com/office/officeart/2005/8/layout/matrix1"/>
    <dgm:cxn modelId="{9B1FB784-C4CD-4C18-A61E-265B98BA5FC7}" srcId="{AC98C750-655A-4C3B-9008-07B31D7B4EB8}" destId="{4D393DE1-0666-40F8-8AE9-E450FE75E2DF}" srcOrd="0" destOrd="0" parTransId="{60435690-3CFF-40EF-8070-EF31AD0FB84E}" sibTransId="{BAD8C198-A325-43AE-BBD7-2311984A18D7}"/>
    <dgm:cxn modelId="{AF9C5CD5-86B3-41FF-B42A-162EB7ED6006}" type="presOf" srcId="{784AF170-C4EF-4409-9851-29C60D442238}" destId="{A3B86F2E-12CD-4AA5-A77B-ECF4EAEE8FDD}" srcOrd="0" destOrd="0" presId="urn:microsoft.com/office/officeart/2005/8/layout/matrix1"/>
    <dgm:cxn modelId="{58B59B67-A5AC-4371-A8B3-4545516619C8}" srcId="{AC98C750-655A-4C3B-9008-07B31D7B4EB8}" destId="{784AF170-C4EF-4409-9851-29C60D442238}" srcOrd="1" destOrd="0" parTransId="{B47006A0-366A-49F6-947C-B6544E7C4581}" sibTransId="{3957D478-3636-405F-BC35-E77481FC98A9}"/>
    <dgm:cxn modelId="{9018A0F5-2D64-4924-AB10-3CA3878D3319}" type="presOf" srcId="{115DE132-BB53-454F-AD45-DACEDF47D5E7}" destId="{54B881FE-8527-4D10-A155-3C76E886E148}" srcOrd="0" destOrd="0" presId="urn:microsoft.com/office/officeart/2005/8/layout/matrix1"/>
    <dgm:cxn modelId="{2922AB5C-BC54-4A82-94CB-7AA33A5100A7}" srcId="{AC98C750-655A-4C3B-9008-07B31D7B4EB8}" destId="{13B8CDC1-20BC-4D6E-8E5B-FCE0E57F1C4B}" srcOrd="2" destOrd="0" parTransId="{0EADD0EF-1B36-4393-B9A1-126DAFE07616}" sibTransId="{AA73FFA0-7A31-444E-A733-CE58EC26F77C}"/>
    <dgm:cxn modelId="{09F216D4-1D02-4621-8F2B-F9D338DBCFA5}" type="presOf" srcId="{4D393DE1-0666-40F8-8AE9-E450FE75E2DF}" destId="{8E55E1C3-1A10-41AC-B3A2-9348B77A3A76}" srcOrd="1" destOrd="0" presId="urn:microsoft.com/office/officeart/2005/8/layout/matrix1"/>
    <dgm:cxn modelId="{C8766823-7383-4320-8A81-595855773A16}" srcId="{AC98C750-655A-4C3B-9008-07B31D7B4EB8}" destId="{115DE132-BB53-454F-AD45-DACEDF47D5E7}" srcOrd="3" destOrd="0" parTransId="{A4BE074A-40C5-4190-9CDC-7F9D82934331}" sibTransId="{1DC9E83B-3383-4350-93AE-29209A4004EC}"/>
    <dgm:cxn modelId="{234FF58F-2C60-4EB6-9B2F-FB3574E6F6CF}" type="presOf" srcId="{AC98C750-655A-4C3B-9008-07B31D7B4EB8}" destId="{3D99C583-7488-4590-825F-8201150B350F}" srcOrd="0" destOrd="0" presId="urn:microsoft.com/office/officeart/2005/8/layout/matrix1"/>
    <dgm:cxn modelId="{A49CFBEE-8494-4902-9EBD-287B1A2F4449}" type="presOf" srcId="{115DE132-BB53-454F-AD45-DACEDF47D5E7}" destId="{A8270EE6-3992-4322-82E9-747E5E0B7217}" srcOrd="1" destOrd="0" presId="urn:microsoft.com/office/officeart/2005/8/layout/matrix1"/>
    <dgm:cxn modelId="{52B0ACA4-340A-42EC-9991-5A5374834258}" srcId="{37AC9E55-2DBF-46D9-AEF4-1ADEE1D68DCC}" destId="{AC98C750-655A-4C3B-9008-07B31D7B4EB8}" srcOrd="0" destOrd="0" parTransId="{14FABA20-E090-4C8B-8792-AD23FB788405}" sibTransId="{F2AB9CA9-BD37-45CF-8015-691AF77E25B7}"/>
    <dgm:cxn modelId="{0A057F30-3E63-4C4E-9CDF-D948C235072C}" type="presParOf" srcId="{8A28A509-2D3B-4FE4-9972-C751046D429A}" destId="{8B274D85-E2F4-4E03-A5FC-13A606532C55}" srcOrd="0" destOrd="0" presId="urn:microsoft.com/office/officeart/2005/8/layout/matrix1"/>
    <dgm:cxn modelId="{B5CD31CD-CF44-4380-AB91-61F66D3CE69D}" type="presParOf" srcId="{8B274D85-E2F4-4E03-A5FC-13A606532C55}" destId="{E73610A7-D997-4B5D-BCE1-3BF3F8AE364E}" srcOrd="0" destOrd="0" presId="urn:microsoft.com/office/officeart/2005/8/layout/matrix1"/>
    <dgm:cxn modelId="{ECD1AEC9-8112-4B10-9E77-DE569BC05A17}" type="presParOf" srcId="{8B274D85-E2F4-4E03-A5FC-13A606532C55}" destId="{8E55E1C3-1A10-41AC-B3A2-9348B77A3A76}" srcOrd="1" destOrd="0" presId="urn:microsoft.com/office/officeart/2005/8/layout/matrix1"/>
    <dgm:cxn modelId="{8292C7D7-19DC-412C-8AF3-EE0272F7B028}" type="presParOf" srcId="{8B274D85-E2F4-4E03-A5FC-13A606532C55}" destId="{A3B86F2E-12CD-4AA5-A77B-ECF4EAEE8FDD}" srcOrd="2" destOrd="0" presId="urn:microsoft.com/office/officeart/2005/8/layout/matrix1"/>
    <dgm:cxn modelId="{22AE2261-30A3-4346-A96B-14ADD7EE21C8}" type="presParOf" srcId="{8B274D85-E2F4-4E03-A5FC-13A606532C55}" destId="{D8B97E9C-2A25-4A5F-940A-0DB1E96994AE}" srcOrd="3" destOrd="0" presId="urn:microsoft.com/office/officeart/2005/8/layout/matrix1"/>
    <dgm:cxn modelId="{D3D12217-67C6-476F-9122-3B15664CB3C5}" type="presParOf" srcId="{8B274D85-E2F4-4E03-A5FC-13A606532C55}" destId="{C1A5A9FB-3496-4700-ABA8-33406E2051B0}" srcOrd="4" destOrd="0" presId="urn:microsoft.com/office/officeart/2005/8/layout/matrix1"/>
    <dgm:cxn modelId="{2BE93799-0CBA-4E7D-B6CD-214FF4DB5DC9}" type="presParOf" srcId="{8B274D85-E2F4-4E03-A5FC-13A606532C55}" destId="{443F078A-4265-4C84-9295-B4E7FCE50EC0}" srcOrd="5" destOrd="0" presId="urn:microsoft.com/office/officeart/2005/8/layout/matrix1"/>
    <dgm:cxn modelId="{455ACD8D-ABB2-4942-AB43-0D429C230CC4}" type="presParOf" srcId="{8B274D85-E2F4-4E03-A5FC-13A606532C55}" destId="{54B881FE-8527-4D10-A155-3C76E886E148}" srcOrd="6" destOrd="0" presId="urn:microsoft.com/office/officeart/2005/8/layout/matrix1"/>
    <dgm:cxn modelId="{02969644-E0AE-43C9-8E44-CC9FD9C10379}" type="presParOf" srcId="{8B274D85-E2F4-4E03-A5FC-13A606532C55}" destId="{A8270EE6-3992-4322-82E9-747E5E0B7217}" srcOrd="7" destOrd="0" presId="urn:microsoft.com/office/officeart/2005/8/layout/matrix1"/>
    <dgm:cxn modelId="{39BFAA84-A9F4-4EF9-A433-22BE4B7DD65B}" type="presParOf" srcId="{8A28A509-2D3B-4FE4-9972-C751046D429A}" destId="{3D99C583-7488-4590-825F-8201150B350F}"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3610A7-D997-4B5D-BCE1-3BF3F8AE364E}">
      <dsp:nvSpPr>
        <dsp:cNvPr id="0" name=""/>
        <dsp:cNvSpPr/>
      </dsp:nvSpPr>
      <dsp:spPr>
        <a:xfrm rot="16200000">
          <a:off x="636190" y="-636190"/>
          <a:ext cx="3119834" cy="4392216"/>
        </a:xfrm>
        <a:prstGeom prst="round1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lvl="0" algn="ctr" defTabSz="1200150">
            <a:lnSpc>
              <a:spcPct val="90000"/>
            </a:lnSpc>
            <a:spcBef>
              <a:spcPct val="0"/>
            </a:spcBef>
            <a:spcAft>
              <a:spcPct val="35000"/>
            </a:spcAft>
          </a:pPr>
          <a:r>
            <a:rPr lang="ne-NP" sz="2700" kern="1200" smtClean="0"/>
            <a:t>संघीय प्रणालीको नयाँ स्वरुपको स्थानीय सरकार</a:t>
          </a:r>
          <a:endParaRPr lang="en-US" sz="2700" kern="1200"/>
        </a:p>
      </dsp:txBody>
      <dsp:txXfrm rot="5400000">
        <a:off x="0" y="0"/>
        <a:ext cx="4392216" cy="2339875"/>
      </dsp:txXfrm>
    </dsp:sp>
    <dsp:sp modelId="{A3B86F2E-12CD-4AA5-A77B-ECF4EAEE8FDD}">
      <dsp:nvSpPr>
        <dsp:cNvPr id="0" name=""/>
        <dsp:cNvSpPr/>
      </dsp:nvSpPr>
      <dsp:spPr>
        <a:xfrm>
          <a:off x="4392216" y="0"/>
          <a:ext cx="4392216" cy="3119834"/>
        </a:xfrm>
        <a:prstGeom prst="round1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lvl="0" algn="ctr" defTabSz="1200150">
            <a:lnSpc>
              <a:spcPct val="90000"/>
            </a:lnSpc>
            <a:spcBef>
              <a:spcPct val="0"/>
            </a:spcBef>
            <a:spcAft>
              <a:spcPct val="35000"/>
            </a:spcAft>
          </a:pPr>
          <a:r>
            <a:rPr lang="ne-NP" sz="2700" kern="1200" smtClean="0"/>
            <a:t>करीव १८ वर्ष पछी निर्वाचित पदाधिकारीबाट कार्यभार ग्रहण</a:t>
          </a:r>
          <a:endParaRPr lang="en-US" sz="2700" kern="1200"/>
        </a:p>
      </dsp:txBody>
      <dsp:txXfrm>
        <a:off x="4392216" y="0"/>
        <a:ext cx="4392216" cy="2339875"/>
      </dsp:txXfrm>
    </dsp:sp>
    <dsp:sp modelId="{C1A5A9FB-3496-4700-ABA8-33406E2051B0}">
      <dsp:nvSpPr>
        <dsp:cNvPr id="0" name=""/>
        <dsp:cNvSpPr/>
      </dsp:nvSpPr>
      <dsp:spPr>
        <a:xfrm rot="10800000">
          <a:off x="0" y="3119834"/>
          <a:ext cx="4392216" cy="3119834"/>
        </a:xfrm>
        <a:prstGeom prst="round1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lvl="0" algn="ctr" defTabSz="1200150">
            <a:lnSpc>
              <a:spcPct val="90000"/>
            </a:lnSpc>
            <a:spcBef>
              <a:spcPct val="0"/>
            </a:spcBef>
            <a:spcAft>
              <a:spcPct val="35000"/>
            </a:spcAft>
          </a:pPr>
          <a:r>
            <a:rPr lang="ne-NP" sz="2700" kern="1200" smtClean="0"/>
            <a:t>नवीन संरचना र कार्यप्रणालीको विकास </a:t>
          </a:r>
        </a:p>
        <a:p>
          <a:pPr lvl="0" algn="ctr" defTabSz="1200150">
            <a:lnSpc>
              <a:spcPct val="90000"/>
            </a:lnSpc>
            <a:spcBef>
              <a:spcPct val="0"/>
            </a:spcBef>
            <a:spcAft>
              <a:spcPct val="35000"/>
            </a:spcAft>
          </a:pPr>
          <a:r>
            <a:rPr lang="en-US" sz="2700" kern="1200" smtClean="0"/>
            <a:t>(</a:t>
          </a:r>
          <a:r>
            <a:rPr lang="ne-NP" sz="2700" kern="1200" smtClean="0"/>
            <a:t>स्थानीय कानून निर्माण</a:t>
          </a:r>
          <a:r>
            <a:rPr lang="en-US" sz="2700" kern="1200" smtClean="0"/>
            <a:t>, </a:t>
          </a:r>
          <a:r>
            <a:rPr lang="ne-NP" sz="2700" kern="1200" smtClean="0"/>
            <a:t>समन्वय</a:t>
          </a:r>
          <a:r>
            <a:rPr lang="en-US" sz="2700" kern="1200" smtClean="0"/>
            <a:t>)</a:t>
          </a:r>
          <a:endParaRPr lang="en-US" sz="2700" kern="1200"/>
        </a:p>
      </dsp:txBody>
      <dsp:txXfrm rot="10800000">
        <a:off x="0" y="3899793"/>
        <a:ext cx="4392216" cy="2339875"/>
      </dsp:txXfrm>
    </dsp:sp>
    <dsp:sp modelId="{54B881FE-8527-4D10-A155-3C76E886E148}">
      <dsp:nvSpPr>
        <dsp:cNvPr id="0" name=""/>
        <dsp:cNvSpPr/>
      </dsp:nvSpPr>
      <dsp:spPr>
        <a:xfrm rot="5400000">
          <a:off x="5028406" y="2483643"/>
          <a:ext cx="3119834" cy="4392216"/>
        </a:xfrm>
        <a:prstGeom prst="round1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lvl="0" algn="ctr" defTabSz="1200150">
            <a:lnSpc>
              <a:spcPct val="90000"/>
            </a:lnSpc>
            <a:spcBef>
              <a:spcPct val="0"/>
            </a:spcBef>
            <a:spcAft>
              <a:spcPct val="35000"/>
            </a:spcAft>
          </a:pPr>
          <a:r>
            <a:rPr lang="ne-NP" sz="2700" kern="1200" smtClean="0"/>
            <a:t>जनताको अपेक्षा </a:t>
          </a:r>
        </a:p>
        <a:p>
          <a:pPr lvl="0" algn="ctr" defTabSz="1200150">
            <a:lnSpc>
              <a:spcPct val="90000"/>
            </a:lnSpc>
            <a:spcBef>
              <a:spcPct val="0"/>
            </a:spcBef>
            <a:spcAft>
              <a:spcPct val="35000"/>
            </a:spcAft>
          </a:pPr>
          <a:r>
            <a:rPr lang="en-US" sz="2700" kern="1200" smtClean="0"/>
            <a:t>(</a:t>
          </a:r>
          <a:r>
            <a:rPr lang="ne-NP" sz="2700" kern="1200" smtClean="0"/>
            <a:t>पूर्वाधार</a:t>
          </a:r>
          <a:r>
            <a:rPr lang="en-US" sz="2700" kern="1200" smtClean="0"/>
            <a:t>,</a:t>
          </a:r>
          <a:r>
            <a:rPr lang="ne-NP" sz="2700" kern="1200" smtClean="0"/>
            <a:t> सेवा प्रवाह</a:t>
          </a:r>
          <a:r>
            <a:rPr lang="en-US" sz="2700" kern="1200" smtClean="0"/>
            <a:t>,</a:t>
          </a:r>
          <a:r>
            <a:rPr lang="ne-NP" sz="2700" kern="1200" smtClean="0"/>
            <a:t> गरीव वर्ग केन्द्रीत</a:t>
          </a:r>
          <a:r>
            <a:rPr lang="en-US" sz="2700" kern="1200" smtClean="0"/>
            <a:t>,</a:t>
          </a:r>
          <a:r>
            <a:rPr lang="ne-NP" sz="2700" kern="1200" smtClean="0"/>
            <a:t> नियमन</a:t>
          </a:r>
          <a:r>
            <a:rPr lang="en-US" sz="2700" kern="1200" smtClean="0"/>
            <a:t>)</a:t>
          </a:r>
          <a:endParaRPr lang="en-US" sz="2700" kern="1200"/>
        </a:p>
      </dsp:txBody>
      <dsp:txXfrm rot="-5400000">
        <a:off x="4392216" y="3899793"/>
        <a:ext cx="4392216" cy="2339875"/>
      </dsp:txXfrm>
    </dsp:sp>
    <dsp:sp modelId="{3D99C583-7488-4590-825F-8201150B350F}">
      <dsp:nvSpPr>
        <dsp:cNvPr id="0" name=""/>
        <dsp:cNvSpPr/>
      </dsp:nvSpPr>
      <dsp:spPr>
        <a:xfrm>
          <a:off x="3074551" y="2339875"/>
          <a:ext cx="2635329" cy="1559917"/>
        </a:xfrm>
        <a:prstGeom prst="roundRect">
          <a:avLst/>
        </a:prstGeom>
        <a:solidFill>
          <a:schemeClr val="accent1">
            <a:tint val="60000"/>
            <a:hueOff val="0"/>
            <a:satOff val="0"/>
            <a:lumOff val="0"/>
            <a:alphaOff val="0"/>
          </a:schemeClr>
        </a:solidFill>
        <a:ln>
          <a:noFill/>
        </a:ln>
        <a:effectLst/>
        <a:sp3d z="57150" extrusionH="63500" contourW="12700" prstMaterial="matte">
          <a:contourClr>
            <a:schemeClr val="lt1">
              <a:tint val="50000"/>
            </a:schemeClr>
          </a:contourClr>
        </a:sp3d>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ne-NP" sz="2800" b="1" kern="1200" smtClean="0">
              <a:solidFill>
                <a:srgbClr val="7030A0"/>
              </a:solidFill>
            </a:rPr>
            <a:t>नगर विकासका बहुआयामिक पक्ष</a:t>
          </a:r>
          <a:endParaRPr lang="en-US" sz="2800" b="1" kern="1200">
            <a:solidFill>
              <a:srgbClr val="7030A0"/>
            </a:solidFill>
          </a:endParaRPr>
        </a:p>
      </dsp:txBody>
      <dsp:txXfrm>
        <a:off x="3150700" y="2416024"/>
        <a:ext cx="2483031" cy="1407619"/>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1440" tIns="45720" rIns="91440" bIns="45720" rtlCol="0"/>
          <a:lstStyle>
            <a:lvl1pPr algn="r">
              <a:defRPr sz="1200"/>
            </a:lvl1pPr>
          </a:lstStyle>
          <a:p>
            <a:fld id="{D2A295EA-E6BA-4AFD-989F-96E99E184F1B}" type="datetimeFigureOut">
              <a:rPr lang="en-US" smtClean="0"/>
              <a:t>8/16/2018</a:t>
            </a:fld>
            <a:endParaRPr lang="en-US"/>
          </a:p>
        </p:txBody>
      </p:sp>
      <p:sp>
        <p:nvSpPr>
          <p:cNvPr id="4" name="Footer Placeholder 3"/>
          <p:cNvSpPr>
            <a:spLocks noGrp="1"/>
          </p:cNvSpPr>
          <p:nvPr>
            <p:ph type="ftr" sz="quarter" idx="2"/>
          </p:nvPr>
        </p:nvSpPr>
        <p:spPr>
          <a:xfrm>
            <a:off x="1" y="8829967"/>
            <a:ext cx="3037840" cy="4648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1440" tIns="45720" rIns="91440" bIns="45720" rtlCol="0" anchor="b"/>
          <a:lstStyle>
            <a:lvl1pPr algn="r">
              <a:defRPr sz="1200"/>
            </a:lvl1pPr>
          </a:lstStyle>
          <a:p>
            <a:fld id="{5FB1E0C7-775B-4CA6-AF6E-755D747DE75F}" type="slidenum">
              <a:rPr lang="en-US" smtClean="0"/>
              <a:t>‹#›</a:t>
            </a:fld>
            <a:endParaRPr lang="en-US"/>
          </a:p>
        </p:txBody>
      </p:sp>
    </p:spTree>
    <p:extLst>
      <p:ext uri="{BB962C8B-B14F-4D97-AF65-F5344CB8AC3E}">
        <p14:creationId xmlns:p14="http://schemas.microsoft.com/office/powerpoint/2010/main" val="5664994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46" cy="46504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02" y="0"/>
            <a:ext cx="3038445" cy="465045"/>
          </a:xfrm>
          <a:prstGeom prst="rect">
            <a:avLst/>
          </a:prstGeom>
        </p:spPr>
        <p:txBody>
          <a:bodyPr vert="horz" lIns="91440" tIns="45720" rIns="91440" bIns="45720" rtlCol="0"/>
          <a:lstStyle>
            <a:lvl1pPr algn="r">
              <a:defRPr sz="1200"/>
            </a:lvl1pPr>
          </a:lstStyle>
          <a:p>
            <a:fld id="{F73F762B-7F10-457F-88B2-482DA96EEFB3}" type="datetimeFigureOut">
              <a:rPr lang="en-US" smtClean="0"/>
              <a:t>8/16/2018</a:t>
            </a:fld>
            <a:endParaRPr lang="en-US"/>
          </a:p>
        </p:txBody>
      </p:sp>
      <p:sp>
        <p:nvSpPr>
          <p:cNvPr id="4" name="Slide Image Placeholder 3"/>
          <p:cNvSpPr>
            <a:spLocks noGrp="1" noRot="1" noChangeAspect="1"/>
          </p:cNvSpPr>
          <p:nvPr>
            <p:ph type="sldImg" idx="2"/>
          </p:nvPr>
        </p:nvSpPr>
        <p:spPr>
          <a:xfrm>
            <a:off x="1179513" y="696913"/>
            <a:ext cx="4651375" cy="348773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0545" y="4415679"/>
            <a:ext cx="5609311" cy="418390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29860"/>
            <a:ext cx="3038446" cy="46504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02" y="8829860"/>
            <a:ext cx="3038445" cy="465044"/>
          </a:xfrm>
          <a:prstGeom prst="rect">
            <a:avLst/>
          </a:prstGeom>
        </p:spPr>
        <p:txBody>
          <a:bodyPr vert="horz" lIns="91440" tIns="45720" rIns="91440" bIns="45720" rtlCol="0" anchor="b"/>
          <a:lstStyle>
            <a:lvl1pPr algn="r">
              <a:defRPr sz="1200"/>
            </a:lvl1pPr>
          </a:lstStyle>
          <a:p>
            <a:fld id="{B509F83F-EE3C-40EE-A9D2-14BF166AC9E1}" type="slidenum">
              <a:rPr lang="en-US" smtClean="0"/>
              <a:t>‹#›</a:t>
            </a:fld>
            <a:endParaRPr lang="en-US"/>
          </a:p>
        </p:txBody>
      </p:sp>
    </p:spTree>
    <p:extLst>
      <p:ext uri="{BB962C8B-B14F-4D97-AF65-F5344CB8AC3E}">
        <p14:creationId xmlns:p14="http://schemas.microsoft.com/office/powerpoint/2010/main" val="4049058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09F83F-EE3C-40EE-A9D2-14BF166AC9E1}" type="slidenum">
              <a:rPr lang="en-US" smtClean="0"/>
              <a:t>33</a:t>
            </a:fld>
            <a:endParaRPr lang="en-US"/>
          </a:p>
        </p:txBody>
      </p:sp>
    </p:spTree>
    <p:extLst>
      <p:ext uri="{BB962C8B-B14F-4D97-AF65-F5344CB8AC3E}">
        <p14:creationId xmlns:p14="http://schemas.microsoft.com/office/powerpoint/2010/main" val="30380293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1200" y="504825"/>
            <a:ext cx="3367088" cy="2527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36058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1200" y="504825"/>
            <a:ext cx="3367088" cy="2527300"/>
          </a:xfrm>
        </p:spPr>
      </p:sp>
      <p:sp>
        <p:nvSpPr>
          <p:cNvPr id="3" name="Notes Placeholder 2"/>
          <p:cNvSpPr>
            <a:spLocks noGrp="1"/>
          </p:cNvSpPr>
          <p:nvPr>
            <p:ph type="body" idx="1"/>
          </p:nvPr>
        </p:nvSpPr>
        <p:spPr/>
        <p:txBody>
          <a:bodyPr/>
          <a:lstStyle/>
          <a:p>
            <a:r>
              <a:rPr lang="ne-NP" dirty="0" smtClean="0"/>
              <a:t> </a:t>
            </a:r>
            <a:endParaRPr lang="en-US" dirty="0"/>
          </a:p>
        </p:txBody>
      </p:sp>
    </p:spTree>
    <p:extLst>
      <p:ext uri="{BB962C8B-B14F-4D97-AF65-F5344CB8AC3E}">
        <p14:creationId xmlns:p14="http://schemas.microsoft.com/office/powerpoint/2010/main" val="79166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1200" y="504825"/>
            <a:ext cx="3367088" cy="2527300"/>
          </a:xfrm>
        </p:spPr>
      </p:sp>
      <p:sp>
        <p:nvSpPr>
          <p:cNvPr id="3" name="Notes Placeholder 2"/>
          <p:cNvSpPr>
            <a:spLocks noGrp="1"/>
          </p:cNvSpPr>
          <p:nvPr>
            <p:ph type="body" idx="1"/>
          </p:nvPr>
        </p:nvSpPr>
        <p:spPr/>
        <p:txBody>
          <a:bodyPr/>
          <a:lstStyle/>
          <a:p>
            <a:r>
              <a:rPr lang="ne-NP" dirty="0" smtClean="0"/>
              <a:t>या </a:t>
            </a:r>
            <a:endParaRPr lang="en-US" dirty="0"/>
          </a:p>
        </p:txBody>
      </p:sp>
    </p:spTree>
    <p:extLst>
      <p:ext uri="{BB962C8B-B14F-4D97-AF65-F5344CB8AC3E}">
        <p14:creationId xmlns:p14="http://schemas.microsoft.com/office/powerpoint/2010/main" val="3660234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1200" y="504825"/>
            <a:ext cx="3367088" cy="2527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81953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1200" y="504825"/>
            <a:ext cx="3367088" cy="2527300"/>
          </a:xfrm>
        </p:spPr>
      </p:sp>
      <p:sp>
        <p:nvSpPr>
          <p:cNvPr id="3" name="Notes Placeholder 2"/>
          <p:cNvSpPr>
            <a:spLocks noGrp="1"/>
          </p:cNvSpPr>
          <p:nvPr>
            <p:ph type="body" idx="1"/>
          </p:nvPr>
        </p:nvSpPr>
        <p:spPr/>
        <p:txBody>
          <a:bodyPr/>
          <a:lstStyle/>
          <a:p>
            <a:r>
              <a:rPr lang="ne-NP" smtClean="0"/>
              <a:t> </a:t>
            </a:r>
          </a:p>
          <a:p>
            <a:r>
              <a:rPr lang="ne-NP" smtClean="0"/>
              <a:t> </a:t>
            </a:r>
            <a:endParaRPr lang="en-US"/>
          </a:p>
        </p:txBody>
      </p:sp>
    </p:spTree>
    <p:extLst>
      <p:ext uri="{BB962C8B-B14F-4D97-AF65-F5344CB8AC3E}">
        <p14:creationId xmlns:p14="http://schemas.microsoft.com/office/powerpoint/2010/main" val="14659386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e-NP" smtClean="0"/>
              <a:t> </a:t>
            </a:r>
          </a:p>
          <a:p>
            <a:r>
              <a:rPr lang="ne-NP" smtClean="0"/>
              <a:t> </a:t>
            </a:r>
            <a:endParaRPr lang="en-US"/>
          </a:p>
        </p:txBody>
      </p:sp>
    </p:spTree>
    <p:extLst>
      <p:ext uri="{BB962C8B-B14F-4D97-AF65-F5344CB8AC3E}">
        <p14:creationId xmlns:p14="http://schemas.microsoft.com/office/powerpoint/2010/main" val="2029299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D1E5403-1CC9-47E4-A03F-BD5AC47FE107}" type="slidenum">
              <a:rPr lang="en-US" smtClean="0"/>
              <a:pPr/>
              <a:t>77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09F83F-EE3C-40EE-A9D2-14BF166AC9E1}" type="slidenum">
              <a:rPr lang="en-US" smtClean="0"/>
              <a:t>96</a:t>
            </a:fld>
            <a:endParaRPr lang="en-US"/>
          </a:p>
        </p:txBody>
      </p:sp>
    </p:spTree>
    <p:extLst>
      <p:ext uri="{BB962C8B-B14F-4D97-AF65-F5344CB8AC3E}">
        <p14:creationId xmlns:p14="http://schemas.microsoft.com/office/powerpoint/2010/main" val="4322755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09F83F-EE3C-40EE-A9D2-14BF166AC9E1}" type="slidenum">
              <a:rPr lang="en-US" smtClean="0"/>
              <a:t>103</a:t>
            </a:fld>
            <a:endParaRPr lang="en-US"/>
          </a:p>
        </p:txBody>
      </p:sp>
    </p:spTree>
    <p:extLst>
      <p:ext uri="{BB962C8B-B14F-4D97-AF65-F5344CB8AC3E}">
        <p14:creationId xmlns:p14="http://schemas.microsoft.com/office/powerpoint/2010/main" val="40822484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002DC177-E82F-4645-86BF-25D1734164A9}" type="datetime1">
              <a:rPr lang="en-US" smtClean="0"/>
              <a:t>8/16/2018</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D5A3C07E-D37F-45BB-9AEA-E961484A1A12}"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705685B-7865-4722-ACE8-12DE987B718B}" type="datetime1">
              <a:rPr lang="en-US" smtClean="0"/>
              <a:t>8/16/2018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A3C07E-D37F-45BB-9AEA-E961484A1A1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E5D6F01-4A41-492C-95CA-1E3D12875B07}" type="datetime1">
              <a:rPr lang="en-US" smtClean="0"/>
              <a:t>8/16/2018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A3C07E-D37F-45BB-9AEA-E961484A1A12}"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cs typeface="Kalimati" pitchFamily="2"/>
              </a:defRPr>
            </a:lvl1pPr>
            <a:lvl2pPr>
              <a:defRPr>
                <a:cs typeface="Kalimati" pitchFamily="2"/>
              </a:defRPr>
            </a:lvl2pPr>
            <a:lvl3pPr>
              <a:defRPr>
                <a:cs typeface="Kalimati" pitchFamily="2"/>
              </a:defRPr>
            </a:lvl3pPr>
            <a:lvl4pPr>
              <a:defRPr>
                <a:cs typeface="Kalimati" pitchFamily="2"/>
              </a:defRPr>
            </a:lvl4pPr>
            <a:lvl5pPr>
              <a:defRPr>
                <a:cs typeface="Kalimati" pitchFamily="2"/>
              </a:defRPr>
            </a:lvl5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p:txBody>
          <a:bodyPr/>
          <a:lstStyle/>
          <a:p>
            <a:fld id="{F54B7D89-379D-44C1-A768-C95DF2B39E8E}" type="datetime1">
              <a:rPr lang="en-US" smtClean="0"/>
              <a:t>8/16/2018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A3C07E-D37F-45BB-9AEA-E961484A1A12}" type="slidenum">
              <a:rPr lang="en-US" smtClean="0"/>
              <a:t>‹#›</a:t>
            </a:fld>
            <a:endParaRPr lang="en-US"/>
          </a:p>
        </p:txBody>
      </p:sp>
      <p:sp>
        <p:nvSpPr>
          <p:cNvPr id="7" name="Title 6"/>
          <p:cNvSpPr>
            <a:spLocks noGrp="1"/>
          </p:cNvSpPr>
          <p:nvPr>
            <p:ph type="title"/>
          </p:nvPr>
        </p:nvSpPr>
        <p:spPr/>
        <p:txBody>
          <a:bodyPr rtlCol="0"/>
          <a:lstStyle>
            <a:lvl1pPr>
              <a:defRPr>
                <a:cs typeface="Kalimati" pitchFamily="2"/>
              </a:defRPr>
            </a:lvl1pPr>
            <a:extLst/>
          </a:lstStyle>
          <a:p>
            <a:r>
              <a:rPr kumimoji="0" lang="en-US" dirty="0" smtClean="0"/>
              <a:t>Click to edit Master title style</a:t>
            </a:r>
            <a:endParaRPr kumimoji="0"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23204C09-4943-4808-B8CE-67AD01C7A162}" type="datetime1">
              <a:rPr lang="en-US" smtClean="0"/>
              <a:t>8/16/2018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A3C07E-D37F-45BB-9AEA-E961484A1A12}" type="slidenum">
              <a:rPr lang="en-US" smtClean="0"/>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642D463D-10AF-42DD-8DC0-D792E2F2F3F6}" type="datetime1">
              <a:rPr lang="en-US" smtClean="0"/>
              <a:t>8/16/2018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A3C07E-D37F-45BB-9AEA-E961484A1A12}" type="slidenum">
              <a:rPr lang="en-US" smtClean="0"/>
              <a:t>‹#›</a:t>
            </a:fld>
            <a:endParaRPr lang="en-US"/>
          </a:p>
        </p:txBody>
      </p:sp>
      <p:sp>
        <p:nvSpPr>
          <p:cNvPr id="8" name="Title 7"/>
          <p:cNvSpPr>
            <a:spLocks noGrp="1"/>
          </p:cNvSpPr>
          <p:nvPr>
            <p:ph type="title"/>
          </p:nvPr>
        </p:nvSpPr>
        <p:spPr/>
        <p:txBody>
          <a:bodyPr rtlCol="0"/>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C54D8935-0A02-4057-B1EC-E7A8E7466350}" type="datetime1">
              <a:rPr lang="en-US" smtClean="0"/>
              <a:t>8/16/2018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A3C07E-D37F-45BB-9AEA-E961484A1A12}"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CEB9559-A54A-4278-9306-2C55467776C7}" type="datetime1">
              <a:rPr lang="en-US" smtClean="0"/>
              <a:t>8/16/2018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A3C07E-D37F-45BB-9AEA-E961484A1A12}" type="slidenum">
              <a:rPr lang="en-US" smtClean="0"/>
              <a:t>‹#›</a:t>
            </a:fld>
            <a:endParaRPr lang="en-US"/>
          </a:p>
        </p:txBody>
      </p:sp>
      <p:sp>
        <p:nvSpPr>
          <p:cNvPr id="6" name="Title 5"/>
          <p:cNvSpPr>
            <a:spLocks noGrp="1"/>
          </p:cNvSpPr>
          <p:nvPr>
            <p:ph type="title"/>
          </p:nvPr>
        </p:nvSpPr>
        <p:spPr/>
        <p:txBody>
          <a:bodyPr rtlCol="0"/>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694A4C-99E4-4D78-96A8-E3B32C3BFFB1}" type="datetime1">
              <a:rPr lang="en-US" smtClean="0"/>
              <a:t>8/16/2018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A3C07E-D37F-45BB-9AEA-E961484A1A1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fld id="{ED427014-7548-4C83-A685-11CECC620960}" type="datetime1">
              <a:rPr lang="en-US" smtClean="0"/>
              <a:t>8/16/2018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A3C07E-D37F-45BB-9AEA-E961484A1A12}"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F0377887-CDD7-4607-9333-11AE968E46BC}" type="datetime1">
              <a:rPr lang="en-US" smtClean="0"/>
              <a:t>8/16/2018</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D5A3C07E-D37F-45BB-9AEA-E961484A1A12}" type="slidenum">
              <a:rPr lang="en-US" smtClean="0"/>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dirty="0" smtClean="0"/>
              <a:t>Click to edit Master title style</a:t>
            </a:r>
            <a:endParaRPr kumimoji="0" lang="en-US" dirty="0"/>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80BFDDF6-A711-44F7-9530-48FF8508D59B}" type="datetime1">
              <a:rPr lang="en-US" smtClean="0"/>
              <a:t>8/16/2018</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D5A3C07E-D37F-45BB-9AEA-E961484A1A1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hdr="0" ft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Kalimati" pitchFamily="2"/>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Kalimati" pitchFamily="2"/>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Kalimati" pitchFamily="2"/>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Kalimati" pitchFamily="2"/>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Kalimati" pitchFamily="2"/>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Kalimati" pitchFamily="2"/>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10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10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10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0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52.jpeg"/></Relationships>
</file>

<file path=ppt/slides/_rels/slide10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9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9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31.jpg"/><Relationship Id="rId4" Type="http://schemas.openxmlformats.org/officeDocument/2006/relationships/image" Target="../media/image30.jpg"/></Relationships>
</file>

<file path=ppt/slides/_rels/slide9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5400" y="532438"/>
            <a:ext cx="6759666" cy="991562"/>
          </a:xfrm>
        </p:spPr>
        <p:txBody>
          <a:bodyPr>
            <a:normAutofit fontScale="90000"/>
          </a:bodyPr>
          <a:lstStyle/>
          <a:p>
            <a:pPr algn="ctr"/>
            <a:r>
              <a:rPr lang="ne-NP" sz="5400" smtClean="0">
                <a:solidFill>
                  <a:schemeClr val="accent2"/>
                </a:solidFill>
              </a:rPr>
              <a:t>धरान उपमहानगरपालिका</a:t>
            </a:r>
            <a:r>
              <a:rPr lang="ne-NP" sz="5400">
                <a:solidFill>
                  <a:schemeClr val="accent2"/>
                </a:solidFill>
              </a:rPr>
              <a:t/>
            </a:r>
            <a:br>
              <a:rPr lang="ne-NP" sz="5400">
                <a:solidFill>
                  <a:schemeClr val="accent2"/>
                </a:solidFill>
              </a:rPr>
            </a:br>
            <a:r>
              <a:rPr lang="ne-NP" sz="4000" smtClean="0">
                <a:solidFill>
                  <a:schemeClr val="accent2"/>
                </a:solidFill>
              </a:rPr>
              <a:t>नगर कार्यपालिकाको कार्यालय</a:t>
            </a:r>
            <a:endParaRPr lang="en-US" sz="4400" dirty="0"/>
          </a:p>
        </p:txBody>
      </p:sp>
      <p:grpSp>
        <p:nvGrpSpPr>
          <p:cNvPr id="4" name="Group 3"/>
          <p:cNvGrpSpPr/>
          <p:nvPr/>
        </p:nvGrpSpPr>
        <p:grpSpPr>
          <a:xfrm>
            <a:off x="-195942" y="-76200"/>
            <a:ext cx="9339942" cy="1600200"/>
            <a:chOff x="381000" y="209550"/>
            <a:chExt cx="8458200" cy="1600200"/>
          </a:xfrm>
        </p:grpSpPr>
        <p:pic>
          <p:nvPicPr>
            <p:cNvPr id="1026" name="Picture 2" descr="C:\Users\Sunil\Desktop\desktop\dharan 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3793" y="391946"/>
              <a:ext cx="1235407" cy="123540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All Desktop Folders\New folder (2)\Nepal_gov_logo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09550"/>
              <a:ext cx="1600200" cy="160020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Rectangle 4"/>
          <p:cNvSpPr/>
          <p:nvPr/>
        </p:nvSpPr>
        <p:spPr>
          <a:xfrm>
            <a:off x="4876800" y="5558009"/>
            <a:ext cx="3767304" cy="369332"/>
          </a:xfrm>
          <a:prstGeom prst="rect">
            <a:avLst/>
          </a:prstGeom>
        </p:spPr>
        <p:txBody>
          <a:bodyPr wrap="square">
            <a:spAutoFit/>
          </a:bodyPr>
          <a:lstStyle/>
          <a:p>
            <a:r>
              <a:rPr lang="ne-NP" b="1" smtClean="0">
                <a:solidFill>
                  <a:schemeClr val="accent3">
                    <a:lumMod val="75000"/>
                  </a:schemeClr>
                </a:solidFill>
                <a:effectLst>
                  <a:outerShdw blurRad="38100" dist="38100" dir="2700000" algn="tl">
                    <a:srgbClr val="000000">
                      <a:alpha val="43137"/>
                    </a:srgbClr>
                  </a:outerShdw>
                </a:effectLst>
                <a:cs typeface="Kalimati" pitchFamily="2"/>
              </a:rPr>
              <a:t> </a:t>
            </a:r>
            <a:endParaRPr lang="ne-NP" b="1" dirty="0">
              <a:solidFill>
                <a:schemeClr val="accent3">
                  <a:lumMod val="75000"/>
                </a:schemeClr>
              </a:solidFill>
              <a:effectLst>
                <a:outerShdw blurRad="38100" dist="38100" dir="2700000" algn="tl">
                  <a:srgbClr val="000000">
                    <a:alpha val="43137"/>
                  </a:srgbClr>
                </a:outerShdw>
              </a:effectLst>
              <a:cs typeface="Kalimati" pitchFamily="2"/>
            </a:endParaRPr>
          </a:p>
        </p:txBody>
      </p:sp>
      <p:sp>
        <p:nvSpPr>
          <p:cNvPr id="3" name="Subtitle 2"/>
          <p:cNvSpPr>
            <a:spLocks noGrp="1"/>
          </p:cNvSpPr>
          <p:nvPr>
            <p:ph type="subTitle" idx="1"/>
          </p:nvPr>
        </p:nvSpPr>
        <p:spPr>
          <a:xfrm>
            <a:off x="76200" y="4648200"/>
            <a:ext cx="9067800" cy="609600"/>
          </a:xfrm>
        </p:spPr>
        <p:txBody>
          <a:bodyPr>
            <a:normAutofit/>
          </a:bodyPr>
          <a:lstStyle/>
          <a:p>
            <a:pPr algn="ctr"/>
            <a:r>
              <a:rPr lang="ne-NP" sz="3200" b="1" smtClean="0">
                <a:solidFill>
                  <a:schemeClr val="accent3">
                    <a:lumMod val="75000"/>
                  </a:schemeClr>
                </a:solidFill>
                <a:effectLst>
                  <a:outerShdw blurRad="38100" dist="38100" dir="2700000" algn="tl">
                    <a:srgbClr val="000000">
                      <a:alpha val="43137"/>
                    </a:srgbClr>
                  </a:outerShdw>
                </a:effectLst>
              </a:rPr>
              <a:t>२०७५ श्रावण ३१ </a:t>
            </a:r>
          </a:p>
        </p:txBody>
      </p:sp>
      <p:pic>
        <p:nvPicPr>
          <p:cNvPr id="8"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800" y="1767845"/>
            <a:ext cx="7620000" cy="1567610"/>
          </a:xfrm>
          <a:prstGeom prst="rect">
            <a:avLst/>
          </a:prstGeom>
        </p:spPr>
      </p:pic>
      <p:sp>
        <p:nvSpPr>
          <p:cNvPr id="6" name="TextBox 5"/>
          <p:cNvSpPr txBox="1"/>
          <p:nvPr/>
        </p:nvSpPr>
        <p:spPr>
          <a:xfrm>
            <a:off x="76200" y="5740406"/>
            <a:ext cx="2819400" cy="830997"/>
          </a:xfrm>
          <a:prstGeom prst="rect">
            <a:avLst/>
          </a:prstGeom>
          <a:noFill/>
        </p:spPr>
        <p:txBody>
          <a:bodyPr wrap="square" rtlCol="0">
            <a:spAutoFit/>
          </a:bodyPr>
          <a:lstStyle/>
          <a:p>
            <a:pPr algn="ctr"/>
            <a:r>
              <a:rPr lang="ne-NP" sz="2400" b="1" smtClean="0">
                <a:solidFill>
                  <a:schemeClr val="accent3">
                    <a:lumMod val="75000"/>
                  </a:schemeClr>
                </a:solidFill>
                <a:effectLst>
                  <a:outerShdw blurRad="38100" dist="38100" dir="2700000" algn="tl">
                    <a:srgbClr val="000000">
                      <a:alpha val="43137"/>
                    </a:srgbClr>
                  </a:outerShdw>
                </a:effectLst>
              </a:rPr>
              <a:t>प्रदेश नं</a:t>
            </a:r>
            <a:r>
              <a:rPr lang="en-US" sz="2400" b="1" smtClean="0">
                <a:solidFill>
                  <a:schemeClr val="accent3">
                    <a:lumMod val="75000"/>
                  </a:schemeClr>
                </a:solidFill>
                <a:effectLst>
                  <a:outerShdw blurRad="38100" dist="38100" dir="2700000" algn="tl">
                    <a:srgbClr val="000000">
                      <a:alpha val="43137"/>
                    </a:srgbClr>
                  </a:outerShdw>
                </a:effectLst>
              </a:rPr>
              <a:t>. </a:t>
            </a:r>
            <a:r>
              <a:rPr lang="ne-NP" sz="2400" b="1" smtClean="0">
                <a:solidFill>
                  <a:schemeClr val="accent3">
                    <a:lumMod val="75000"/>
                  </a:schemeClr>
                </a:solidFill>
                <a:effectLst>
                  <a:outerShdw blurRad="38100" dist="38100" dir="2700000" algn="tl">
                    <a:srgbClr val="000000">
                      <a:alpha val="43137"/>
                    </a:srgbClr>
                  </a:outerShdw>
                </a:effectLst>
              </a:rPr>
              <a:t>१</a:t>
            </a:r>
            <a:r>
              <a:rPr lang="en-US" sz="2400" b="1" smtClean="0">
                <a:solidFill>
                  <a:schemeClr val="accent3">
                    <a:lumMod val="75000"/>
                  </a:schemeClr>
                </a:solidFill>
                <a:effectLst>
                  <a:outerShdw blurRad="38100" dist="38100" dir="2700000" algn="tl">
                    <a:srgbClr val="000000">
                      <a:alpha val="43137"/>
                    </a:srgbClr>
                  </a:outerShdw>
                </a:effectLst>
              </a:rPr>
              <a:t>, </a:t>
            </a:r>
            <a:r>
              <a:rPr lang="ne-NP" sz="2400" b="1" smtClean="0">
                <a:solidFill>
                  <a:schemeClr val="accent3">
                    <a:lumMod val="75000"/>
                  </a:schemeClr>
                </a:solidFill>
                <a:effectLst>
                  <a:outerShdw blurRad="38100" dist="38100" dir="2700000" algn="tl">
                    <a:srgbClr val="000000">
                      <a:alpha val="43137"/>
                    </a:srgbClr>
                  </a:outerShdw>
                </a:effectLst>
              </a:rPr>
              <a:t>सुनसरी</a:t>
            </a:r>
            <a:endParaRPr lang="en-US" sz="2400" b="1" smtClean="0">
              <a:solidFill>
                <a:schemeClr val="accent3">
                  <a:lumMod val="75000"/>
                </a:schemeClr>
              </a:solidFill>
              <a:effectLst>
                <a:outerShdw blurRad="38100" dist="38100" dir="2700000" algn="tl">
                  <a:srgbClr val="000000">
                    <a:alpha val="43137"/>
                  </a:srgbClr>
                </a:outerShdw>
              </a:effectLst>
            </a:endParaRPr>
          </a:p>
          <a:p>
            <a:pPr algn="ctr"/>
            <a:r>
              <a:rPr lang="ne-NP" sz="2400" b="1" smtClean="0">
                <a:solidFill>
                  <a:schemeClr val="accent3">
                    <a:lumMod val="75000"/>
                  </a:schemeClr>
                </a:solidFill>
                <a:effectLst>
                  <a:outerShdw blurRad="38100" dist="38100" dir="2700000" algn="tl">
                    <a:srgbClr val="000000">
                      <a:alpha val="43137"/>
                    </a:srgbClr>
                  </a:outerShdw>
                </a:effectLst>
              </a:rPr>
              <a:t>धरान</a:t>
            </a:r>
            <a:endParaRPr lang="en-US" sz="2400" b="1" dirty="0">
              <a:solidFill>
                <a:schemeClr val="accent3">
                  <a:lumMod val="75000"/>
                </a:schemeClr>
              </a:solidFill>
              <a:effectLst>
                <a:outerShdw blurRad="38100" dist="38100" dir="2700000" algn="tl">
                  <a:srgbClr val="000000">
                    <a:alpha val="43137"/>
                  </a:srgbClr>
                </a:outerShdw>
              </a:effectLst>
            </a:endParaRPr>
          </a:p>
        </p:txBody>
      </p:sp>
      <p:sp>
        <p:nvSpPr>
          <p:cNvPr id="7" name="Rectangle 6"/>
          <p:cNvSpPr/>
          <p:nvPr/>
        </p:nvSpPr>
        <p:spPr>
          <a:xfrm>
            <a:off x="76200" y="3635664"/>
            <a:ext cx="8915399" cy="1107996"/>
          </a:xfrm>
          <a:prstGeom prst="rect">
            <a:avLst/>
          </a:prstGeom>
          <a:noFill/>
        </p:spPr>
        <p:txBody>
          <a:bodyPr wrap="square" lIns="91440" tIns="45720" rIns="91440" bIns="45720">
            <a:spAutoFit/>
          </a:bodyPr>
          <a:lstStyle/>
          <a:p>
            <a:pPr algn="ctr"/>
            <a:r>
              <a:rPr lang="ne-NP" sz="6600" b="0" cap="none" spc="0" smtClean="0">
                <a:ln w="0"/>
                <a:solidFill>
                  <a:schemeClr val="tx1">
                    <a:lumMod val="95000"/>
                    <a:lumOff val="5000"/>
                  </a:schemeClr>
                </a:solidFill>
                <a:effectLst>
                  <a:outerShdw blurRad="38100" dist="19050" dir="2700000" algn="tl" rotWithShape="0">
                    <a:schemeClr val="dk1">
                      <a:alpha val="40000"/>
                    </a:schemeClr>
                  </a:outerShdw>
                </a:effectLst>
              </a:rPr>
              <a:t>वार्षिक समीक्षा कार्यक्रम</a:t>
            </a:r>
            <a:endParaRPr lang="en-US" sz="6600" b="0" cap="none" spc="0">
              <a:ln w="0"/>
              <a:solidFill>
                <a:schemeClr val="tx1">
                  <a:lumMod val="95000"/>
                  <a:lumOff val="5000"/>
                </a:schemeClr>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3840726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8229600" cy="609600"/>
          </a:xfrm>
        </p:spPr>
        <p:txBody>
          <a:bodyPr>
            <a:noAutofit/>
          </a:bodyPr>
          <a:lstStyle/>
          <a:p>
            <a:pPr algn="ctr"/>
            <a:r>
              <a:rPr lang="ne-NP" sz="2800" dirty="0" smtClean="0">
                <a:latin typeface="Shangrila Numeric" pitchFamily="2" charset="0"/>
                <a:cs typeface="Kalimati" pitchFamily="2"/>
              </a:rPr>
              <a:t>आ.व. 2074/075 को आन्तरिक आयको प्रगति विवरण</a:t>
            </a:r>
            <a:endParaRPr lang="en-US" sz="2800" dirty="0">
              <a:latin typeface="Shangrila Numeric" pitchFamily="2" charset="0"/>
              <a:cs typeface="Kalimati" pitchFamily="2"/>
            </a:endParaRPr>
          </a:p>
        </p:txBody>
      </p:sp>
      <p:graphicFrame>
        <p:nvGraphicFramePr>
          <p:cNvPr id="4" name="Content Placeholder 3"/>
          <p:cNvGraphicFramePr>
            <a:graphicFrameLocks noGrp="1"/>
          </p:cNvGraphicFramePr>
          <p:nvPr>
            <p:ph idx="1"/>
            <p:extLst/>
          </p:nvPr>
        </p:nvGraphicFramePr>
        <p:xfrm>
          <a:off x="685801" y="1142999"/>
          <a:ext cx="8077199" cy="4252890"/>
        </p:xfrm>
        <a:graphic>
          <a:graphicData uri="http://schemas.openxmlformats.org/drawingml/2006/table">
            <a:tbl>
              <a:tblPr>
                <a:tableStyleId>{5C22544A-7EE6-4342-B048-85BDC9FD1C3A}</a:tableStyleId>
              </a:tblPr>
              <a:tblGrid>
                <a:gridCol w="4149378">
                  <a:extLst>
                    <a:ext uri="{9D8B030D-6E8A-4147-A177-3AD203B41FA5}">
                      <a16:colId xmlns:a16="http://schemas.microsoft.com/office/drawing/2014/main" xmlns="" val="20000"/>
                    </a:ext>
                  </a:extLst>
                </a:gridCol>
                <a:gridCol w="1469571">
                  <a:extLst>
                    <a:ext uri="{9D8B030D-6E8A-4147-A177-3AD203B41FA5}">
                      <a16:colId xmlns:a16="http://schemas.microsoft.com/office/drawing/2014/main" xmlns="" val="20001"/>
                    </a:ext>
                  </a:extLst>
                </a:gridCol>
                <a:gridCol w="1469571">
                  <a:extLst>
                    <a:ext uri="{9D8B030D-6E8A-4147-A177-3AD203B41FA5}">
                      <a16:colId xmlns:a16="http://schemas.microsoft.com/office/drawing/2014/main" xmlns="" val="20002"/>
                    </a:ext>
                  </a:extLst>
                </a:gridCol>
                <a:gridCol w="988679">
                  <a:extLst>
                    <a:ext uri="{9D8B030D-6E8A-4147-A177-3AD203B41FA5}">
                      <a16:colId xmlns:a16="http://schemas.microsoft.com/office/drawing/2014/main" xmlns="" val="20003"/>
                    </a:ext>
                  </a:extLst>
                </a:gridCol>
              </a:tblGrid>
              <a:tr h="613924">
                <a:tc>
                  <a:txBody>
                    <a:bodyPr/>
                    <a:lstStyle/>
                    <a:p>
                      <a:pPr algn="ctr" fontAlgn="ctr"/>
                      <a:r>
                        <a:rPr lang="en-US" sz="2000" u="none" strike="noStrike" dirty="0" err="1">
                          <a:effectLst/>
                          <a:latin typeface="Shangrila Numeric" pitchFamily="2" charset="0"/>
                        </a:rPr>
                        <a:t>cfo</a:t>
                      </a:r>
                      <a:r>
                        <a:rPr lang="en-US" sz="2000" u="none" strike="noStrike" dirty="0">
                          <a:effectLst/>
                          <a:latin typeface="Shangrila Numeric" pitchFamily="2" charset="0"/>
                        </a:rPr>
                        <a:t> </a:t>
                      </a:r>
                      <a:r>
                        <a:rPr lang="en-US" sz="2000" u="none" strike="noStrike" dirty="0" err="1">
                          <a:effectLst/>
                          <a:latin typeface="Shangrila Numeric" pitchFamily="2" charset="0"/>
                        </a:rPr>
                        <a:t>zLì</a:t>
                      </a:r>
                      <a:r>
                        <a:rPr lang="en-US" sz="2000" u="none" strike="noStrike" dirty="0">
                          <a:effectLst/>
                          <a:latin typeface="Shangrila Numeric" pitchFamily="2" charset="0"/>
                        </a:rPr>
                        <a:t>{s</a:t>
                      </a:r>
                      <a:endParaRPr lang="en-US" sz="2000" b="1" i="0" u="none" strike="noStrike" dirty="0">
                        <a:solidFill>
                          <a:srgbClr val="000000"/>
                        </a:solidFill>
                        <a:effectLst/>
                        <a:latin typeface="Shangrila Numeric"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2000" u="none" strike="noStrike" dirty="0" err="1">
                          <a:effectLst/>
                          <a:latin typeface="Shangrila Numeric" pitchFamily="2" charset="0"/>
                        </a:rPr>
                        <a:t>cg'dflgt</a:t>
                      </a:r>
                      <a:r>
                        <a:rPr lang="en-US" sz="2000" u="none" strike="noStrike" dirty="0">
                          <a:effectLst/>
                          <a:latin typeface="Shangrila Numeric" pitchFamily="2" charset="0"/>
                        </a:rPr>
                        <a:t> </a:t>
                      </a:r>
                      <a:r>
                        <a:rPr lang="en-US" sz="2000" u="none" strike="noStrike" dirty="0" err="1">
                          <a:effectLst/>
                          <a:latin typeface="Shangrila Numeric" pitchFamily="2" charset="0"/>
                        </a:rPr>
                        <a:t>cfo</a:t>
                      </a:r>
                      <a:endParaRPr lang="en-US" sz="2000" b="1" i="0" u="none" strike="noStrike" dirty="0">
                        <a:solidFill>
                          <a:srgbClr val="000000"/>
                        </a:solidFill>
                        <a:effectLst/>
                        <a:latin typeface="Shangrila Numeric"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2000" u="none" strike="noStrike" dirty="0" err="1">
                          <a:effectLst/>
                          <a:latin typeface="Shangrila Numeric" pitchFamily="2" charset="0"/>
                        </a:rPr>
                        <a:t>c;f</a:t>
                      </a:r>
                      <a:r>
                        <a:rPr lang="en-US" sz="2000" u="none" strike="noStrike" dirty="0">
                          <a:effectLst/>
                          <a:latin typeface="Shangrila Numeric" pitchFamily="2" charset="0"/>
                        </a:rPr>
                        <a:t>&lt;;</a:t>
                      </a:r>
                      <a:r>
                        <a:rPr lang="en-US" sz="2000" u="none" strike="noStrike" dirty="0" err="1">
                          <a:effectLst/>
                          <a:latin typeface="Shangrila Numeric" pitchFamily="2" charset="0"/>
                        </a:rPr>
                        <a:t>Ddsf</a:t>
                      </a:r>
                      <a:r>
                        <a:rPr lang="en-US" sz="2000" u="none" strike="noStrike" dirty="0">
                          <a:effectLst/>
                          <a:latin typeface="Shangrila Numeric" pitchFamily="2" charset="0"/>
                        </a:rPr>
                        <a:t>] </a:t>
                      </a:r>
                      <a:r>
                        <a:rPr lang="en-US" sz="2000" u="none" strike="noStrike" dirty="0" err="1">
                          <a:effectLst/>
                          <a:latin typeface="Shangrila Numeric" pitchFamily="2" charset="0"/>
                        </a:rPr>
                        <a:t>cfo</a:t>
                      </a:r>
                      <a:endParaRPr lang="en-US" sz="2000" b="1" i="0" u="none" strike="noStrike" dirty="0">
                        <a:solidFill>
                          <a:srgbClr val="000000"/>
                        </a:solidFill>
                        <a:effectLst/>
                        <a:latin typeface="Shangrila Numeric"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2000" u="none" strike="noStrike" dirty="0" err="1">
                          <a:effectLst/>
                          <a:latin typeface="Shangrila Numeric" pitchFamily="2" charset="0"/>
                        </a:rPr>
                        <a:t>k|ult</a:t>
                      </a:r>
                      <a:r>
                        <a:rPr lang="en-US" sz="2000" u="none" strike="noStrike" dirty="0">
                          <a:effectLst/>
                          <a:latin typeface="Shangrila Numeric" pitchFamily="2" charset="0"/>
                        </a:rPr>
                        <a:t> </a:t>
                      </a:r>
                      <a:r>
                        <a:rPr lang="en-US" sz="2000" u="none" strike="noStrike" dirty="0" err="1">
                          <a:effectLst/>
                          <a:latin typeface="Shangrila Numeric" pitchFamily="2" charset="0"/>
                        </a:rPr>
                        <a:t>œk|ltztdf</a:t>
                      </a:r>
                      <a:r>
                        <a:rPr lang="en-US" sz="2000" u="none" strike="noStrike" dirty="0">
                          <a:effectLst/>
                          <a:latin typeface="Shangrila Numeric" pitchFamily="2" charset="0"/>
                        </a:rPr>
                        <a:t></a:t>
                      </a:r>
                      <a:endParaRPr lang="en-US" sz="2000" b="1" i="0" u="none" strike="noStrike" dirty="0">
                        <a:solidFill>
                          <a:srgbClr val="000000"/>
                        </a:solidFill>
                        <a:effectLst/>
                        <a:latin typeface="Shangrila Numeric"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0"/>
                  </a:ext>
                </a:extLst>
              </a:tr>
              <a:tr h="319752">
                <a:tc>
                  <a:txBody>
                    <a:bodyPr/>
                    <a:lstStyle/>
                    <a:p>
                      <a:pPr algn="l" fontAlgn="b"/>
                      <a:r>
                        <a:rPr lang="en-US" sz="1800" b="0" i="0" u="none" strike="noStrike" dirty="0">
                          <a:solidFill>
                            <a:srgbClr val="000000"/>
                          </a:solidFill>
                          <a:effectLst/>
                          <a:latin typeface="Shangrila Numeric"/>
                        </a:rPr>
                        <a:t>1.02 - ;]</a:t>
                      </a:r>
                      <a:r>
                        <a:rPr lang="en-US" sz="1800" b="0" i="0" u="none" strike="noStrike" dirty="0" err="1">
                          <a:solidFill>
                            <a:srgbClr val="000000"/>
                          </a:solidFill>
                          <a:effectLst/>
                          <a:latin typeface="Shangrila Numeric"/>
                        </a:rPr>
                        <a:t>jf</a:t>
                      </a:r>
                      <a:r>
                        <a:rPr lang="en-US" sz="1800" b="0" i="0" u="none" strike="noStrike" dirty="0">
                          <a:solidFill>
                            <a:srgbClr val="000000"/>
                          </a:solidFill>
                          <a:effectLst/>
                          <a:latin typeface="Shangrila Numeric"/>
                        </a:rPr>
                        <a:t> </a:t>
                      </a:r>
                      <a:r>
                        <a:rPr lang="en-US" sz="1800" b="0" i="0" u="none" strike="noStrike" dirty="0" err="1">
                          <a:solidFill>
                            <a:srgbClr val="000000"/>
                          </a:solidFill>
                          <a:effectLst/>
                          <a:latin typeface="Shangrila Numeric"/>
                        </a:rPr>
                        <a:t>z'Ns</a:t>
                      </a:r>
                      <a:r>
                        <a:rPr lang="en-US" sz="1800" b="0" i="0" u="none" strike="noStrike" dirty="0">
                          <a:solidFill>
                            <a:srgbClr val="000000"/>
                          </a:solidFill>
                          <a:effectLst/>
                          <a:latin typeface="Shangrila Numeric"/>
                        </a:rPr>
                        <a:t> </a:t>
                      </a:r>
                      <a:r>
                        <a:rPr lang="en-US" sz="1800" b="0" i="0" u="none" strike="noStrike" dirty="0" err="1">
                          <a:solidFill>
                            <a:srgbClr val="000000"/>
                          </a:solidFill>
                          <a:effectLst/>
                          <a:latin typeface="Shangrila Numeric"/>
                        </a:rPr>
                        <a:t>tyf</a:t>
                      </a:r>
                      <a:r>
                        <a:rPr lang="en-US" sz="1800" b="0" i="0" u="none" strike="noStrike" dirty="0">
                          <a:solidFill>
                            <a:srgbClr val="000000"/>
                          </a:solidFill>
                          <a:effectLst/>
                          <a:latin typeface="Shangrila Numeric"/>
                        </a:rPr>
                        <a:t> </a:t>
                      </a:r>
                      <a:r>
                        <a:rPr lang="en-US" sz="1800" b="0" i="0" u="none" strike="noStrike" dirty="0" err="1">
                          <a:solidFill>
                            <a:srgbClr val="000000"/>
                          </a:solidFill>
                          <a:effectLst/>
                          <a:latin typeface="Shangrila Numeric"/>
                        </a:rPr>
                        <a:t>b:t</a:t>
                      </a:r>
                      <a:r>
                        <a:rPr lang="en-US" sz="1800" b="0" i="0" u="none" strike="noStrike" dirty="0">
                          <a:solidFill>
                            <a:srgbClr val="000000"/>
                          </a:solidFill>
                          <a:effectLst/>
                          <a:latin typeface="Shangrila Numeric"/>
                        </a:rPr>
                        <a:t>'&lt;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r" fontAlgn="b"/>
                      <a:endParaRPr lang="en-US" sz="2800" b="0" i="0" u="none" strike="noStrike">
                        <a:solidFill>
                          <a:srgbClr val="000000"/>
                        </a:solidFill>
                        <a:effectLst/>
                        <a:latin typeface="Shangrila Numeric"/>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r" fontAlgn="b"/>
                      <a:endParaRPr lang="en-US" sz="2800" b="0" i="0" u="none" strike="noStrike">
                        <a:solidFill>
                          <a:srgbClr val="000000"/>
                        </a:solidFill>
                        <a:effectLst/>
                        <a:latin typeface="Shangrila Numeric"/>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fontAlgn="b"/>
                      <a:endParaRPr lang="en-US" sz="2800" b="0" i="0" u="none" strike="noStrike" dirty="0">
                        <a:solidFill>
                          <a:srgbClr val="000000"/>
                        </a:solidFill>
                        <a:effectLst/>
                        <a:latin typeface="Shangrila Numeric"/>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xmlns="" val="10001"/>
                  </a:ext>
                </a:extLst>
              </a:tr>
              <a:tr h="319752">
                <a:tc>
                  <a:txBody>
                    <a:bodyPr/>
                    <a:lstStyle/>
                    <a:p>
                      <a:pPr algn="l" fontAlgn="b"/>
                      <a:r>
                        <a:rPr lang="en-US" sz="1800" b="0" i="0" u="none" strike="noStrike" dirty="0">
                          <a:solidFill>
                            <a:srgbClr val="000000"/>
                          </a:solidFill>
                          <a:effectLst/>
                          <a:latin typeface="Shangrila Numeric"/>
                        </a:rPr>
                        <a:t>1.02.15 - </a:t>
                      </a:r>
                      <a:r>
                        <a:rPr lang="en-US" sz="1800" b="0" i="0" u="none" strike="noStrike" dirty="0" err="1">
                          <a:solidFill>
                            <a:srgbClr val="000000"/>
                          </a:solidFill>
                          <a:effectLst/>
                          <a:latin typeface="Shangrila Numeric"/>
                        </a:rPr>
                        <a:t>laleGg</a:t>
                      </a:r>
                      <a:r>
                        <a:rPr lang="en-US" sz="1800" b="0" i="0" u="none" strike="noStrike" dirty="0">
                          <a:solidFill>
                            <a:srgbClr val="000000"/>
                          </a:solidFill>
                          <a:effectLst/>
                          <a:latin typeface="Shangrila Numeric"/>
                        </a:rPr>
                        <a:t> </a:t>
                      </a:r>
                      <a:r>
                        <a:rPr lang="en-US" sz="1800" b="0" i="0" u="none" strike="noStrike" dirty="0" err="1">
                          <a:solidFill>
                            <a:srgbClr val="000000"/>
                          </a:solidFill>
                          <a:effectLst/>
                          <a:latin typeface="Shangrila Numeric"/>
                        </a:rPr>
                        <a:t>lgj</a:t>
                      </a:r>
                      <a:r>
                        <a:rPr lang="en-US" sz="1800" b="0" i="0" u="none" strike="noStrike" dirty="0">
                          <a:solidFill>
                            <a:srgbClr val="000000"/>
                          </a:solidFill>
                          <a:effectLst/>
                          <a:latin typeface="Shangrila Numeric"/>
                        </a:rPr>
                        <a:t>]</a:t>
                      </a:r>
                      <a:r>
                        <a:rPr lang="en-US" sz="1800" b="0" i="0" u="none" strike="noStrike" dirty="0" err="1">
                          <a:solidFill>
                            <a:srgbClr val="000000"/>
                          </a:solidFill>
                          <a:effectLst/>
                          <a:latin typeface="Shangrila Numeric"/>
                        </a:rPr>
                        <a:t>bg</a:t>
                      </a:r>
                      <a:r>
                        <a:rPr lang="en-US" sz="1800" b="0" i="0" u="none" strike="noStrike" dirty="0">
                          <a:solidFill>
                            <a:srgbClr val="000000"/>
                          </a:solidFill>
                          <a:effectLst/>
                          <a:latin typeface="Shangrila Numeric"/>
                        </a:rPr>
                        <a:t> </a:t>
                      </a:r>
                      <a:r>
                        <a:rPr lang="en-US" sz="1800" b="0" i="0" u="none" strike="noStrike" dirty="0" err="1">
                          <a:solidFill>
                            <a:srgbClr val="000000"/>
                          </a:solidFill>
                          <a:effectLst/>
                          <a:latin typeface="Shangrila Numeric"/>
                        </a:rPr>
                        <a:t>kmf</a:t>
                      </a:r>
                      <a:r>
                        <a:rPr lang="en-US" sz="1800" b="0" i="0" u="none" strike="noStrike" dirty="0">
                          <a:solidFill>
                            <a:srgbClr val="000000"/>
                          </a:solidFill>
                          <a:effectLst/>
                          <a:latin typeface="Shangrila Numeric"/>
                        </a:rPr>
                        <a:t>&lt;</a:t>
                      </a:r>
                      <a:r>
                        <a:rPr lang="en-US" sz="1800" b="0" i="0" u="none" strike="noStrike" dirty="0" err="1">
                          <a:solidFill>
                            <a:srgbClr val="000000"/>
                          </a:solidFill>
                          <a:effectLst/>
                          <a:latin typeface="Shangrila Numeric"/>
                        </a:rPr>
                        <a:t>fd</a:t>
                      </a:r>
                      <a:r>
                        <a:rPr lang="en-US" sz="1800" b="0" i="0" u="none" strike="noStrike" dirty="0">
                          <a:solidFill>
                            <a:srgbClr val="000000"/>
                          </a:solidFill>
                          <a:effectLst/>
                          <a:latin typeface="Shangrila Numeric"/>
                        </a:rPr>
                        <a:t> </a:t>
                      </a:r>
                      <a:r>
                        <a:rPr lang="en-US" sz="1800" b="0" i="0" u="none" strike="noStrike" dirty="0" err="1">
                          <a:solidFill>
                            <a:srgbClr val="000000"/>
                          </a:solidFill>
                          <a:effectLst/>
                          <a:latin typeface="Shangrila Numeric"/>
                        </a:rPr>
                        <a:t>cflb</a:t>
                      </a:r>
                      <a:endParaRPr lang="en-US" sz="1800" b="0" i="0" u="none" strike="noStrike" dirty="0">
                        <a:solidFill>
                          <a:srgbClr val="000000"/>
                        </a:solidFill>
                        <a:effectLst/>
                        <a:latin typeface="Shangrila Numeric"/>
                      </a:endParaRPr>
                    </a:p>
                  </a:txBody>
                  <a:tcPr marL="171450"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a:solidFill>
                            <a:srgbClr val="000000"/>
                          </a:solidFill>
                          <a:effectLst/>
                          <a:latin typeface="Shangrila Numeric"/>
                        </a:rPr>
                        <a:t>1200000.00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a:solidFill>
                            <a:srgbClr val="000000"/>
                          </a:solidFill>
                          <a:effectLst/>
                          <a:latin typeface="Shangrila Numeric"/>
                        </a:rPr>
                        <a:t>1592637.00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800" b="0" i="0" u="none" strike="noStrike" dirty="0">
                          <a:solidFill>
                            <a:srgbClr val="000000"/>
                          </a:solidFill>
                          <a:effectLst/>
                          <a:latin typeface="Shangrila Numeric"/>
                        </a:rPr>
                        <a:t>132.72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2"/>
                  </a:ext>
                </a:extLst>
              </a:tr>
              <a:tr h="319752">
                <a:tc>
                  <a:txBody>
                    <a:bodyPr/>
                    <a:lstStyle/>
                    <a:p>
                      <a:pPr algn="l" fontAlgn="b"/>
                      <a:r>
                        <a:rPr lang="en-US" sz="1800" b="0" i="0" u="none" strike="noStrike">
                          <a:solidFill>
                            <a:srgbClr val="000000"/>
                          </a:solidFill>
                          <a:effectLst/>
                          <a:latin typeface="Shangrila Numeric"/>
                        </a:rPr>
                        <a:t>1.02.16 - laB't kfgL dxz'n</a:t>
                      </a:r>
                    </a:p>
                  </a:txBody>
                  <a:tcPr marL="171450"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a:solidFill>
                            <a:srgbClr val="000000"/>
                          </a:solidFill>
                          <a:effectLst/>
                          <a:latin typeface="Shangrila Numeric"/>
                        </a:rPr>
                        <a:t>5000.00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a:solidFill>
                            <a:srgbClr val="000000"/>
                          </a:solidFill>
                          <a:effectLst/>
                          <a:latin typeface="Shangrila Numeric"/>
                        </a:rPr>
                        <a:t>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800" b="0" i="0" u="none" strike="noStrike" dirty="0">
                          <a:solidFill>
                            <a:srgbClr val="000000"/>
                          </a:solidFill>
                          <a:effectLst/>
                          <a:latin typeface="Shangrila Numeric"/>
                        </a:rPr>
                        <a:t>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3"/>
                  </a:ext>
                </a:extLst>
              </a:tr>
              <a:tr h="319752">
                <a:tc>
                  <a:txBody>
                    <a:bodyPr/>
                    <a:lstStyle/>
                    <a:p>
                      <a:pPr algn="l" fontAlgn="b"/>
                      <a:r>
                        <a:rPr lang="da-DK" sz="1800" b="0" i="0" u="none" strike="noStrike">
                          <a:solidFill>
                            <a:srgbClr val="000000"/>
                          </a:solidFill>
                          <a:effectLst/>
                          <a:latin typeface="Shangrila Numeric"/>
                        </a:rPr>
                        <a:t>1.02.17 - af?)foGq ;]jf z'Ns</a:t>
                      </a:r>
                    </a:p>
                  </a:txBody>
                  <a:tcPr marL="171450"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a:solidFill>
                            <a:srgbClr val="000000"/>
                          </a:solidFill>
                          <a:effectLst/>
                          <a:latin typeface="Shangrila Numeric"/>
                        </a:rPr>
                        <a:t>300000.00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a:solidFill>
                            <a:srgbClr val="000000"/>
                          </a:solidFill>
                          <a:effectLst/>
                          <a:latin typeface="Shangrila Numeric"/>
                        </a:rPr>
                        <a:t>390548.00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800" b="0" i="0" u="none" strike="noStrike" dirty="0">
                          <a:solidFill>
                            <a:srgbClr val="000000"/>
                          </a:solidFill>
                          <a:effectLst/>
                          <a:latin typeface="Shangrila Numeric"/>
                        </a:rPr>
                        <a:t>130.18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4"/>
                  </a:ext>
                </a:extLst>
              </a:tr>
              <a:tr h="319752">
                <a:tc>
                  <a:txBody>
                    <a:bodyPr/>
                    <a:lstStyle/>
                    <a:p>
                      <a:pPr algn="l" fontAlgn="b"/>
                      <a:r>
                        <a:rPr lang="en-US" sz="1800" b="0" i="0" u="none" strike="noStrike" dirty="0">
                          <a:solidFill>
                            <a:srgbClr val="000000"/>
                          </a:solidFill>
                          <a:effectLst/>
                          <a:latin typeface="Shangrila Numeric"/>
                        </a:rPr>
                        <a:t>1.02.18 - </a:t>
                      </a:r>
                      <a:r>
                        <a:rPr lang="en-US" sz="1800" b="0" i="0" u="none" strike="noStrike" dirty="0" err="1">
                          <a:solidFill>
                            <a:srgbClr val="000000"/>
                          </a:solidFill>
                          <a:effectLst/>
                          <a:latin typeface="Shangrila Numeric"/>
                        </a:rPr>
                        <a:t>JolQmut</a:t>
                      </a:r>
                      <a:r>
                        <a:rPr lang="en-US" sz="1800" b="0" i="0" u="none" strike="noStrike" dirty="0">
                          <a:solidFill>
                            <a:srgbClr val="000000"/>
                          </a:solidFill>
                          <a:effectLst/>
                          <a:latin typeface="Shangrila Numeric"/>
                        </a:rPr>
                        <a:t> #^</a:t>
                      </a:r>
                      <a:r>
                        <a:rPr lang="en-US" sz="1800" b="0" i="0" u="none" strike="noStrike" dirty="0" err="1">
                          <a:solidFill>
                            <a:srgbClr val="000000"/>
                          </a:solidFill>
                          <a:effectLst/>
                          <a:latin typeface="Shangrila Numeric"/>
                        </a:rPr>
                        <a:t>gf</a:t>
                      </a:r>
                      <a:r>
                        <a:rPr lang="en-US" sz="1800" b="0" i="0" u="none" strike="noStrike" dirty="0">
                          <a:solidFill>
                            <a:srgbClr val="000000"/>
                          </a:solidFill>
                          <a:effectLst/>
                          <a:latin typeface="Shangrila Numeric"/>
                        </a:rPr>
                        <a:t> </a:t>
                      </a:r>
                      <a:r>
                        <a:rPr lang="en-US" sz="1800" b="0" i="0" u="none" strike="noStrike" dirty="0" err="1">
                          <a:solidFill>
                            <a:srgbClr val="000000"/>
                          </a:solidFill>
                          <a:effectLst/>
                          <a:latin typeface="Shangrila Numeric"/>
                        </a:rPr>
                        <a:t>btf</a:t>
                      </a:r>
                      <a:r>
                        <a:rPr lang="en-US" sz="1800" b="0" i="0" u="none" strike="noStrike" dirty="0">
                          <a:solidFill>
                            <a:srgbClr val="000000"/>
                          </a:solidFill>
                          <a:effectLst/>
                          <a:latin typeface="Shangrila Numeric"/>
                        </a:rPr>
                        <a:t>{</a:t>
                      </a:r>
                    </a:p>
                  </a:txBody>
                  <a:tcPr marL="171450"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a:solidFill>
                            <a:srgbClr val="000000"/>
                          </a:solidFill>
                          <a:effectLst/>
                          <a:latin typeface="Shangrila Numeric"/>
                        </a:rPr>
                        <a:t>1000000.00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a:solidFill>
                            <a:srgbClr val="000000"/>
                          </a:solidFill>
                          <a:effectLst/>
                          <a:latin typeface="Shangrila Numeric"/>
                        </a:rPr>
                        <a:t>1290275.00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800" b="0" i="0" u="none" strike="noStrike" dirty="0">
                          <a:solidFill>
                            <a:srgbClr val="000000"/>
                          </a:solidFill>
                          <a:effectLst/>
                          <a:latin typeface="Shangrila Numeric"/>
                        </a:rPr>
                        <a:t>129.03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5"/>
                  </a:ext>
                </a:extLst>
              </a:tr>
              <a:tr h="319752">
                <a:tc>
                  <a:txBody>
                    <a:bodyPr/>
                    <a:lstStyle/>
                    <a:p>
                      <a:pPr algn="l" fontAlgn="b"/>
                      <a:r>
                        <a:rPr lang="en-US" sz="1800" b="0" i="0" u="none" strike="noStrike">
                          <a:solidFill>
                            <a:srgbClr val="000000"/>
                          </a:solidFill>
                          <a:effectLst/>
                          <a:latin typeface="Shangrila Numeric"/>
                        </a:rPr>
                        <a:t>1.02.19 - laB't kf]n z'Ns</a:t>
                      </a:r>
                    </a:p>
                  </a:txBody>
                  <a:tcPr marL="171450"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a:solidFill>
                            <a:srgbClr val="000000"/>
                          </a:solidFill>
                          <a:effectLst/>
                          <a:latin typeface="Shangrila Numeric"/>
                        </a:rPr>
                        <a:t>5442800.00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a:solidFill>
                            <a:srgbClr val="000000"/>
                          </a:solidFill>
                          <a:effectLst/>
                          <a:latin typeface="Shangrila Numeric"/>
                        </a:rPr>
                        <a:t>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800" b="0" i="0" u="none" strike="noStrike" dirty="0">
                          <a:solidFill>
                            <a:srgbClr val="000000"/>
                          </a:solidFill>
                          <a:effectLst/>
                          <a:latin typeface="Shangrila Numeric"/>
                        </a:rPr>
                        <a:t>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6"/>
                  </a:ext>
                </a:extLst>
              </a:tr>
              <a:tr h="319752">
                <a:tc>
                  <a:txBody>
                    <a:bodyPr/>
                    <a:lstStyle/>
                    <a:p>
                      <a:pPr algn="l" fontAlgn="b"/>
                      <a:r>
                        <a:rPr lang="en-US" sz="1800" b="0" i="0" u="none" strike="noStrike" dirty="0">
                          <a:solidFill>
                            <a:srgbClr val="000000"/>
                          </a:solidFill>
                          <a:effectLst/>
                          <a:latin typeface="Shangrila Numeric"/>
                        </a:rPr>
                        <a:t>1.02.20 - </a:t>
                      </a:r>
                      <a:r>
                        <a:rPr lang="en-US" sz="1800" b="0" i="0" u="none" strike="noStrike" dirty="0" err="1">
                          <a:solidFill>
                            <a:srgbClr val="000000"/>
                          </a:solidFill>
                          <a:effectLst/>
                          <a:latin typeface="Shangrila Numeric"/>
                        </a:rPr>
                        <a:t>laB't</a:t>
                      </a:r>
                      <a:r>
                        <a:rPr lang="en-US" sz="1800" b="0" i="0" u="none" strike="noStrike" dirty="0">
                          <a:solidFill>
                            <a:srgbClr val="000000"/>
                          </a:solidFill>
                          <a:effectLst/>
                          <a:latin typeface="Shangrila Numeric"/>
                        </a:rPr>
                        <a:t> ^«</a:t>
                      </a:r>
                      <a:r>
                        <a:rPr lang="en-US" sz="1800" b="0" i="0" u="none" strike="noStrike" dirty="0" err="1">
                          <a:solidFill>
                            <a:srgbClr val="000000"/>
                          </a:solidFill>
                          <a:effectLst/>
                          <a:latin typeface="Shangrila Numeric"/>
                        </a:rPr>
                        <a:t>fG;kmd</a:t>
                      </a:r>
                      <a:r>
                        <a:rPr lang="en-US" sz="1800" b="0" i="0" u="none" strike="noStrike" dirty="0">
                          <a:solidFill>
                            <a:srgbClr val="000000"/>
                          </a:solidFill>
                          <a:effectLst/>
                          <a:latin typeface="Shangrila Numeric"/>
                        </a:rPr>
                        <a:t>{&lt;</a:t>
                      </a:r>
                      <a:r>
                        <a:rPr lang="en-US" sz="1800" b="0" i="0" u="none" strike="noStrike" dirty="0" err="1">
                          <a:solidFill>
                            <a:srgbClr val="000000"/>
                          </a:solidFill>
                          <a:effectLst/>
                          <a:latin typeface="Shangrila Numeric"/>
                        </a:rPr>
                        <a:t>sf</a:t>
                      </a:r>
                      <a:r>
                        <a:rPr lang="en-US" sz="1800" b="0" i="0" u="none" strike="noStrike" dirty="0">
                          <a:solidFill>
                            <a:srgbClr val="000000"/>
                          </a:solidFill>
                          <a:effectLst/>
                          <a:latin typeface="Shangrila Numeric"/>
                        </a:rPr>
                        <a:t>] </a:t>
                      </a:r>
                      <a:r>
                        <a:rPr lang="en-US" sz="1800" b="0" i="0" u="none" strike="noStrike" dirty="0" err="1">
                          <a:solidFill>
                            <a:srgbClr val="000000"/>
                          </a:solidFill>
                          <a:effectLst/>
                          <a:latin typeface="Shangrila Numeric"/>
                        </a:rPr>
                        <a:t>z'Ns</a:t>
                      </a:r>
                      <a:endParaRPr lang="en-US" sz="1800" b="0" i="0" u="none" strike="noStrike" dirty="0">
                        <a:solidFill>
                          <a:srgbClr val="000000"/>
                        </a:solidFill>
                        <a:effectLst/>
                        <a:latin typeface="Shangrila Numeric"/>
                      </a:endParaRPr>
                    </a:p>
                  </a:txBody>
                  <a:tcPr marL="171450"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a:solidFill>
                            <a:srgbClr val="000000"/>
                          </a:solidFill>
                          <a:effectLst/>
                          <a:latin typeface="Shangrila Numeric"/>
                        </a:rPr>
                        <a:t>312000.00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a:solidFill>
                            <a:srgbClr val="000000"/>
                          </a:solidFill>
                          <a:effectLst/>
                          <a:latin typeface="Shangrila Numeric"/>
                        </a:rPr>
                        <a:t>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800" b="0" i="0" u="none" strike="noStrike" dirty="0">
                          <a:solidFill>
                            <a:srgbClr val="000000"/>
                          </a:solidFill>
                          <a:effectLst/>
                          <a:latin typeface="Shangrila Numeric"/>
                        </a:rPr>
                        <a:t>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7"/>
                  </a:ext>
                </a:extLst>
              </a:tr>
              <a:tr h="319752">
                <a:tc>
                  <a:txBody>
                    <a:bodyPr/>
                    <a:lstStyle/>
                    <a:p>
                      <a:pPr algn="l" fontAlgn="b"/>
                      <a:r>
                        <a:rPr lang="en-US" sz="1800" b="0" i="0" u="none" strike="noStrike" dirty="0">
                          <a:solidFill>
                            <a:srgbClr val="000000"/>
                          </a:solidFill>
                          <a:effectLst/>
                          <a:latin typeface="Shangrila Numeric"/>
                        </a:rPr>
                        <a:t>1.02.21 - ^]</a:t>
                      </a:r>
                      <a:r>
                        <a:rPr lang="en-US" sz="1800" b="0" i="0" u="none" strike="noStrike" dirty="0" err="1">
                          <a:solidFill>
                            <a:srgbClr val="000000"/>
                          </a:solidFill>
                          <a:effectLst/>
                          <a:latin typeface="Shangrila Numeric"/>
                        </a:rPr>
                        <a:t>nLkmf</a:t>
                      </a:r>
                      <a:r>
                        <a:rPr lang="en-US" sz="1800" b="0" i="0" u="none" strike="noStrike" dirty="0">
                          <a:solidFill>
                            <a:srgbClr val="000000"/>
                          </a:solidFill>
                          <a:effectLst/>
                          <a:latin typeface="Shangrila Numeric"/>
                        </a:rPr>
                        <a:t>]g </a:t>
                      </a:r>
                      <a:r>
                        <a:rPr lang="en-US" sz="1800" b="0" i="0" u="none" strike="noStrike" dirty="0" err="1">
                          <a:solidFill>
                            <a:srgbClr val="000000"/>
                          </a:solidFill>
                          <a:effectLst/>
                          <a:latin typeface="Shangrila Numeric"/>
                        </a:rPr>
                        <a:t>kf</a:t>
                      </a:r>
                      <a:r>
                        <a:rPr lang="en-US" sz="1800" b="0" i="0" u="none" strike="noStrike" dirty="0">
                          <a:solidFill>
                            <a:srgbClr val="000000"/>
                          </a:solidFill>
                          <a:effectLst/>
                          <a:latin typeface="Shangrila Numeric"/>
                        </a:rPr>
                        <a:t>]n </a:t>
                      </a:r>
                      <a:r>
                        <a:rPr lang="en-US" sz="1800" b="0" i="0" u="none" strike="noStrike" dirty="0" err="1">
                          <a:solidFill>
                            <a:srgbClr val="000000"/>
                          </a:solidFill>
                          <a:effectLst/>
                          <a:latin typeface="Shangrila Numeric"/>
                        </a:rPr>
                        <a:t>z'Ns</a:t>
                      </a:r>
                      <a:endParaRPr lang="en-US" sz="1800" b="0" i="0" u="none" strike="noStrike" dirty="0">
                        <a:solidFill>
                          <a:srgbClr val="000000"/>
                        </a:solidFill>
                        <a:effectLst/>
                        <a:latin typeface="Shangrila Numeric"/>
                      </a:endParaRPr>
                    </a:p>
                  </a:txBody>
                  <a:tcPr marL="171450"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a:solidFill>
                            <a:srgbClr val="000000"/>
                          </a:solidFill>
                          <a:effectLst/>
                          <a:latin typeface="Shangrila Numeric"/>
                        </a:rPr>
                        <a:t>750000.00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a:solidFill>
                            <a:srgbClr val="000000"/>
                          </a:solidFill>
                          <a:effectLst/>
                          <a:latin typeface="Shangrila Numeric"/>
                        </a:rPr>
                        <a:t>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800" b="0" i="0" u="none" strike="noStrike" dirty="0">
                          <a:solidFill>
                            <a:srgbClr val="000000"/>
                          </a:solidFill>
                          <a:effectLst/>
                          <a:latin typeface="Shangrila Numeric"/>
                        </a:rPr>
                        <a:t>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8"/>
                  </a:ext>
                </a:extLst>
              </a:tr>
              <a:tr h="319752">
                <a:tc>
                  <a:txBody>
                    <a:bodyPr/>
                    <a:lstStyle/>
                    <a:p>
                      <a:pPr algn="l" fontAlgn="b"/>
                      <a:r>
                        <a:rPr lang="en-US" sz="1800" b="0" i="0" u="none" strike="noStrike">
                          <a:solidFill>
                            <a:srgbClr val="000000"/>
                          </a:solidFill>
                          <a:effectLst/>
                          <a:latin typeface="Shangrila Numeric"/>
                        </a:rPr>
                        <a:t>1.02.24 - hUuf gfkL œcldgº</a:t>
                      </a:r>
                    </a:p>
                  </a:txBody>
                  <a:tcPr marL="171450"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a:solidFill>
                            <a:srgbClr val="000000"/>
                          </a:solidFill>
                          <a:effectLst/>
                          <a:latin typeface="Shangrila Numeric"/>
                        </a:rPr>
                        <a:t>300000.00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a:solidFill>
                            <a:srgbClr val="000000"/>
                          </a:solidFill>
                          <a:effectLst/>
                          <a:latin typeface="Shangrila Numeric"/>
                        </a:rPr>
                        <a:t>384175.00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800" b="0" i="0" u="none" strike="noStrike" dirty="0">
                          <a:solidFill>
                            <a:srgbClr val="000000"/>
                          </a:solidFill>
                          <a:effectLst/>
                          <a:latin typeface="Shangrila Numeric"/>
                        </a:rPr>
                        <a:t>128.06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9"/>
                  </a:ext>
                </a:extLst>
              </a:tr>
              <a:tr h="319752">
                <a:tc>
                  <a:txBody>
                    <a:bodyPr/>
                    <a:lstStyle/>
                    <a:p>
                      <a:pPr algn="l" fontAlgn="b"/>
                      <a:r>
                        <a:rPr lang="en-US" sz="1800" b="0" i="0" u="none" strike="noStrike">
                          <a:solidFill>
                            <a:srgbClr val="000000"/>
                          </a:solidFill>
                          <a:effectLst/>
                          <a:latin typeface="Shangrila Numeric"/>
                        </a:rPr>
                        <a:t>1.02.25 - #&lt;kfn'jf s's'&lt; btf{ tyf gjLs&lt;)f z'Ns</a:t>
                      </a:r>
                    </a:p>
                  </a:txBody>
                  <a:tcPr marL="171450"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a:solidFill>
                            <a:srgbClr val="000000"/>
                          </a:solidFill>
                          <a:effectLst/>
                          <a:latin typeface="Shangrila Numeric"/>
                        </a:rPr>
                        <a:t>1800000.00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a:solidFill>
                            <a:srgbClr val="000000"/>
                          </a:solidFill>
                          <a:effectLst/>
                          <a:latin typeface="Shangrila Numeric"/>
                        </a:rPr>
                        <a:t>20000.00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800" b="0" i="0" u="none" strike="noStrike" dirty="0">
                          <a:solidFill>
                            <a:srgbClr val="000000"/>
                          </a:solidFill>
                          <a:effectLst/>
                          <a:latin typeface="Shangrila Numeric"/>
                        </a:rPr>
                        <a:t>1.11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10"/>
                  </a:ext>
                </a:extLst>
              </a:tr>
              <a:tr h="319752">
                <a:tc>
                  <a:txBody>
                    <a:bodyPr/>
                    <a:lstStyle/>
                    <a:p>
                      <a:pPr algn="l" fontAlgn="b"/>
                      <a:r>
                        <a:rPr lang="en-US" sz="1800" b="0" i="0" u="none" strike="noStrike">
                          <a:solidFill>
                            <a:srgbClr val="000000"/>
                          </a:solidFill>
                          <a:effectLst/>
                          <a:latin typeface="Shangrila Numeric"/>
                        </a:rPr>
                        <a:t>1.02.27 - cJojl:yt a;f]jf; Joj:yfkg</a:t>
                      </a:r>
                    </a:p>
                  </a:txBody>
                  <a:tcPr marL="171450"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a:solidFill>
                            <a:srgbClr val="000000"/>
                          </a:solidFill>
                          <a:effectLst/>
                          <a:latin typeface="Shangrila Numeric"/>
                        </a:rPr>
                        <a:t>10000000.00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a:solidFill>
                            <a:srgbClr val="000000"/>
                          </a:solidFill>
                          <a:effectLst/>
                          <a:latin typeface="Shangrila Numeric"/>
                        </a:rPr>
                        <a:t>370950.00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800" b="0" i="0" u="none" strike="noStrike" dirty="0">
                          <a:solidFill>
                            <a:srgbClr val="000000"/>
                          </a:solidFill>
                          <a:effectLst/>
                          <a:latin typeface="Shangrila Numeric"/>
                        </a:rPr>
                        <a:t>3.71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11"/>
                  </a:ext>
                </a:extLst>
              </a:tr>
            </a:tbl>
          </a:graphicData>
        </a:graphic>
      </p:graphicFrame>
    </p:spTree>
    <p:extLst>
      <p:ext uri="{BB962C8B-B14F-4D97-AF65-F5344CB8AC3E}">
        <p14:creationId xmlns:p14="http://schemas.microsoft.com/office/powerpoint/2010/main" val="56174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94266"/>
            <a:ext cx="7130732" cy="4315570"/>
          </a:xfrm>
        </p:spPr>
        <p:txBody>
          <a:bodyPr>
            <a:normAutofit/>
          </a:bodyPr>
          <a:lstStyle/>
          <a:p>
            <a:r>
              <a:rPr lang="en-US" b="1" smtClean="0">
                <a:latin typeface="Kantipur" pitchFamily="2" charset="0"/>
              </a:rPr>
              <a:t> </a:t>
            </a:r>
            <a:endParaRPr lang="en-US" b="1">
              <a:latin typeface="Kantipur" pitchFamily="2" charset="0"/>
            </a:endParaRPr>
          </a:p>
          <a:p>
            <a:endParaRPr lang="en-US">
              <a:latin typeface="Preeti" pitchFamily="2" charset="0"/>
            </a:endParaRPr>
          </a:p>
          <a:p>
            <a:endParaRPr lang="en-US">
              <a:latin typeface="Preeti" pitchFamily="2" charset="0"/>
            </a:endParaRPr>
          </a:p>
          <a:p>
            <a:endParaRPr lang="en-US">
              <a:latin typeface="Preeti" pitchFamily="2" charset="0"/>
            </a:endParaRPr>
          </a:p>
          <a:p>
            <a:endParaRPr lang="en-US">
              <a:latin typeface="Preeti" pitchFamily="2" charset="0"/>
            </a:endParaRPr>
          </a:p>
          <a:p>
            <a:endParaRPr lang="en-US">
              <a:latin typeface="Preeti" pitchFamily="2" charset="0"/>
            </a:endParaRPr>
          </a:p>
          <a:p>
            <a:endParaRPr lang="en-US">
              <a:latin typeface="Preeti" pitchFamily="2" charset="0"/>
            </a:endParaRPr>
          </a:p>
          <a:p>
            <a:pPr marL="0" indent="0">
              <a:buNone/>
            </a:pPr>
            <a:endParaRPr lang="en-US" sz="1950">
              <a:latin typeface="Preeti" pitchFamily="2" charset="0"/>
            </a:endParaRPr>
          </a:p>
          <a:p>
            <a:pPr marL="0" indent="0">
              <a:buNone/>
            </a:pPr>
            <a:endParaRPr lang="en-US" sz="1950">
              <a:latin typeface="Preeti" pitchFamily="2" charset="0"/>
            </a:endParaRPr>
          </a:p>
          <a:p>
            <a:pPr marL="0" indent="0">
              <a:buNone/>
            </a:pPr>
            <a:endParaRPr lang="en-US" sz="2100">
              <a:latin typeface="Preeti" pitchFamily="2" charset="0"/>
            </a:endParaRPr>
          </a:p>
          <a:p>
            <a:pPr marL="0" indent="0" algn="just">
              <a:buNone/>
            </a:pPr>
            <a:endParaRPr lang="en-US" sz="2475">
              <a:latin typeface="Preeti" pitchFamily="2"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68594" y="1133833"/>
            <a:ext cx="3430284" cy="2511332"/>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3993" y="1133833"/>
            <a:ext cx="3306878" cy="251133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3993" y="4238569"/>
            <a:ext cx="3156269" cy="2421668"/>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69988" y="4238569"/>
            <a:ext cx="3228890" cy="2421668"/>
          </a:xfrm>
          <a:prstGeom prst="rect">
            <a:avLst/>
          </a:prstGeom>
        </p:spPr>
      </p:pic>
      <p:sp>
        <p:nvSpPr>
          <p:cNvPr id="2" name="TextBox 1"/>
          <p:cNvSpPr txBox="1"/>
          <p:nvPr/>
        </p:nvSpPr>
        <p:spPr>
          <a:xfrm>
            <a:off x="1600200" y="609600"/>
            <a:ext cx="5791200" cy="369332"/>
          </a:xfrm>
          <a:prstGeom prst="rect">
            <a:avLst/>
          </a:prstGeom>
          <a:noFill/>
        </p:spPr>
        <p:txBody>
          <a:bodyPr wrap="square" rtlCol="0">
            <a:spAutoFit/>
          </a:bodyPr>
          <a:lstStyle/>
          <a:p>
            <a:r>
              <a:rPr lang="ne-NP" smtClean="0"/>
              <a:t>भानु चौकदेखि छाताचौकसम्म गमला सहितको रेलिङ्ग</a:t>
            </a:r>
            <a:endParaRPr lang="en-US"/>
          </a:p>
        </p:txBody>
      </p:sp>
      <p:sp>
        <p:nvSpPr>
          <p:cNvPr id="4" name="TextBox 3"/>
          <p:cNvSpPr txBox="1"/>
          <p:nvPr/>
        </p:nvSpPr>
        <p:spPr>
          <a:xfrm>
            <a:off x="1828800" y="3820234"/>
            <a:ext cx="5943600" cy="369332"/>
          </a:xfrm>
          <a:prstGeom prst="rect">
            <a:avLst/>
          </a:prstGeom>
          <a:noFill/>
        </p:spPr>
        <p:txBody>
          <a:bodyPr wrap="square" rtlCol="0">
            <a:spAutoFit/>
          </a:bodyPr>
          <a:lstStyle/>
          <a:p>
            <a:r>
              <a:rPr lang="ne-NP" smtClean="0"/>
              <a:t>वि</a:t>
            </a:r>
            <a:r>
              <a:rPr lang="en-US" smtClean="0"/>
              <a:t>.</a:t>
            </a:r>
            <a:r>
              <a:rPr lang="ne-NP" smtClean="0"/>
              <a:t>पि</a:t>
            </a:r>
            <a:r>
              <a:rPr lang="en-US" smtClean="0"/>
              <a:t>.</a:t>
            </a:r>
            <a:r>
              <a:rPr lang="ne-NP" smtClean="0"/>
              <a:t>स्वा</a:t>
            </a:r>
            <a:r>
              <a:rPr lang="en-US" smtClean="0"/>
              <a:t>.</a:t>
            </a:r>
            <a:r>
              <a:rPr lang="ne-NP" smtClean="0"/>
              <a:t>वि</a:t>
            </a:r>
            <a:r>
              <a:rPr lang="en-US" smtClean="0"/>
              <a:t>.</a:t>
            </a:r>
            <a:r>
              <a:rPr lang="ne-NP" smtClean="0"/>
              <a:t>प्रतिष्ठानमा फुलबारी निर्माण</a:t>
            </a:r>
            <a:endParaRPr lang="en-US"/>
          </a:p>
        </p:txBody>
      </p:sp>
      <p:sp>
        <p:nvSpPr>
          <p:cNvPr id="10" name="Slide Number Placeholder 9"/>
          <p:cNvSpPr>
            <a:spLocks noGrp="1"/>
          </p:cNvSpPr>
          <p:nvPr>
            <p:ph type="sldNum" sz="quarter" idx="12"/>
          </p:nvPr>
        </p:nvSpPr>
        <p:spPr/>
        <p:txBody>
          <a:bodyPr/>
          <a:lstStyle/>
          <a:p>
            <a:fld id="{D5A3C07E-D37F-45BB-9AEA-E961484A1A12}" type="slidenum">
              <a:rPr lang="en-US" smtClean="0"/>
              <a:t>100</a:t>
            </a:fld>
            <a:endParaRPr lang="en-US"/>
          </a:p>
        </p:txBody>
      </p:sp>
    </p:spTree>
    <p:extLst>
      <p:ext uri="{BB962C8B-B14F-4D97-AF65-F5344CB8AC3E}">
        <p14:creationId xmlns:p14="http://schemas.microsoft.com/office/powerpoint/2010/main" val="3320721917"/>
      </p:ext>
    </p:extLst>
  </p:cSld>
  <p:clrMapOvr>
    <a:masterClrMapping/>
  </p:clrMapOvr>
  <p:transition spd="slow">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685800"/>
            <a:ext cx="3306878" cy="2511331"/>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685800"/>
            <a:ext cx="3348442" cy="2511332"/>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1597" y="3962400"/>
            <a:ext cx="3306878" cy="2515564"/>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83479" y="3962400"/>
            <a:ext cx="3430284" cy="2511332"/>
          </a:xfrm>
          <a:prstGeom prst="rect">
            <a:avLst/>
          </a:prstGeom>
        </p:spPr>
      </p:pic>
      <p:sp>
        <p:nvSpPr>
          <p:cNvPr id="6" name="TextBox 5"/>
          <p:cNvSpPr txBox="1"/>
          <p:nvPr/>
        </p:nvSpPr>
        <p:spPr>
          <a:xfrm>
            <a:off x="1143000" y="3429000"/>
            <a:ext cx="6400800" cy="369332"/>
          </a:xfrm>
          <a:prstGeom prst="rect">
            <a:avLst/>
          </a:prstGeom>
          <a:noFill/>
        </p:spPr>
        <p:txBody>
          <a:bodyPr wrap="square" rtlCol="0">
            <a:spAutoFit/>
          </a:bodyPr>
          <a:lstStyle/>
          <a:p>
            <a:r>
              <a:rPr lang="ne-NP" smtClean="0"/>
              <a:t>विष्णुपादुका कोल्टाङ्गमा रक क्लाम्बिङ्ग तथा जिपलाईन निर्माण</a:t>
            </a:r>
          </a:p>
        </p:txBody>
      </p:sp>
      <p:sp>
        <p:nvSpPr>
          <p:cNvPr id="7" name="TextBox 6"/>
          <p:cNvSpPr txBox="1"/>
          <p:nvPr/>
        </p:nvSpPr>
        <p:spPr>
          <a:xfrm>
            <a:off x="2286000" y="152400"/>
            <a:ext cx="4800600" cy="369332"/>
          </a:xfrm>
          <a:prstGeom prst="rect">
            <a:avLst/>
          </a:prstGeom>
          <a:noFill/>
        </p:spPr>
        <p:txBody>
          <a:bodyPr wrap="square" rtlCol="0">
            <a:spAutoFit/>
          </a:bodyPr>
          <a:lstStyle/>
          <a:p>
            <a:r>
              <a:rPr lang="en-US" smtClean="0"/>
              <a:t>EAST TOURISM MART 2018  </a:t>
            </a:r>
            <a:endParaRPr lang="en-US"/>
          </a:p>
        </p:txBody>
      </p:sp>
      <p:sp>
        <p:nvSpPr>
          <p:cNvPr id="9" name="Slide Number Placeholder 8"/>
          <p:cNvSpPr>
            <a:spLocks noGrp="1"/>
          </p:cNvSpPr>
          <p:nvPr>
            <p:ph type="sldNum" sz="quarter" idx="12"/>
          </p:nvPr>
        </p:nvSpPr>
        <p:spPr/>
        <p:txBody>
          <a:bodyPr/>
          <a:lstStyle/>
          <a:p>
            <a:fld id="{D5A3C07E-D37F-45BB-9AEA-E961484A1A12}" type="slidenum">
              <a:rPr lang="en-US" smtClean="0"/>
              <a:t>101</a:t>
            </a:fld>
            <a:endParaRPr lang="en-US"/>
          </a:p>
        </p:txBody>
      </p:sp>
    </p:spTree>
    <p:extLst>
      <p:ext uri="{BB962C8B-B14F-4D97-AF65-F5344CB8AC3E}">
        <p14:creationId xmlns:p14="http://schemas.microsoft.com/office/powerpoint/2010/main" val="71031234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e-NP" sz="3200" dirty="0" smtClean="0"/>
              <a:t>धरान प्रज्ञा </a:t>
            </a:r>
            <a:r>
              <a:rPr lang="ne-NP" sz="3200" dirty="0"/>
              <a:t>प्रतिष्ठान</a:t>
            </a:r>
            <a:br>
              <a:rPr lang="ne-NP" sz="3200" dirty="0"/>
            </a:br>
            <a:r>
              <a:rPr lang="ne-NP" sz="3200" dirty="0"/>
              <a:t>कला साहित्या संस्कृति सम्बन्धी कार्यक्रम</a:t>
            </a:r>
            <a:endParaRPr lang="en-US" sz="3200" dirty="0"/>
          </a:p>
        </p:txBody>
      </p:sp>
      <p:pic>
        <p:nvPicPr>
          <p:cNvPr id="5" name="Picture 2" descr="C:\Users\Sunil\Desktop\desktop\dharan 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390958"/>
            <a:ext cx="821787" cy="8282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All Desktop Folders\New folder (2)\Nepal_gov_logo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36289"/>
            <a:ext cx="1178366" cy="119728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le 8"/>
          <p:cNvGraphicFramePr>
            <a:graphicFrameLocks noGrp="1"/>
          </p:cNvGraphicFramePr>
          <p:nvPr>
            <p:extLst>
              <p:ext uri="{D42A27DB-BD31-4B8C-83A1-F6EECF244321}">
                <p14:modId xmlns:p14="http://schemas.microsoft.com/office/powerpoint/2010/main" val="2018411194"/>
              </p:ext>
            </p:extLst>
          </p:nvPr>
        </p:nvGraphicFramePr>
        <p:xfrm>
          <a:off x="419099" y="2286000"/>
          <a:ext cx="7840393" cy="1332204"/>
        </p:xfrm>
        <a:graphic>
          <a:graphicData uri="http://schemas.openxmlformats.org/drawingml/2006/table">
            <a:tbl>
              <a:tblPr firstRow="1" bandRow="1">
                <a:tableStyleId>{5C22544A-7EE6-4342-B048-85BDC9FD1C3A}</a:tableStyleId>
              </a:tblPr>
              <a:tblGrid>
                <a:gridCol w="1568079">
                  <a:extLst>
                    <a:ext uri="{9D8B030D-6E8A-4147-A177-3AD203B41FA5}">
                      <a16:colId xmlns:a16="http://schemas.microsoft.com/office/drawing/2014/main" xmlns="" val="20000"/>
                    </a:ext>
                  </a:extLst>
                </a:gridCol>
                <a:gridCol w="4256213">
                  <a:extLst>
                    <a:ext uri="{9D8B030D-6E8A-4147-A177-3AD203B41FA5}">
                      <a16:colId xmlns:a16="http://schemas.microsoft.com/office/drawing/2014/main" xmlns="" val="20001"/>
                    </a:ext>
                  </a:extLst>
                </a:gridCol>
                <a:gridCol w="2016101">
                  <a:extLst>
                    <a:ext uri="{9D8B030D-6E8A-4147-A177-3AD203B41FA5}">
                      <a16:colId xmlns:a16="http://schemas.microsoft.com/office/drawing/2014/main" xmlns="" val="20002"/>
                    </a:ext>
                  </a:extLst>
                </a:gridCol>
              </a:tblGrid>
              <a:tr h="378408">
                <a:tc>
                  <a:txBody>
                    <a:bodyPr/>
                    <a:lstStyle/>
                    <a:p>
                      <a:pPr algn="ctr"/>
                      <a:r>
                        <a:rPr lang="ne-NP" dirty="0" smtClean="0">
                          <a:cs typeface="Kalimati" pitchFamily="2"/>
                        </a:rPr>
                        <a:t>क्र सं</a:t>
                      </a:r>
                      <a:endParaRPr lang="en-US" dirty="0">
                        <a:cs typeface="Kalimati" pitchFamily="2"/>
                      </a:endParaRPr>
                    </a:p>
                  </a:txBody>
                  <a:tcPr/>
                </a:tc>
                <a:tc>
                  <a:txBody>
                    <a:bodyPr/>
                    <a:lstStyle/>
                    <a:p>
                      <a:pPr algn="ctr"/>
                      <a:r>
                        <a:rPr lang="ne-NP" dirty="0" smtClean="0">
                          <a:cs typeface="Kalimati" pitchFamily="2"/>
                        </a:rPr>
                        <a:t>कार्य विवरण</a:t>
                      </a:r>
                      <a:endParaRPr lang="en-US" dirty="0">
                        <a:cs typeface="Kalimati" pitchFamily="2"/>
                      </a:endParaRPr>
                    </a:p>
                  </a:txBody>
                  <a:tcPr/>
                </a:tc>
                <a:tc>
                  <a:txBody>
                    <a:bodyPr/>
                    <a:lstStyle/>
                    <a:p>
                      <a:pPr algn="ctr"/>
                      <a:r>
                        <a:rPr lang="ne-NP" dirty="0" smtClean="0">
                          <a:cs typeface="Kalimati" pitchFamily="2"/>
                        </a:rPr>
                        <a:t>संख्या</a:t>
                      </a:r>
                      <a:endParaRPr lang="en-US" dirty="0">
                        <a:cs typeface="Kalimati" pitchFamily="2"/>
                      </a:endParaRPr>
                    </a:p>
                  </a:txBody>
                  <a:tcPr/>
                </a:tc>
                <a:extLst>
                  <a:ext uri="{0D108BD9-81ED-4DB2-BD59-A6C34878D82A}">
                    <a16:rowId xmlns:a16="http://schemas.microsoft.com/office/drawing/2014/main" xmlns="" val="10000"/>
                  </a:ext>
                </a:extLst>
              </a:tr>
              <a:tr h="476898">
                <a:tc>
                  <a:txBody>
                    <a:bodyPr/>
                    <a:lstStyle/>
                    <a:p>
                      <a:pPr algn="ctr"/>
                      <a:r>
                        <a:rPr lang="ne-NP" dirty="0" smtClean="0">
                          <a:effectLst>
                            <a:outerShdw blurRad="38100" dist="38100" dir="2700000" algn="tl">
                              <a:srgbClr val="000000">
                                <a:alpha val="43137"/>
                              </a:srgbClr>
                            </a:outerShdw>
                          </a:effectLst>
                          <a:cs typeface="Kalimati" pitchFamily="2"/>
                        </a:rPr>
                        <a:t>१</a:t>
                      </a:r>
                      <a:endParaRPr lang="en-US" dirty="0">
                        <a:effectLst>
                          <a:outerShdw blurRad="38100" dist="38100" dir="2700000" algn="tl">
                            <a:srgbClr val="000000">
                              <a:alpha val="43137"/>
                            </a:srgbClr>
                          </a:outerShdw>
                        </a:effectLst>
                        <a:cs typeface="Kalimati" pitchFamily="2"/>
                      </a:endParaRPr>
                    </a:p>
                  </a:txBody>
                  <a:tcPr/>
                </a:tc>
                <a:tc>
                  <a:txBody>
                    <a:bodyPr/>
                    <a:lstStyle/>
                    <a:p>
                      <a:pPr algn="l"/>
                      <a:r>
                        <a:rPr lang="ne-NP" baseline="0" dirty="0" smtClean="0">
                          <a:effectLst>
                            <a:outerShdw blurRad="38100" dist="38100" dir="2700000" algn="tl">
                              <a:srgbClr val="000000">
                                <a:alpha val="43137"/>
                              </a:srgbClr>
                            </a:outerShdw>
                          </a:effectLst>
                          <a:cs typeface="Kalimati" pitchFamily="2"/>
                        </a:rPr>
                        <a:t>साहित्य कला संस्कृति सम्बन्धी  कार्यक्रम</a:t>
                      </a:r>
                      <a:endParaRPr lang="en-US" dirty="0">
                        <a:effectLst>
                          <a:outerShdw blurRad="38100" dist="38100" dir="2700000" algn="tl">
                            <a:srgbClr val="000000">
                              <a:alpha val="43137"/>
                            </a:srgbClr>
                          </a:outerShdw>
                        </a:effectLst>
                        <a:cs typeface="Kalimati" pitchFamily="2"/>
                      </a:endParaRPr>
                    </a:p>
                  </a:txBody>
                  <a:tcPr anchor="ctr"/>
                </a:tc>
                <a:tc>
                  <a:txBody>
                    <a:bodyPr/>
                    <a:lstStyle/>
                    <a:p>
                      <a:pPr algn="ctr"/>
                      <a:r>
                        <a:rPr lang="ne-NP" dirty="0" smtClean="0">
                          <a:effectLst>
                            <a:outerShdw blurRad="38100" dist="38100" dir="2700000" algn="tl">
                              <a:srgbClr val="000000">
                                <a:alpha val="43137"/>
                              </a:srgbClr>
                            </a:outerShdw>
                          </a:effectLst>
                          <a:cs typeface="Kalimati" pitchFamily="2"/>
                        </a:rPr>
                        <a:t>९</a:t>
                      </a:r>
                      <a:endParaRPr lang="en-US" dirty="0">
                        <a:effectLst>
                          <a:outerShdw blurRad="38100" dist="38100" dir="2700000" algn="tl">
                            <a:srgbClr val="000000">
                              <a:alpha val="43137"/>
                            </a:srgbClr>
                          </a:outerShdw>
                        </a:effectLst>
                        <a:cs typeface="Kalimati" pitchFamily="2"/>
                      </a:endParaRPr>
                    </a:p>
                  </a:txBody>
                  <a:tcPr/>
                </a:tc>
                <a:extLst>
                  <a:ext uri="{0D108BD9-81ED-4DB2-BD59-A6C34878D82A}">
                    <a16:rowId xmlns:a16="http://schemas.microsoft.com/office/drawing/2014/main" xmlns="" val="10001"/>
                  </a:ext>
                </a:extLst>
              </a:tr>
              <a:tr h="476898">
                <a:tc>
                  <a:txBody>
                    <a:bodyPr/>
                    <a:lstStyle/>
                    <a:p>
                      <a:pPr algn="ctr"/>
                      <a:r>
                        <a:rPr lang="ne-NP" dirty="0" smtClean="0">
                          <a:effectLst>
                            <a:outerShdw blurRad="38100" dist="38100" dir="2700000" algn="tl">
                              <a:srgbClr val="000000">
                                <a:alpha val="43137"/>
                              </a:srgbClr>
                            </a:outerShdw>
                          </a:effectLst>
                          <a:cs typeface="Kalimati" pitchFamily="2"/>
                        </a:rPr>
                        <a:t>२</a:t>
                      </a:r>
                      <a:endParaRPr lang="en-US" dirty="0">
                        <a:effectLst>
                          <a:outerShdw blurRad="38100" dist="38100" dir="2700000" algn="tl">
                            <a:srgbClr val="000000">
                              <a:alpha val="43137"/>
                            </a:srgbClr>
                          </a:outerShdw>
                        </a:effectLst>
                        <a:cs typeface="Kalimati" pitchFamily="2"/>
                      </a:endParaRPr>
                    </a:p>
                  </a:txBody>
                  <a:tcPr/>
                </a:tc>
                <a:tc>
                  <a:txBody>
                    <a:bodyPr/>
                    <a:lstStyle/>
                    <a:p>
                      <a:pPr algn="l"/>
                      <a:r>
                        <a:rPr lang="ne-NP" dirty="0" smtClean="0">
                          <a:effectLst>
                            <a:outerShdw blurRad="38100" dist="38100" dir="2700000" algn="tl">
                              <a:srgbClr val="000000">
                                <a:alpha val="43137"/>
                              </a:srgbClr>
                            </a:outerShdw>
                          </a:effectLst>
                          <a:cs typeface="Kalimati" pitchFamily="2"/>
                        </a:rPr>
                        <a:t>कार्य सम्पन्न भएको </a:t>
                      </a:r>
                      <a:endParaRPr lang="en-US" dirty="0">
                        <a:effectLst>
                          <a:outerShdw blurRad="38100" dist="38100" dir="2700000" algn="tl">
                            <a:srgbClr val="000000">
                              <a:alpha val="43137"/>
                            </a:srgbClr>
                          </a:outerShdw>
                        </a:effectLst>
                        <a:cs typeface="Kalimati" pitchFamily="2"/>
                      </a:endParaRPr>
                    </a:p>
                  </a:txBody>
                  <a:tcPr anchor="ctr"/>
                </a:tc>
                <a:tc>
                  <a:txBody>
                    <a:bodyPr/>
                    <a:lstStyle/>
                    <a:p>
                      <a:pPr algn="ctr"/>
                      <a:r>
                        <a:rPr lang="ne-NP" dirty="0" smtClean="0">
                          <a:effectLst>
                            <a:outerShdw blurRad="38100" dist="38100" dir="2700000" algn="tl">
                              <a:srgbClr val="000000">
                                <a:alpha val="43137"/>
                              </a:srgbClr>
                            </a:outerShdw>
                          </a:effectLst>
                          <a:cs typeface="Kalimati" pitchFamily="2"/>
                        </a:rPr>
                        <a:t>६</a:t>
                      </a:r>
                      <a:endParaRPr lang="en-US" dirty="0">
                        <a:effectLst>
                          <a:outerShdw blurRad="38100" dist="38100" dir="2700000" algn="tl">
                            <a:srgbClr val="000000">
                              <a:alpha val="43137"/>
                            </a:srgbClr>
                          </a:outerShdw>
                        </a:effectLst>
                        <a:cs typeface="Kalimati" pitchFamily="2"/>
                      </a:endParaRPr>
                    </a:p>
                  </a:txBody>
                  <a:tcPr/>
                </a:tc>
                <a:extLst>
                  <a:ext uri="{0D108BD9-81ED-4DB2-BD59-A6C34878D82A}">
                    <a16:rowId xmlns:a16="http://schemas.microsoft.com/office/drawing/2014/main" xmlns="" val="10002"/>
                  </a:ext>
                </a:extLst>
              </a:tr>
            </a:tbl>
          </a:graphicData>
        </a:graphic>
      </p:graphicFrame>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1583" y="4214872"/>
            <a:ext cx="3657600" cy="251460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0" y="4229159"/>
            <a:ext cx="3886200" cy="2514600"/>
          </a:xfrm>
          <a:prstGeom prst="rect">
            <a:avLst/>
          </a:prstGeom>
        </p:spPr>
      </p:pic>
      <p:sp>
        <p:nvSpPr>
          <p:cNvPr id="7" name="TextBox 6"/>
          <p:cNvSpPr txBox="1"/>
          <p:nvPr/>
        </p:nvSpPr>
        <p:spPr>
          <a:xfrm>
            <a:off x="1981200" y="3810000"/>
            <a:ext cx="5410200" cy="400110"/>
          </a:xfrm>
          <a:prstGeom prst="rect">
            <a:avLst/>
          </a:prstGeom>
          <a:noFill/>
        </p:spPr>
        <p:txBody>
          <a:bodyPr wrap="square" rtlCol="0">
            <a:spAutoFit/>
          </a:bodyPr>
          <a:lstStyle/>
          <a:p>
            <a:r>
              <a:rPr lang="ne-NP" sz="2000" smtClean="0"/>
              <a:t>        </a:t>
            </a:r>
            <a:r>
              <a:rPr lang="ne-NP" sz="2000" smtClean="0">
                <a:cs typeface="Kalimati" panose="00000400000000000000" pitchFamily="2"/>
              </a:rPr>
              <a:t>अन्तरविधालय</a:t>
            </a:r>
            <a:r>
              <a:rPr lang="ne-NP" sz="2000" smtClean="0"/>
              <a:t> </a:t>
            </a:r>
            <a:r>
              <a:rPr lang="ne-NP" sz="2000" smtClean="0">
                <a:cs typeface="Kalimati" panose="00000400000000000000" pitchFamily="2"/>
              </a:rPr>
              <a:t>चित्रकला प्रतियोगिता</a:t>
            </a:r>
            <a:endParaRPr lang="en-US" sz="2000">
              <a:cs typeface="Kalimati" panose="00000400000000000000" pitchFamily="2"/>
            </a:endParaRPr>
          </a:p>
        </p:txBody>
      </p:sp>
      <p:sp>
        <p:nvSpPr>
          <p:cNvPr id="10" name="Slide Number Placeholder 9"/>
          <p:cNvSpPr>
            <a:spLocks noGrp="1"/>
          </p:cNvSpPr>
          <p:nvPr>
            <p:ph type="sldNum" sz="quarter" idx="12"/>
          </p:nvPr>
        </p:nvSpPr>
        <p:spPr/>
        <p:txBody>
          <a:bodyPr/>
          <a:lstStyle/>
          <a:p>
            <a:fld id="{D5A3C07E-D37F-45BB-9AEA-E961484A1A12}" type="slidenum">
              <a:rPr lang="en-US" smtClean="0"/>
              <a:t>102</a:t>
            </a:fld>
            <a:endParaRPr lang="en-US"/>
          </a:p>
        </p:txBody>
      </p:sp>
    </p:spTree>
    <p:extLst>
      <p:ext uri="{BB962C8B-B14F-4D97-AF65-F5344CB8AC3E}">
        <p14:creationId xmlns:p14="http://schemas.microsoft.com/office/powerpoint/2010/main" val="230854755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457200"/>
            <a:ext cx="4368800" cy="32766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21200" y="457200"/>
            <a:ext cx="4368800" cy="327660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3733800"/>
            <a:ext cx="4392684" cy="302895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64134" y="3733800"/>
            <a:ext cx="4373634" cy="3028950"/>
          </a:xfrm>
          <a:prstGeom prst="rect">
            <a:avLst/>
          </a:prstGeom>
        </p:spPr>
      </p:pic>
      <p:sp>
        <p:nvSpPr>
          <p:cNvPr id="7" name="Slide Number Placeholder 6"/>
          <p:cNvSpPr>
            <a:spLocks noGrp="1"/>
          </p:cNvSpPr>
          <p:nvPr>
            <p:ph type="sldNum" sz="quarter" idx="12"/>
          </p:nvPr>
        </p:nvSpPr>
        <p:spPr/>
        <p:txBody>
          <a:bodyPr/>
          <a:lstStyle/>
          <a:p>
            <a:fld id="{D5A3C07E-D37F-45BB-9AEA-E961484A1A12}" type="slidenum">
              <a:rPr lang="en-US" smtClean="0"/>
              <a:t>103</a:t>
            </a:fld>
            <a:endParaRPr lang="en-US"/>
          </a:p>
        </p:txBody>
      </p:sp>
    </p:spTree>
    <p:extLst>
      <p:ext uri="{BB962C8B-B14F-4D97-AF65-F5344CB8AC3E}">
        <p14:creationId xmlns:p14="http://schemas.microsoft.com/office/powerpoint/2010/main" val="424775767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774700"/>
            <a:ext cx="4000500" cy="2667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762000"/>
            <a:ext cx="4038600" cy="26924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3544887"/>
            <a:ext cx="4000500" cy="29718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26782" y="3568699"/>
            <a:ext cx="4112418" cy="2947988"/>
          </a:xfrm>
          <a:prstGeom prst="rect">
            <a:avLst/>
          </a:prstGeom>
        </p:spPr>
      </p:pic>
      <p:sp>
        <p:nvSpPr>
          <p:cNvPr id="6" name="TextBox 5"/>
          <p:cNvSpPr txBox="1"/>
          <p:nvPr/>
        </p:nvSpPr>
        <p:spPr>
          <a:xfrm>
            <a:off x="1373982" y="302181"/>
            <a:ext cx="6705600" cy="461665"/>
          </a:xfrm>
          <a:prstGeom prst="rect">
            <a:avLst/>
          </a:prstGeom>
          <a:noFill/>
        </p:spPr>
        <p:txBody>
          <a:bodyPr wrap="square" rtlCol="0">
            <a:spAutoFit/>
          </a:bodyPr>
          <a:lstStyle/>
          <a:p>
            <a:pPr algn="ctr"/>
            <a:r>
              <a:rPr lang="ne-NP" sz="2400" smtClean="0">
                <a:cs typeface="Kalimati" panose="00000400000000000000" pitchFamily="2"/>
              </a:rPr>
              <a:t>अन्तरविधालय लोक नृत्य प्रतियोगिता</a:t>
            </a:r>
            <a:endParaRPr lang="en-US" sz="2400">
              <a:cs typeface="Kalimati" panose="00000400000000000000" pitchFamily="2"/>
            </a:endParaRPr>
          </a:p>
        </p:txBody>
      </p:sp>
      <p:sp>
        <p:nvSpPr>
          <p:cNvPr id="8" name="Slide Number Placeholder 7"/>
          <p:cNvSpPr>
            <a:spLocks noGrp="1"/>
          </p:cNvSpPr>
          <p:nvPr>
            <p:ph type="sldNum" sz="quarter" idx="12"/>
          </p:nvPr>
        </p:nvSpPr>
        <p:spPr/>
        <p:txBody>
          <a:bodyPr/>
          <a:lstStyle/>
          <a:p>
            <a:fld id="{D5A3C07E-D37F-45BB-9AEA-E961484A1A12}" type="slidenum">
              <a:rPr lang="en-US" smtClean="0"/>
              <a:t>104</a:t>
            </a:fld>
            <a:endParaRPr lang="en-US"/>
          </a:p>
        </p:txBody>
      </p:sp>
    </p:spTree>
    <p:extLst>
      <p:ext uri="{BB962C8B-B14F-4D97-AF65-F5344CB8AC3E}">
        <p14:creationId xmlns:p14="http://schemas.microsoft.com/office/powerpoint/2010/main" val="110099929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e-NP" sz="3600" b="1" u="heavy" dirty="0"/>
              <a:t>प्रमुख चुनौतीहरुः</a:t>
            </a:r>
            <a:endParaRPr lang="en-US" sz="3600" dirty="0"/>
          </a:p>
        </p:txBody>
      </p:sp>
      <p:sp>
        <p:nvSpPr>
          <p:cNvPr id="3" name="Content Placeholder 2"/>
          <p:cNvSpPr>
            <a:spLocks noGrp="1"/>
          </p:cNvSpPr>
          <p:nvPr>
            <p:ph idx="1"/>
          </p:nvPr>
        </p:nvSpPr>
        <p:spPr>
          <a:xfrm>
            <a:off x="457200" y="1481328"/>
            <a:ext cx="8229600" cy="4995672"/>
          </a:xfrm>
        </p:spPr>
        <p:txBody>
          <a:bodyPr>
            <a:normAutofit fontScale="92500" lnSpcReduction="10000"/>
          </a:bodyPr>
          <a:lstStyle/>
          <a:p>
            <a:pPr algn="just"/>
            <a:r>
              <a:rPr lang="ne-NP" sz="2800" b="1" dirty="0" smtClean="0">
                <a:effectLst>
                  <a:outerShdw blurRad="38100" dist="38100" dir="2700000" algn="tl">
                    <a:srgbClr val="000000">
                      <a:alpha val="43137"/>
                    </a:srgbClr>
                  </a:outerShdw>
                </a:effectLst>
              </a:rPr>
              <a:t>कानुनी </a:t>
            </a:r>
            <a:r>
              <a:rPr lang="ne-NP" sz="2800" b="1" dirty="0">
                <a:effectLst>
                  <a:outerShdw blurRad="38100" dist="38100" dir="2700000" algn="tl">
                    <a:srgbClr val="000000">
                      <a:alpha val="43137"/>
                    </a:srgbClr>
                  </a:outerShdw>
                </a:effectLst>
              </a:rPr>
              <a:t>अस्पष्टताः </a:t>
            </a:r>
            <a:r>
              <a:rPr lang="ne-NP" sz="2800" dirty="0"/>
              <a:t>स्थानीय सरकार संचालन ऐन लागु भएतापनि आर्थिक कार्यविधि लगायत अन्य थुप्रै कानुनको अद्यावधि अभाव रहेको विषयगत कार्यालयहरुको सम्बन्धित कानुन अद्यावधी कायम रहेकोले काममा द्विविधा र अस्पष्टता रहेको।</a:t>
            </a:r>
            <a:endParaRPr lang="en-US" sz="2800" dirty="0"/>
          </a:p>
          <a:p>
            <a:r>
              <a:rPr lang="ne-NP" sz="2800" b="1" dirty="0" smtClean="0">
                <a:effectLst>
                  <a:outerShdw blurRad="38100" dist="38100" dir="2700000" algn="tl">
                    <a:srgbClr val="000000">
                      <a:alpha val="43137"/>
                    </a:srgbClr>
                  </a:outerShdw>
                </a:effectLst>
              </a:rPr>
              <a:t>संरचनागत </a:t>
            </a:r>
            <a:r>
              <a:rPr lang="ne-NP" sz="2800" b="1" dirty="0">
                <a:effectLst>
                  <a:outerShdw blurRad="38100" dist="38100" dir="2700000" algn="tl">
                    <a:srgbClr val="000000">
                      <a:alpha val="43137"/>
                    </a:srgbClr>
                  </a:outerShdw>
                </a:effectLst>
              </a:rPr>
              <a:t>समस्याः </a:t>
            </a:r>
            <a:r>
              <a:rPr lang="ne-NP" sz="2800" dirty="0"/>
              <a:t>कर्मचारीको संगठन संरचना दरबन्दी र पदपूर्तिको स्पष्ट खाका तयार भईनसकेको </a:t>
            </a:r>
            <a:r>
              <a:rPr lang="en-US" sz="2800" dirty="0"/>
              <a:t>,</a:t>
            </a:r>
            <a:r>
              <a:rPr lang="ne-NP" sz="2800" dirty="0"/>
              <a:t>कर्मचारी समायोजनको कार्य पूरा नभए सम्म यो समस्या रहीरहने सम्भावना रहेको।</a:t>
            </a:r>
            <a:endParaRPr lang="en-US" sz="2800" dirty="0"/>
          </a:p>
          <a:p>
            <a:pPr algn="just"/>
            <a:r>
              <a:rPr lang="ne-NP" sz="2800" b="1" smtClean="0">
                <a:effectLst>
                  <a:outerShdw blurRad="38100" dist="38100" dir="2700000" algn="tl">
                    <a:srgbClr val="000000">
                      <a:alpha val="43137"/>
                    </a:srgbClr>
                  </a:outerShdw>
                </a:effectLst>
              </a:rPr>
              <a:t>विषयगत शाखाको </a:t>
            </a:r>
            <a:r>
              <a:rPr lang="ne-NP" sz="2800" b="1" dirty="0">
                <a:effectLst>
                  <a:outerShdw blurRad="38100" dist="38100" dir="2700000" algn="tl">
                    <a:srgbClr val="000000">
                      <a:alpha val="43137"/>
                    </a:srgbClr>
                  </a:outerShdw>
                </a:effectLst>
              </a:rPr>
              <a:t>तालमेल </a:t>
            </a:r>
            <a:r>
              <a:rPr lang="ne-NP" sz="2800" b="1" dirty="0" smtClean="0">
                <a:effectLst>
                  <a:outerShdw blurRad="38100" dist="38100" dir="2700000" algn="tl">
                    <a:srgbClr val="000000">
                      <a:alpha val="43137"/>
                    </a:srgbClr>
                  </a:outerShdw>
                </a:effectLst>
              </a:rPr>
              <a:t>नभएकोः </a:t>
            </a:r>
            <a:r>
              <a:rPr lang="ne-NP" sz="2800" dirty="0"/>
              <a:t>कार्यक्रम नगरसभा सम्पन्न भएको धेरै लामो समय पछि मात्र प्राप्त हुन आएकोले नगर सभाबाट स्वीकृत र विषयगत कार्यालयबाट प्राप्त कार्यक्रमहरु बीच तालमेल नभएको</a:t>
            </a:r>
            <a:r>
              <a:rPr lang="ne-NP" sz="2800" dirty="0" smtClean="0"/>
              <a:t>।</a:t>
            </a:r>
            <a:endParaRPr lang="en-US" sz="2800" dirty="0"/>
          </a:p>
        </p:txBody>
      </p:sp>
      <p:pic>
        <p:nvPicPr>
          <p:cNvPr id="5" name="Picture 2" descr="C:\Users\Sunil\Desktop\desktop\dharan 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390958"/>
            <a:ext cx="821787" cy="8282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All Desktop Folders\New folder (2)\Nepal_gov_logo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74318"/>
            <a:ext cx="1178366" cy="1197282"/>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p:cNvSpPr>
            <a:spLocks noGrp="1"/>
          </p:cNvSpPr>
          <p:nvPr>
            <p:ph type="sldNum" sz="quarter" idx="12"/>
          </p:nvPr>
        </p:nvSpPr>
        <p:spPr/>
        <p:txBody>
          <a:bodyPr/>
          <a:lstStyle/>
          <a:p>
            <a:fld id="{D5A3C07E-D37F-45BB-9AEA-E961484A1A12}" type="slidenum">
              <a:rPr lang="en-US" smtClean="0"/>
              <a:t>105</a:t>
            </a:fld>
            <a:endParaRPr lang="en-US"/>
          </a:p>
        </p:txBody>
      </p:sp>
    </p:spTree>
    <p:extLst>
      <p:ext uri="{BB962C8B-B14F-4D97-AF65-F5344CB8AC3E}">
        <p14:creationId xmlns:p14="http://schemas.microsoft.com/office/powerpoint/2010/main" val="171768517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e-NP" sz="3600" b="1" u="heavy" smtClean="0"/>
              <a:t>चुनौतीहरुः</a:t>
            </a:r>
            <a:endParaRPr lang="en-US" sz="3600" dirty="0"/>
          </a:p>
        </p:txBody>
      </p:sp>
      <p:sp>
        <p:nvSpPr>
          <p:cNvPr id="3" name="Content Placeholder 2"/>
          <p:cNvSpPr>
            <a:spLocks noGrp="1"/>
          </p:cNvSpPr>
          <p:nvPr>
            <p:ph idx="1"/>
          </p:nvPr>
        </p:nvSpPr>
        <p:spPr/>
        <p:txBody>
          <a:bodyPr>
            <a:normAutofit fontScale="92500" lnSpcReduction="20000"/>
          </a:bodyPr>
          <a:lstStyle/>
          <a:p>
            <a:r>
              <a:rPr lang="ne-NP" sz="2800" b="1" dirty="0" smtClean="0">
                <a:effectLst>
                  <a:outerShdw blurRad="38100" dist="38100" dir="2700000" algn="tl">
                    <a:srgbClr val="000000">
                      <a:alpha val="43137"/>
                    </a:srgbClr>
                  </a:outerShdw>
                </a:effectLst>
              </a:rPr>
              <a:t>अपर्याप्त </a:t>
            </a:r>
            <a:r>
              <a:rPr lang="ne-NP" sz="2800" b="1" dirty="0">
                <a:effectLst>
                  <a:outerShdw blurRad="38100" dist="38100" dir="2700000" algn="tl">
                    <a:srgbClr val="000000">
                      <a:alpha val="43137"/>
                    </a:srgbClr>
                  </a:outerShdw>
                </a:effectLst>
              </a:rPr>
              <a:t>श्रोत साधनः</a:t>
            </a:r>
            <a:r>
              <a:rPr lang="en-US" sz="2800" b="1" dirty="0">
                <a:effectLst>
                  <a:outerShdw blurRad="38100" dist="38100" dir="2700000" algn="tl">
                    <a:srgbClr val="000000">
                      <a:alpha val="43137"/>
                    </a:srgbClr>
                  </a:outerShdw>
                </a:effectLst>
              </a:rPr>
              <a:t>-</a:t>
            </a:r>
            <a:r>
              <a:rPr lang="ne-NP" sz="2800" b="1" dirty="0">
                <a:effectLst>
                  <a:outerShdw blurRad="38100" dist="38100" dir="2700000" algn="tl">
                    <a:srgbClr val="000000">
                      <a:alpha val="43137"/>
                    </a:srgbClr>
                  </a:outerShdw>
                </a:effectLst>
              </a:rPr>
              <a:t> </a:t>
            </a:r>
            <a:r>
              <a:rPr lang="ne-NP" sz="2800" dirty="0"/>
              <a:t>बजेटको परिमाण बढी देखिएपनि नगरपालिकाका साविक कर्मचारी</a:t>
            </a:r>
            <a:r>
              <a:rPr lang="en-US" sz="2800" dirty="0"/>
              <a:t>,</a:t>
            </a:r>
            <a:r>
              <a:rPr lang="ne-NP" sz="2800" dirty="0"/>
              <a:t>शिक्षा</a:t>
            </a:r>
            <a:r>
              <a:rPr lang="en-US" sz="2800" dirty="0"/>
              <a:t>,</a:t>
            </a:r>
            <a:r>
              <a:rPr lang="ne-NP" sz="2800" dirty="0"/>
              <a:t>स्वास्थ्य र अन्य निकायबाट खटि आएका कर्मचारी शिक्षकको तलबमा ठूलो बजेट राशी खर्च हुने हुँदा पुँजीगत खर्चका लागि मागको अनुपातमा बजेट अपर्याप्त भएको।</a:t>
            </a:r>
            <a:endParaRPr lang="en-US" sz="2800" dirty="0"/>
          </a:p>
          <a:p>
            <a:r>
              <a:rPr lang="ne-NP" sz="2800" b="1" dirty="0" smtClean="0">
                <a:effectLst>
                  <a:outerShdw blurRad="38100" dist="38100" dir="2700000" algn="tl">
                    <a:srgbClr val="000000">
                      <a:alpha val="43137"/>
                    </a:srgbClr>
                  </a:outerShdw>
                </a:effectLst>
              </a:rPr>
              <a:t>अपर्याप्त बजेटः </a:t>
            </a:r>
            <a:r>
              <a:rPr lang="ne-NP" sz="2800" dirty="0" smtClean="0"/>
              <a:t>अपर्याप्त </a:t>
            </a:r>
            <a:r>
              <a:rPr lang="ne-NP" sz="2800" dirty="0"/>
              <a:t>बजेटका कारण खटि आएका सबै कर्मचारीलाई साधन श्रोतको व्यवस्था गर्न नसकिएको।</a:t>
            </a:r>
            <a:endParaRPr lang="en-US" sz="2800" dirty="0"/>
          </a:p>
          <a:p>
            <a:r>
              <a:rPr lang="ne-NP" sz="2800" b="1" dirty="0" smtClean="0">
                <a:effectLst>
                  <a:outerShdw blurRad="38100" dist="38100" dir="2700000" algn="tl">
                    <a:srgbClr val="000000">
                      <a:alpha val="43137"/>
                    </a:srgbClr>
                  </a:outerShdw>
                </a:effectLst>
              </a:rPr>
              <a:t>खानेपानी परियोजनामा</a:t>
            </a:r>
            <a:r>
              <a:rPr lang="en-US" sz="2800" b="1" dirty="0" smtClean="0">
                <a:effectLst>
                  <a:outerShdw blurRad="38100" dist="38100" dir="2700000" algn="tl">
                    <a:srgbClr val="000000">
                      <a:alpha val="43137"/>
                    </a:srgbClr>
                  </a:outerShdw>
                </a:effectLst>
              </a:rPr>
              <a:t> </a:t>
            </a:r>
            <a:r>
              <a:rPr lang="ne-NP" sz="2800" b="1" dirty="0" smtClean="0">
                <a:effectLst>
                  <a:outerShdw blurRad="38100" dist="38100" dir="2700000" algn="tl">
                    <a:srgbClr val="000000">
                      <a:alpha val="43137"/>
                    </a:srgbClr>
                  </a:outerShdw>
                </a:effectLst>
              </a:rPr>
              <a:t>अवरोधः</a:t>
            </a:r>
            <a:r>
              <a:rPr lang="ne-NP" sz="2800" dirty="0" smtClean="0"/>
              <a:t> </a:t>
            </a:r>
            <a:r>
              <a:rPr lang="ne-NP" sz="2800" dirty="0"/>
              <a:t>अन्तर्गत पंचकन्यामा निर्माण हुने पानी टंकी निर्माण कार्यमा स्थानीय जातीय संस्थाहरुको </a:t>
            </a:r>
            <a:r>
              <a:rPr lang="ne-NP" sz="2800"/>
              <a:t>अवरोध</a:t>
            </a:r>
            <a:r>
              <a:rPr lang="ne-NP" sz="2800" smtClean="0"/>
              <a:t>।</a:t>
            </a:r>
          </a:p>
          <a:p>
            <a:r>
              <a:rPr lang="ne-NP" sz="2800" smtClean="0"/>
              <a:t>विकास प्रतिको जनताको अपनत्व वृदी गर्ने ।</a:t>
            </a:r>
          </a:p>
          <a:p>
            <a:r>
              <a:rPr lang="ne-NP" sz="2800" smtClean="0"/>
              <a:t>वातावरण मैत्री कार्य व्यवहार</a:t>
            </a:r>
            <a:endParaRPr lang="en-US" sz="2800" dirty="0"/>
          </a:p>
        </p:txBody>
      </p:sp>
      <p:pic>
        <p:nvPicPr>
          <p:cNvPr id="5" name="Picture 2" descr="C:\Users\Sunil\Desktop\desktop\dharan 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390958"/>
            <a:ext cx="821787" cy="8282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All Desktop Folders\New folder (2)\Nepal_gov_logo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74318"/>
            <a:ext cx="1178366" cy="1197282"/>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8"/>
          <p:cNvSpPr>
            <a:spLocks noGrp="1"/>
          </p:cNvSpPr>
          <p:nvPr>
            <p:ph type="sldNum" sz="quarter" idx="12"/>
          </p:nvPr>
        </p:nvSpPr>
        <p:spPr/>
        <p:txBody>
          <a:bodyPr/>
          <a:lstStyle/>
          <a:p>
            <a:fld id="{D5A3C07E-D37F-45BB-9AEA-E961484A1A12}" type="slidenum">
              <a:rPr lang="en-US" smtClean="0"/>
              <a:t>106</a:t>
            </a:fld>
            <a:endParaRPr lang="en-US"/>
          </a:p>
        </p:txBody>
      </p:sp>
    </p:spTree>
    <p:extLst>
      <p:ext uri="{BB962C8B-B14F-4D97-AF65-F5344CB8AC3E}">
        <p14:creationId xmlns:p14="http://schemas.microsoft.com/office/powerpoint/2010/main" val="65072243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14400"/>
          </a:xfrm>
        </p:spPr>
        <p:txBody>
          <a:bodyPr>
            <a:normAutofit/>
          </a:bodyPr>
          <a:lstStyle/>
          <a:p>
            <a:r>
              <a:rPr lang="ne-NP" smtClean="0">
                <a:latin typeface="Preeti" pitchFamily="2" charset="0"/>
              </a:rPr>
              <a:t>पूर्वाधार विकासका मुख्य चुनौतिहरु</a:t>
            </a:r>
            <a:endParaRPr lang="en-US" dirty="0">
              <a:latin typeface="Preeti" pitchFamily="2" charset="0"/>
            </a:endParaRPr>
          </a:p>
        </p:txBody>
      </p:sp>
      <p:sp>
        <p:nvSpPr>
          <p:cNvPr id="3" name="Content Placeholder 2"/>
          <p:cNvSpPr>
            <a:spLocks noGrp="1"/>
          </p:cNvSpPr>
          <p:nvPr>
            <p:ph idx="1"/>
          </p:nvPr>
        </p:nvSpPr>
        <p:spPr>
          <a:xfrm>
            <a:off x="228600" y="990600"/>
            <a:ext cx="8784432" cy="5486400"/>
          </a:xfrm>
        </p:spPr>
        <p:txBody>
          <a:bodyPr>
            <a:normAutofit/>
          </a:bodyPr>
          <a:lstStyle/>
          <a:p>
            <a:pPr algn="just"/>
            <a:r>
              <a:rPr lang="en-US" b="1" dirty="0" smtClean="0">
                <a:latin typeface="Preeti" pitchFamily="2" charset="0"/>
              </a:rPr>
              <a:t>;fj{hlgs lgdf{0fdf hg;xeflutf 36</a:t>
            </a:r>
            <a:r>
              <a:rPr lang="en-US" b="1" dirty="0" smtClean="0">
                <a:latin typeface="Urban_nep"/>
              </a:rPr>
              <a:t>æ</a:t>
            </a:r>
            <a:r>
              <a:rPr lang="en-US" b="1" dirty="0" smtClean="0">
                <a:latin typeface="Preeti" pitchFamily="2" charset="0"/>
              </a:rPr>
              <a:t>b} hfg'</a:t>
            </a:r>
          </a:p>
          <a:p>
            <a:pPr lvl="1" algn="just"/>
            <a:r>
              <a:rPr lang="en-US" dirty="0" smtClean="0">
                <a:latin typeface="Preeti" pitchFamily="2" charset="0"/>
              </a:rPr>
              <a:t>cl3Nnf</a:t>
            </a:r>
            <a:r>
              <a:rPr lang="en-US" smtClean="0">
                <a:latin typeface="Preeti" pitchFamily="2" charset="0"/>
              </a:rPr>
              <a:t>] cf=j=df </a:t>
            </a:r>
            <a:r>
              <a:rPr lang="en-US" dirty="0" smtClean="0">
                <a:latin typeface="Preeti" pitchFamily="2" charset="0"/>
              </a:rPr>
              <a:t>?= !) s/f]8sf] ;fj{hlgs lgdf{0f x'bf hg;xeflutfaf6 ?=@ s/f]8 (^ nfv p7]sf] cj:yfdf o; cf=j=df ?= #) s/f]8sf] ;fj{hlgs lgdf{0f x'bf hg;xeflutfaf6 ?= # s/f]8 *$ nfv p7]sf] .</a:t>
            </a:r>
          </a:p>
          <a:p>
            <a:pPr algn="just"/>
            <a:r>
              <a:rPr lang="en-US" b="1" dirty="0" smtClean="0">
                <a:latin typeface="Preeti" pitchFamily="2" charset="0"/>
              </a:rPr>
              <a:t>kof{Kt ah]6sf] cefj</a:t>
            </a:r>
          </a:p>
          <a:p>
            <a:pPr lvl="1" algn="just"/>
            <a:r>
              <a:rPr lang="en-US" dirty="0" smtClean="0">
                <a:latin typeface="Preeti" pitchFamily="2" charset="0"/>
              </a:rPr>
              <a:t>pbfx/0f</a:t>
            </a:r>
            <a:r>
              <a:rPr lang="en-US" dirty="0" smtClean="0">
                <a:latin typeface="Urban_nep"/>
              </a:rPr>
              <a:t>M</a:t>
            </a:r>
            <a:r>
              <a:rPr lang="en-US" dirty="0" smtClean="0">
                <a:latin typeface="Preeti" pitchFamily="2" charset="0"/>
              </a:rPr>
              <a:t> s'n ;8s nDafO{sf] xfn;Dd #$Ü dfq sfnf]kq] ePsf] / afsL ^^Ü sfnf]kq] ug{ </a:t>
            </a:r>
            <a:r>
              <a:rPr lang="en-US" smtClean="0">
                <a:latin typeface="Preeti" pitchFamily="2" charset="0"/>
              </a:rPr>
              <a:t>oxL utLdf hfg</a:t>
            </a:r>
            <a:r>
              <a:rPr lang="en-US" dirty="0" smtClean="0">
                <a:latin typeface="Preeti" pitchFamily="2" charset="0"/>
              </a:rPr>
              <a:t>] xf] eg] aL;f}+ jif{ nfUg] . t;y{ nufgLsf cGo &gt;f]tx?sf] vf]hL ug{' kg]{ .</a:t>
            </a:r>
          </a:p>
          <a:p>
            <a:pPr algn="just"/>
            <a:r>
              <a:rPr lang="en-US" b="1" dirty="0" smtClean="0">
                <a:latin typeface="Preeti" pitchFamily="2" charset="0"/>
              </a:rPr>
              <a:t>k|fljlws sd{rf/Lsf] cefj</a:t>
            </a:r>
          </a:p>
          <a:p>
            <a:pPr lvl="1" algn="just"/>
            <a:r>
              <a:rPr lang="en-US" dirty="0" smtClean="0">
                <a:latin typeface="Preeti" pitchFamily="2" charset="0"/>
              </a:rPr>
              <a:t>;fj{hlgs lgdf{0fdf !# hgf dfq vl6OPsf] .</a:t>
            </a:r>
            <a:endParaRPr lang="en-US" dirty="0">
              <a:latin typeface="Preeti" pitchFamily="2" charset="0"/>
            </a:endParaRPr>
          </a:p>
          <a:p>
            <a:pPr marL="342900" lvl="1" indent="-342900" algn="just">
              <a:buFont typeface="Arial" pitchFamily="34" charset="0"/>
              <a:buChar char="•"/>
            </a:pPr>
            <a:r>
              <a:rPr lang="en-US" sz="3200" b="1" dirty="0">
                <a:latin typeface="Preeti" pitchFamily="2" charset="0"/>
              </a:rPr>
              <a:t>qmdfut of]hgfsf] nfutdf </a:t>
            </a:r>
            <a:r>
              <a:rPr lang="en-US" sz="3200" b="1" dirty="0" smtClean="0">
                <a:latin typeface="Preeti" pitchFamily="2" charset="0"/>
              </a:rPr>
              <a:t>j[l4</a:t>
            </a:r>
          </a:p>
          <a:p>
            <a:pPr lvl="1" algn="just"/>
            <a:r>
              <a:rPr lang="en-US" dirty="0">
                <a:latin typeface="Preeti" pitchFamily="2" charset="0"/>
              </a:rPr>
              <a:t>cf=j= )&amp;%.&amp;^df ?= !# s/f]8 lhDd]jf/L ;l/ uPsf] .</a:t>
            </a:r>
          </a:p>
          <a:p>
            <a:pPr lvl="1" algn="just"/>
            <a:endParaRPr lang="en-US" dirty="0" smtClean="0">
              <a:latin typeface="Preeti" pitchFamily="2" charset="0"/>
            </a:endParaRPr>
          </a:p>
        </p:txBody>
      </p:sp>
      <p:sp>
        <p:nvSpPr>
          <p:cNvPr id="5" name="Slide Number Placeholder 4"/>
          <p:cNvSpPr>
            <a:spLocks noGrp="1"/>
          </p:cNvSpPr>
          <p:nvPr>
            <p:ph type="sldNum" sz="quarter" idx="12"/>
          </p:nvPr>
        </p:nvSpPr>
        <p:spPr/>
        <p:txBody>
          <a:bodyPr/>
          <a:lstStyle/>
          <a:p>
            <a:fld id="{D5A3C07E-D37F-45BB-9AEA-E961484A1A12}" type="slidenum">
              <a:rPr lang="en-US" smtClean="0"/>
              <a:t>107</a:t>
            </a:fld>
            <a:endParaRPr lang="en-US"/>
          </a:p>
        </p:txBody>
      </p:sp>
    </p:spTree>
    <p:extLst>
      <p:ext uri="{BB962C8B-B14F-4D97-AF65-F5344CB8AC3E}">
        <p14:creationId xmlns:p14="http://schemas.microsoft.com/office/powerpoint/2010/main" val="296497078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1370014" y="301627"/>
            <a:ext cx="7313612" cy="536573"/>
          </a:xfrm>
        </p:spPr>
        <p:txBody>
          <a:bodyPr>
            <a:noAutofit/>
          </a:bodyPr>
          <a:lstStyle/>
          <a:p>
            <a:r>
              <a:rPr lang="en-US" sz="3600" b="1" smtClean="0">
                <a:solidFill>
                  <a:srgbClr val="C00000"/>
                </a:solidFill>
                <a:latin typeface="Preeti" pitchFamily="2" charset="0"/>
              </a:rPr>
              <a:t>r"gf}ltx?======</a:t>
            </a:r>
            <a:endParaRPr lang="en-US" sz="3600" b="1" dirty="0" smtClean="0">
              <a:solidFill>
                <a:srgbClr val="C00000"/>
              </a:solidFill>
              <a:latin typeface="Preeti" pitchFamily="2" charset="0"/>
            </a:endParaRPr>
          </a:p>
        </p:txBody>
      </p:sp>
      <p:sp>
        <p:nvSpPr>
          <p:cNvPr id="10243" name="Content Placeholder 2"/>
          <p:cNvSpPr>
            <a:spLocks noGrp="1"/>
          </p:cNvSpPr>
          <p:nvPr>
            <p:ph idx="1"/>
          </p:nvPr>
        </p:nvSpPr>
        <p:spPr>
          <a:xfrm>
            <a:off x="228600" y="914400"/>
            <a:ext cx="8915400" cy="5562600"/>
          </a:xfrm>
        </p:spPr>
        <p:txBody>
          <a:bodyPr/>
          <a:lstStyle/>
          <a:p>
            <a:pPr>
              <a:buFont typeface="Wingdings" pitchFamily="2" charset="2"/>
              <a:buChar char="q"/>
            </a:pPr>
            <a:r>
              <a:rPr lang="ne-NP" sz="2800" smtClean="0">
                <a:latin typeface="Preeti" pitchFamily="2" charset="0"/>
              </a:rPr>
              <a:t>स्थानीय सरकारको जिम्मेवारी कार्यान्वयन गर्ने</a:t>
            </a:r>
          </a:p>
          <a:p>
            <a:pPr>
              <a:buFont typeface="Wingdings" pitchFamily="2" charset="2"/>
              <a:buChar char="q"/>
            </a:pPr>
            <a:r>
              <a:rPr lang="ne-NP" sz="2800" smtClean="0">
                <a:latin typeface="Preeti" pitchFamily="2" charset="0"/>
              </a:rPr>
              <a:t>आयोजनामा गुणस्तर कायम गर्ने </a:t>
            </a:r>
            <a:r>
              <a:rPr lang="en-US" sz="2800" smtClean="0">
                <a:latin typeface="Preeti" pitchFamily="2" charset="0"/>
              </a:rPr>
              <a:t>-</a:t>
            </a:r>
            <a:r>
              <a:rPr lang="ne-NP" sz="2800" smtClean="0">
                <a:latin typeface="Preeti" pitchFamily="2" charset="0"/>
              </a:rPr>
              <a:t>प्रयोगशाला</a:t>
            </a:r>
            <a:r>
              <a:rPr lang="en-US" sz="2800" smtClean="0">
                <a:latin typeface="Preeti" pitchFamily="2" charset="0"/>
              </a:rPr>
              <a:t>,</a:t>
            </a:r>
            <a:r>
              <a:rPr lang="ne-NP" sz="2800" smtClean="0">
                <a:latin typeface="Preeti" pitchFamily="2" charset="0"/>
              </a:rPr>
              <a:t> उपकरण</a:t>
            </a:r>
            <a:r>
              <a:rPr lang="en-US" sz="2800">
                <a:latin typeface="Preeti" pitchFamily="2" charset="0"/>
              </a:rPr>
              <a:t>_</a:t>
            </a:r>
            <a:endParaRPr lang="ne-NP" sz="2800" smtClean="0">
              <a:latin typeface="Preeti" pitchFamily="2" charset="0"/>
            </a:endParaRPr>
          </a:p>
          <a:p>
            <a:pPr>
              <a:buFont typeface="Wingdings" pitchFamily="2" charset="2"/>
              <a:buChar char="q"/>
            </a:pPr>
            <a:r>
              <a:rPr lang="ne-NP" sz="2800" smtClean="0">
                <a:latin typeface="Preeti" pitchFamily="2" charset="0"/>
              </a:rPr>
              <a:t> आबस्यक मात्रा र दक्ष जनशक्तिको अभा</a:t>
            </a:r>
            <a:r>
              <a:rPr lang="ne-NP" sz="2800">
                <a:latin typeface="Preeti" pitchFamily="2" charset="0"/>
              </a:rPr>
              <a:t>व</a:t>
            </a:r>
            <a:r>
              <a:rPr lang="ne-NP" sz="2800" smtClean="0">
                <a:latin typeface="Preeti" pitchFamily="2" charset="0"/>
              </a:rPr>
              <a:t>।</a:t>
            </a:r>
          </a:p>
          <a:p>
            <a:pPr>
              <a:buFont typeface="Wingdings" pitchFamily="2" charset="2"/>
              <a:buChar char="q"/>
            </a:pPr>
            <a:r>
              <a:rPr lang="ne-NP" sz="2800" smtClean="0">
                <a:latin typeface="Preeti" pitchFamily="2" charset="0"/>
              </a:rPr>
              <a:t>सूचना प्रविधि मैत्री कार्य वातावरणको कमी</a:t>
            </a:r>
            <a:endParaRPr lang="ne-NP" sz="2800" dirty="0" smtClean="0">
              <a:latin typeface="Preeti" pitchFamily="2" charset="0"/>
            </a:endParaRPr>
          </a:p>
          <a:p>
            <a:pPr>
              <a:buFont typeface="Wingdings" pitchFamily="2" charset="2"/>
              <a:buChar char="q"/>
            </a:pPr>
            <a:r>
              <a:rPr lang="ne-NP" sz="2800" smtClean="0">
                <a:latin typeface="Preeti" pitchFamily="2" charset="0"/>
              </a:rPr>
              <a:t> खरीद प्रकृया पालना नचाहने प्रवृत्ती।  </a:t>
            </a:r>
            <a:endParaRPr lang="ne-NP" sz="2800" dirty="0" smtClean="0">
              <a:latin typeface="Preeti" pitchFamily="2" charset="0"/>
            </a:endParaRPr>
          </a:p>
          <a:p>
            <a:pPr>
              <a:buFont typeface="Wingdings" pitchFamily="2" charset="2"/>
              <a:buChar char="q"/>
            </a:pPr>
            <a:r>
              <a:rPr lang="ne-NP" sz="2800">
                <a:latin typeface="Preeti" pitchFamily="2" charset="0"/>
              </a:rPr>
              <a:t> </a:t>
            </a:r>
            <a:r>
              <a:rPr lang="ne-NP" sz="2800" smtClean="0">
                <a:latin typeface="Preeti" pitchFamily="2" charset="0"/>
              </a:rPr>
              <a:t>लक्षित </a:t>
            </a:r>
            <a:r>
              <a:rPr lang="ne-NP" sz="2800" dirty="0" smtClean="0">
                <a:latin typeface="Preeti" pitchFamily="2" charset="0"/>
              </a:rPr>
              <a:t>वर्गका कार्यक्रम </a:t>
            </a:r>
            <a:r>
              <a:rPr lang="ne-NP" sz="2800" smtClean="0">
                <a:latin typeface="Preeti" pitchFamily="2" charset="0"/>
              </a:rPr>
              <a:t>व्यबस्थित र केन्द्रित हुन </a:t>
            </a:r>
            <a:r>
              <a:rPr lang="ne-NP" sz="2800" dirty="0" smtClean="0">
                <a:latin typeface="Preeti" pitchFamily="2" charset="0"/>
              </a:rPr>
              <a:t>नसकेका</a:t>
            </a:r>
          </a:p>
          <a:p>
            <a:pPr>
              <a:buFont typeface="Wingdings" pitchFamily="2" charset="2"/>
              <a:buChar char="q"/>
            </a:pPr>
            <a:r>
              <a:rPr lang="ne-NP" sz="2800" dirty="0" smtClean="0">
                <a:latin typeface="Preeti" pitchFamily="2" charset="0"/>
              </a:rPr>
              <a:t> लक्षित वर्गका कार्यक्रमप्रति सहि बु</a:t>
            </a:r>
            <a:r>
              <a:rPr lang="ne-NP" sz="2800" dirty="0" smtClean="0">
                <a:latin typeface="Preeti" pitchFamily="2" charset="0"/>
                <a:cs typeface="Kalimati"/>
              </a:rPr>
              <a:t>झाइ नभएको । </a:t>
            </a:r>
            <a:r>
              <a:rPr lang="ne-NP" sz="2800" dirty="0" smtClean="0">
                <a:latin typeface="Preeti" pitchFamily="2" charset="0"/>
              </a:rPr>
              <a:t>   </a:t>
            </a:r>
          </a:p>
          <a:p>
            <a:pPr>
              <a:buFont typeface="Wingdings" pitchFamily="2" charset="2"/>
              <a:buChar char="q"/>
            </a:pPr>
            <a:r>
              <a:rPr lang="ne-NP" sz="2800" dirty="0">
                <a:latin typeface="Preeti" pitchFamily="2" charset="0"/>
              </a:rPr>
              <a:t> </a:t>
            </a:r>
            <a:r>
              <a:rPr lang="ne-NP" sz="2800" dirty="0" smtClean="0">
                <a:latin typeface="Preeti" pitchFamily="2" charset="0"/>
              </a:rPr>
              <a:t>आबस्यक मात्रमा उपकरणको अभाब । </a:t>
            </a:r>
          </a:p>
          <a:p>
            <a:pPr>
              <a:buFont typeface="Wingdings" pitchFamily="2" charset="2"/>
              <a:buChar char="q"/>
            </a:pPr>
            <a:r>
              <a:rPr lang="ne-NP" sz="2800" dirty="0">
                <a:latin typeface="Preeti" pitchFamily="2" charset="0"/>
              </a:rPr>
              <a:t> </a:t>
            </a:r>
            <a:r>
              <a:rPr lang="ne-NP" sz="2800" dirty="0" smtClean="0">
                <a:latin typeface="Preeti" pitchFamily="2" charset="0"/>
              </a:rPr>
              <a:t>नियम कानूनको समेत अभाब । </a:t>
            </a:r>
          </a:p>
          <a:p>
            <a:pPr>
              <a:buFont typeface="Wingdings" pitchFamily="2" charset="2"/>
              <a:buChar char="q"/>
            </a:pPr>
            <a:r>
              <a:rPr lang="ne-NP" sz="2800">
                <a:latin typeface="Preeti" pitchFamily="2" charset="0"/>
              </a:rPr>
              <a:t> </a:t>
            </a:r>
            <a:r>
              <a:rPr lang="ne-NP" sz="2800" smtClean="0">
                <a:latin typeface="Preeti" pitchFamily="2" charset="0"/>
              </a:rPr>
              <a:t>संघीय कानून</a:t>
            </a:r>
            <a:r>
              <a:rPr lang="en-US" sz="2800" smtClean="0">
                <a:latin typeface="Preeti" pitchFamily="2" charset="0"/>
              </a:rPr>
              <a:t>, </a:t>
            </a:r>
            <a:r>
              <a:rPr lang="ne-NP" sz="2800" smtClean="0">
                <a:latin typeface="Preeti" pitchFamily="2" charset="0"/>
              </a:rPr>
              <a:t>प्रदेश कानून र स्थानीय कानूनबीचको समन्वय र अस्पस्टता </a:t>
            </a:r>
            <a:r>
              <a:rPr lang="ne-NP" sz="2800" dirty="0" smtClean="0">
                <a:latin typeface="Preeti" pitchFamily="2" charset="0"/>
              </a:rPr>
              <a:t>। </a:t>
            </a:r>
          </a:p>
          <a:p>
            <a:pPr marL="0" indent="0">
              <a:buNone/>
            </a:pPr>
            <a:endParaRPr lang="en-US" sz="2800" dirty="0" smtClean="0">
              <a:latin typeface="Preeti" pitchFamily="2" charset="0"/>
            </a:endParaRPr>
          </a:p>
          <a:p>
            <a:pPr marL="0" indent="0">
              <a:buNone/>
            </a:pPr>
            <a:endParaRPr lang="en-US" sz="3200" dirty="0" smtClean="0">
              <a:latin typeface="Preeti" pitchFamily="2" charset="0"/>
            </a:endParaRPr>
          </a:p>
          <a:p>
            <a:endParaRPr lang="en-US" sz="3200" dirty="0" smtClean="0">
              <a:latin typeface="Preeti" pitchFamily="2" charset="0"/>
            </a:endParaRPr>
          </a:p>
        </p:txBody>
      </p:sp>
    </p:spTree>
    <p:extLst>
      <p:ext uri="{BB962C8B-B14F-4D97-AF65-F5344CB8AC3E}">
        <p14:creationId xmlns:p14="http://schemas.microsoft.com/office/powerpoint/2010/main" val="116678826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486" y="2822972"/>
            <a:ext cx="8229600" cy="1143000"/>
          </a:xfrm>
        </p:spPr>
        <p:txBody>
          <a:bodyPr>
            <a:normAutofit fontScale="90000"/>
          </a:bodyPr>
          <a:lstStyle/>
          <a:p>
            <a:pPr algn="ctr"/>
            <a:r>
              <a:rPr lang="ne-NP" sz="3200" smtClean="0"/>
              <a:t>धन्यवाद ।</a:t>
            </a:r>
            <a:br>
              <a:rPr lang="ne-NP" sz="3200" smtClean="0"/>
            </a:br>
            <a:r>
              <a:rPr lang="ne-NP" sz="3200"/>
              <a:t/>
            </a:r>
            <a:br>
              <a:rPr lang="ne-NP" sz="3200"/>
            </a:br>
            <a:r>
              <a:rPr lang="ne-NP" sz="3200" smtClean="0"/>
              <a:t/>
            </a:r>
            <a:br>
              <a:rPr lang="ne-NP" sz="3200" smtClean="0"/>
            </a:br>
            <a:r>
              <a:rPr lang="ne-NP" sz="3200" smtClean="0"/>
              <a:t>कृपया छलफल शुरु गरौं ।</a:t>
            </a:r>
            <a:endParaRPr lang="en-US" sz="3200" dirty="0"/>
          </a:p>
        </p:txBody>
      </p:sp>
      <p:pic>
        <p:nvPicPr>
          <p:cNvPr id="5" name="Picture 2" descr="C:\Users\Sunil\Desktop\desktop\dharan 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390958"/>
            <a:ext cx="821787" cy="8282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All Desktop Folders\New folder (2)\Nepal_gov_logo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74318"/>
            <a:ext cx="1178366" cy="119728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D5A3C07E-D37F-45BB-9AEA-E961484A1A12}" type="slidenum">
              <a:rPr lang="en-US" smtClean="0"/>
              <a:t>109</a:t>
            </a:fld>
            <a:endParaRPr lang="en-US"/>
          </a:p>
        </p:txBody>
      </p:sp>
    </p:spTree>
    <p:extLst>
      <p:ext uri="{BB962C8B-B14F-4D97-AF65-F5344CB8AC3E}">
        <p14:creationId xmlns:p14="http://schemas.microsoft.com/office/powerpoint/2010/main" val="38220070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8229600" cy="609600"/>
          </a:xfrm>
        </p:spPr>
        <p:txBody>
          <a:bodyPr>
            <a:noAutofit/>
          </a:bodyPr>
          <a:lstStyle/>
          <a:p>
            <a:pPr algn="ctr"/>
            <a:r>
              <a:rPr lang="ne-NP" sz="2800" dirty="0" smtClean="0">
                <a:latin typeface="Shangrila Numeric" pitchFamily="2" charset="0"/>
                <a:cs typeface="Kalimati" pitchFamily="2"/>
              </a:rPr>
              <a:t>आ.व. 2074/075 को आन्तरिक आयको प्रगति विवरण</a:t>
            </a:r>
            <a:endParaRPr lang="en-US" sz="2800" dirty="0">
              <a:latin typeface="Shangrila Numeric" pitchFamily="2" charset="0"/>
              <a:cs typeface="Kalimati" pitchFamily="2"/>
            </a:endParaRPr>
          </a:p>
        </p:txBody>
      </p:sp>
      <p:graphicFrame>
        <p:nvGraphicFramePr>
          <p:cNvPr id="4" name="Content Placeholder 3"/>
          <p:cNvGraphicFramePr>
            <a:graphicFrameLocks noGrp="1"/>
          </p:cNvGraphicFramePr>
          <p:nvPr>
            <p:ph idx="1"/>
            <p:extLst/>
          </p:nvPr>
        </p:nvGraphicFramePr>
        <p:xfrm>
          <a:off x="685801" y="990600"/>
          <a:ext cx="8077199" cy="5612943"/>
        </p:xfrm>
        <a:graphic>
          <a:graphicData uri="http://schemas.openxmlformats.org/drawingml/2006/table">
            <a:tbl>
              <a:tblPr>
                <a:tableStyleId>{5C22544A-7EE6-4342-B048-85BDC9FD1C3A}</a:tableStyleId>
              </a:tblPr>
              <a:tblGrid>
                <a:gridCol w="4149378">
                  <a:extLst>
                    <a:ext uri="{9D8B030D-6E8A-4147-A177-3AD203B41FA5}">
                      <a16:colId xmlns:a16="http://schemas.microsoft.com/office/drawing/2014/main" xmlns="" val="20000"/>
                    </a:ext>
                  </a:extLst>
                </a:gridCol>
                <a:gridCol w="1469571">
                  <a:extLst>
                    <a:ext uri="{9D8B030D-6E8A-4147-A177-3AD203B41FA5}">
                      <a16:colId xmlns:a16="http://schemas.microsoft.com/office/drawing/2014/main" xmlns="" val="20001"/>
                    </a:ext>
                  </a:extLst>
                </a:gridCol>
                <a:gridCol w="1469571">
                  <a:extLst>
                    <a:ext uri="{9D8B030D-6E8A-4147-A177-3AD203B41FA5}">
                      <a16:colId xmlns:a16="http://schemas.microsoft.com/office/drawing/2014/main" xmlns="" val="20002"/>
                    </a:ext>
                  </a:extLst>
                </a:gridCol>
                <a:gridCol w="988679">
                  <a:extLst>
                    <a:ext uri="{9D8B030D-6E8A-4147-A177-3AD203B41FA5}">
                      <a16:colId xmlns:a16="http://schemas.microsoft.com/office/drawing/2014/main" xmlns="" val="20003"/>
                    </a:ext>
                  </a:extLst>
                </a:gridCol>
              </a:tblGrid>
              <a:tr h="568786">
                <a:tc>
                  <a:txBody>
                    <a:bodyPr/>
                    <a:lstStyle/>
                    <a:p>
                      <a:pPr algn="ctr" fontAlgn="ctr"/>
                      <a:r>
                        <a:rPr lang="en-US" sz="2000" u="none" strike="noStrike" dirty="0" err="1">
                          <a:effectLst/>
                          <a:latin typeface="Shangrila Numeric" pitchFamily="2" charset="0"/>
                        </a:rPr>
                        <a:t>cfo</a:t>
                      </a:r>
                      <a:r>
                        <a:rPr lang="en-US" sz="2000" u="none" strike="noStrike" dirty="0">
                          <a:effectLst/>
                          <a:latin typeface="Shangrila Numeric" pitchFamily="2" charset="0"/>
                        </a:rPr>
                        <a:t> </a:t>
                      </a:r>
                      <a:r>
                        <a:rPr lang="en-US" sz="2000" u="none" strike="noStrike" dirty="0" err="1">
                          <a:effectLst/>
                          <a:latin typeface="Shangrila Numeric" pitchFamily="2" charset="0"/>
                        </a:rPr>
                        <a:t>zLì</a:t>
                      </a:r>
                      <a:r>
                        <a:rPr lang="en-US" sz="2000" u="none" strike="noStrike" dirty="0">
                          <a:effectLst/>
                          <a:latin typeface="Shangrila Numeric" pitchFamily="2" charset="0"/>
                        </a:rPr>
                        <a:t>{s</a:t>
                      </a:r>
                      <a:endParaRPr lang="en-US" sz="2000" b="1" i="0" u="none" strike="noStrike" dirty="0">
                        <a:solidFill>
                          <a:srgbClr val="000000"/>
                        </a:solidFill>
                        <a:effectLst/>
                        <a:latin typeface="Shangrila Numeric"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2000" u="none" strike="noStrike" dirty="0" err="1">
                          <a:effectLst/>
                          <a:latin typeface="Shangrila Numeric" pitchFamily="2" charset="0"/>
                        </a:rPr>
                        <a:t>cg'dflgt</a:t>
                      </a:r>
                      <a:r>
                        <a:rPr lang="en-US" sz="2000" u="none" strike="noStrike" dirty="0">
                          <a:effectLst/>
                          <a:latin typeface="Shangrila Numeric" pitchFamily="2" charset="0"/>
                        </a:rPr>
                        <a:t> </a:t>
                      </a:r>
                      <a:r>
                        <a:rPr lang="en-US" sz="2000" u="none" strike="noStrike" dirty="0" err="1">
                          <a:effectLst/>
                          <a:latin typeface="Shangrila Numeric" pitchFamily="2" charset="0"/>
                        </a:rPr>
                        <a:t>cfo</a:t>
                      </a:r>
                      <a:endParaRPr lang="en-US" sz="2000" b="1" i="0" u="none" strike="noStrike" dirty="0">
                        <a:solidFill>
                          <a:srgbClr val="000000"/>
                        </a:solidFill>
                        <a:effectLst/>
                        <a:latin typeface="Shangrila Numeric"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2000" u="none" strike="noStrike" dirty="0" err="1">
                          <a:effectLst/>
                          <a:latin typeface="Shangrila Numeric" pitchFamily="2" charset="0"/>
                        </a:rPr>
                        <a:t>c;f</a:t>
                      </a:r>
                      <a:r>
                        <a:rPr lang="en-US" sz="2000" u="none" strike="noStrike" dirty="0">
                          <a:effectLst/>
                          <a:latin typeface="Shangrila Numeric" pitchFamily="2" charset="0"/>
                        </a:rPr>
                        <a:t>&lt;;</a:t>
                      </a:r>
                      <a:r>
                        <a:rPr lang="en-US" sz="2000" u="none" strike="noStrike" dirty="0" err="1">
                          <a:effectLst/>
                          <a:latin typeface="Shangrila Numeric" pitchFamily="2" charset="0"/>
                        </a:rPr>
                        <a:t>Ddsf</a:t>
                      </a:r>
                      <a:r>
                        <a:rPr lang="en-US" sz="2000" u="none" strike="noStrike" dirty="0">
                          <a:effectLst/>
                          <a:latin typeface="Shangrila Numeric" pitchFamily="2" charset="0"/>
                        </a:rPr>
                        <a:t>] </a:t>
                      </a:r>
                      <a:r>
                        <a:rPr lang="en-US" sz="2000" u="none" strike="noStrike" dirty="0" err="1">
                          <a:effectLst/>
                          <a:latin typeface="Shangrila Numeric" pitchFamily="2" charset="0"/>
                        </a:rPr>
                        <a:t>cfo</a:t>
                      </a:r>
                      <a:endParaRPr lang="en-US" sz="2000" b="1" i="0" u="none" strike="noStrike" dirty="0">
                        <a:solidFill>
                          <a:srgbClr val="000000"/>
                        </a:solidFill>
                        <a:effectLst/>
                        <a:latin typeface="Shangrila Numeric"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2000" u="none" strike="noStrike" dirty="0" err="1">
                          <a:effectLst/>
                          <a:latin typeface="Shangrila Numeric" pitchFamily="2" charset="0"/>
                        </a:rPr>
                        <a:t>k|ult</a:t>
                      </a:r>
                      <a:r>
                        <a:rPr lang="en-US" sz="2000" u="none" strike="noStrike" dirty="0">
                          <a:effectLst/>
                          <a:latin typeface="Shangrila Numeric" pitchFamily="2" charset="0"/>
                        </a:rPr>
                        <a:t> </a:t>
                      </a:r>
                      <a:r>
                        <a:rPr lang="en-US" sz="2000" u="none" strike="noStrike" dirty="0" err="1">
                          <a:effectLst/>
                          <a:latin typeface="Shangrila Numeric" pitchFamily="2" charset="0"/>
                        </a:rPr>
                        <a:t>œk|ltztdf</a:t>
                      </a:r>
                      <a:r>
                        <a:rPr lang="en-US" sz="2000" u="none" strike="noStrike" dirty="0">
                          <a:effectLst/>
                          <a:latin typeface="Shangrila Numeric" pitchFamily="2" charset="0"/>
                        </a:rPr>
                        <a:t></a:t>
                      </a:r>
                      <a:endParaRPr lang="en-US" sz="2000" b="1" i="0" u="none" strike="noStrike" dirty="0">
                        <a:solidFill>
                          <a:srgbClr val="000000"/>
                        </a:solidFill>
                        <a:effectLst/>
                        <a:latin typeface="Shangrila Numeric"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0"/>
                  </a:ext>
                </a:extLst>
              </a:tr>
              <a:tr h="293754">
                <a:tc>
                  <a:txBody>
                    <a:bodyPr/>
                    <a:lstStyle/>
                    <a:p>
                      <a:pPr algn="l" fontAlgn="b"/>
                      <a:r>
                        <a:rPr lang="en-US" sz="1800" b="1" i="0" u="none" strike="noStrike" dirty="0">
                          <a:solidFill>
                            <a:srgbClr val="000000"/>
                          </a:solidFill>
                          <a:effectLst/>
                          <a:latin typeface="Shangrila Numeric"/>
                        </a:rPr>
                        <a:t>1.07 - </a:t>
                      </a:r>
                      <a:r>
                        <a:rPr lang="en-US" sz="1800" b="1" i="0" u="none" strike="noStrike" dirty="0" err="1">
                          <a:solidFill>
                            <a:srgbClr val="000000"/>
                          </a:solidFill>
                          <a:effectLst/>
                          <a:latin typeface="Shangrila Numeric"/>
                        </a:rPr>
                        <a:t>cGo</a:t>
                      </a:r>
                      <a:r>
                        <a:rPr lang="en-US" sz="1800" b="1" i="0" u="none" strike="noStrike" dirty="0">
                          <a:solidFill>
                            <a:srgbClr val="000000"/>
                          </a:solidFill>
                          <a:effectLst/>
                          <a:latin typeface="Shangrila Numeric"/>
                        </a:rPr>
                        <a:t> </a:t>
                      </a:r>
                      <a:r>
                        <a:rPr lang="en-US" sz="1800" b="1" i="0" u="none" strike="noStrike" dirty="0" err="1">
                          <a:solidFill>
                            <a:srgbClr val="000000"/>
                          </a:solidFill>
                          <a:effectLst/>
                          <a:latin typeface="Shangrila Numeric"/>
                        </a:rPr>
                        <a:t>cfo</a:t>
                      </a:r>
                      <a:endParaRPr lang="en-US" sz="1800" b="1" i="0" u="none" strike="noStrike" dirty="0">
                        <a:solidFill>
                          <a:srgbClr val="000000"/>
                        </a:solidFill>
                        <a:effectLst/>
                        <a:latin typeface="Shangrila Numeric"/>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r" fontAlgn="b"/>
                      <a:r>
                        <a:rPr lang="en-US" sz="1800" b="1" i="0" u="none" strike="noStrike">
                          <a:solidFill>
                            <a:srgbClr val="000000"/>
                          </a:solidFill>
                          <a:effectLst/>
                          <a:latin typeface="Shangrila Numeric"/>
                        </a:rPr>
                        <a:t>2900000.00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r" fontAlgn="b"/>
                      <a:r>
                        <a:rPr lang="en-US" sz="1800" b="1" i="0" u="none" strike="noStrike">
                          <a:solidFill>
                            <a:srgbClr val="000000"/>
                          </a:solidFill>
                          <a:effectLst/>
                          <a:latin typeface="Shangrila Numeric"/>
                        </a:rPr>
                        <a:t>2131298.00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fontAlgn="b"/>
                      <a:r>
                        <a:rPr lang="en-US" sz="1800" b="1" i="0" u="none" strike="noStrike" dirty="0">
                          <a:solidFill>
                            <a:srgbClr val="000000"/>
                          </a:solidFill>
                          <a:effectLst/>
                          <a:latin typeface="Shangrila Numeric"/>
                        </a:rPr>
                        <a:t>73.49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xmlns="" val="10001"/>
                  </a:ext>
                </a:extLst>
              </a:tr>
              <a:tr h="293754">
                <a:tc>
                  <a:txBody>
                    <a:bodyPr/>
                    <a:lstStyle/>
                    <a:p>
                      <a:pPr algn="l" fontAlgn="b"/>
                      <a:r>
                        <a:rPr lang="en-US" sz="1800" b="0" i="0" u="none" strike="noStrike">
                          <a:solidFill>
                            <a:srgbClr val="000000"/>
                          </a:solidFill>
                          <a:effectLst/>
                          <a:latin typeface="Shangrila Numeric"/>
                        </a:rPr>
                        <a:t>1.07.01 - ^])*&lt; kmf&lt;fd las|L</a:t>
                      </a:r>
                    </a:p>
                  </a:txBody>
                  <a:tcPr marL="171450"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a:solidFill>
                            <a:srgbClr val="000000"/>
                          </a:solidFill>
                          <a:effectLst/>
                          <a:latin typeface="Shangrila Numeric"/>
                        </a:rPr>
                        <a:t>100000.00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a:solidFill>
                            <a:srgbClr val="000000"/>
                          </a:solidFill>
                          <a:effectLst/>
                          <a:latin typeface="Shangrila Numeric"/>
                        </a:rPr>
                        <a:t>138000.00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800" b="0" i="0" u="none" strike="noStrike">
                          <a:solidFill>
                            <a:srgbClr val="000000"/>
                          </a:solidFill>
                          <a:effectLst/>
                          <a:latin typeface="Shangrila Numeric"/>
                        </a:rPr>
                        <a:t>138.00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2"/>
                  </a:ext>
                </a:extLst>
              </a:tr>
              <a:tr h="293754">
                <a:tc>
                  <a:txBody>
                    <a:bodyPr/>
                    <a:lstStyle/>
                    <a:p>
                      <a:pPr algn="l" fontAlgn="b"/>
                      <a:r>
                        <a:rPr lang="en-US" sz="1800" b="0" i="0" u="none" strike="noStrike">
                          <a:solidFill>
                            <a:srgbClr val="000000"/>
                          </a:solidFill>
                          <a:effectLst/>
                          <a:latin typeface="Shangrila Numeric"/>
                        </a:rPr>
                        <a:t>1.07.03 - w&lt;f}^L hkmt</a:t>
                      </a:r>
                    </a:p>
                  </a:txBody>
                  <a:tcPr marL="171450"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a:solidFill>
                            <a:srgbClr val="000000"/>
                          </a:solidFill>
                          <a:effectLst/>
                          <a:latin typeface="Shangrila Numeric"/>
                        </a:rPr>
                        <a:t>100000.00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a:solidFill>
                            <a:srgbClr val="000000"/>
                          </a:solidFill>
                          <a:effectLst/>
                          <a:latin typeface="Shangrila Numeric"/>
                        </a:rPr>
                        <a:t>32503.00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800" b="0" i="0" u="none" strike="noStrike">
                          <a:solidFill>
                            <a:srgbClr val="000000"/>
                          </a:solidFill>
                          <a:effectLst/>
                          <a:latin typeface="Shangrila Numeric"/>
                        </a:rPr>
                        <a:t>32.50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3"/>
                  </a:ext>
                </a:extLst>
              </a:tr>
              <a:tr h="293754">
                <a:tc>
                  <a:txBody>
                    <a:bodyPr/>
                    <a:lstStyle/>
                    <a:p>
                      <a:pPr algn="l" fontAlgn="b"/>
                      <a:r>
                        <a:rPr lang="en-US" sz="1800" b="0" i="0" u="none" strike="noStrike" dirty="0">
                          <a:solidFill>
                            <a:srgbClr val="000000"/>
                          </a:solidFill>
                          <a:effectLst/>
                          <a:latin typeface="Shangrila Numeric"/>
                        </a:rPr>
                        <a:t>1.07.04 - ;*s </a:t>
                      </a:r>
                      <a:r>
                        <a:rPr lang="en-US" sz="1800" b="0" i="0" u="none" strike="noStrike" dirty="0" err="1">
                          <a:solidFill>
                            <a:srgbClr val="000000"/>
                          </a:solidFill>
                          <a:effectLst/>
                          <a:latin typeface="Shangrila Numeric"/>
                        </a:rPr>
                        <a:t>lkr</a:t>
                      </a:r>
                      <a:r>
                        <a:rPr lang="en-US" sz="1800" b="0" i="0" u="none" strike="noStrike" dirty="0">
                          <a:solidFill>
                            <a:srgbClr val="000000"/>
                          </a:solidFill>
                          <a:effectLst/>
                          <a:latin typeface="Shangrila Numeric"/>
                        </a:rPr>
                        <a:t> </a:t>
                      </a:r>
                      <a:r>
                        <a:rPr lang="en-US" sz="1800" b="0" i="0" u="none" strike="noStrike" dirty="0" err="1">
                          <a:solidFill>
                            <a:srgbClr val="000000"/>
                          </a:solidFill>
                          <a:effectLst/>
                          <a:latin typeface="Shangrila Numeric"/>
                        </a:rPr>
                        <a:t>s^fg</a:t>
                      </a:r>
                      <a:r>
                        <a:rPr lang="en-US" sz="1800" b="0" i="0" u="none" strike="noStrike" dirty="0">
                          <a:solidFill>
                            <a:srgbClr val="000000"/>
                          </a:solidFill>
                          <a:effectLst/>
                          <a:latin typeface="Shangrila Numeric"/>
                        </a:rPr>
                        <a:t> </a:t>
                      </a:r>
                      <a:r>
                        <a:rPr lang="en-US" sz="1800" b="0" i="0" u="none" strike="noStrike" dirty="0" err="1">
                          <a:solidFill>
                            <a:srgbClr val="000000"/>
                          </a:solidFill>
                          <a:effectLst/>
                          <a:latin typeface="Shangrila Numeric"/>
                        </a:rPr>
                        <a:t>b:t</a:t>
                      </a:r>
                      <a:r>
                        <a:rPr lang="en-US" sz="1800" b="0" i="0" u="none" strike="noStrike" dirty="0">
                          <a:solidFill>
                            <a:srgbClr val="000000"/>
                          </a:solidFill>
                          <a:effectLst/>
                          <a:latin typeface="Shangrila Numeric"/>
                        </a:rPr>
                        <a:t>'&lt;</a:t>
                      </a:r>
                    </a:p>
                  </a:txBody>
                  <a:tcPr marL="171450"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a:solidFill>
                            <a:srgbClr val="000000"/>
                          </a:solidFill>
                          <a:effectLst/>
                          <a:latin typeface="Shangrila Numeric"/>
                        </a:rPr>
                        <a:t>200000.00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a:solidFill>
                            <a:srgbClr val="000000"/>
                          </a:solidFill>
                          <a:effectLst/>
                          <a:latin typeface="Shangrila Numeric"/>
                        </a:rPr>
                        <a:t>381326.00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800" b="0" i="0" u="none" strike="noStrike">
                          <a:solidFill>
                            <a:srgbClr val="000000"/>
                          </a:solidFill>
                          <a:effectLst/>
                          <a:latin typeface="Shangrila Numeric"/>
                        </a:rPr>
                        <a:t>190.66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4"/>
                  </a:ext>
                </a:extLst>
              </a:tr>
              <a:tr h="293754">
                <a:tc>
                  <a:txBody>
                    <a:bodyPr/>
                    <a:lstStyle/>
                    <a:p>
                      <a:pPr algn="l" fontAlgn="b"/>
                      <a:r>
                        <a:rPr lang="pt-BR" sz="1800" b="0" i="0" u="none" strike="noStrike" dirty="0">
                          <a:solidFill>
                            <a:srgbClr val="000000"/>
                          </a:solidFill>
                          <a:effectLst/>
                          <a:latin typeface="Shangrila Numeric"/>
                        </a:rPr>
                        <a:t>1.07.05 - k]ZsL a]?h' lkmtf{</a:t>
                      </a:r>
                    </a:p>
                  </a:txBody>
                  <a:tcPr marL="171450"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a:solidFill>
                            <a:srgbClr val="000000"/>
                          </a:solidFill>
                          <a:effectLst/>
                          <a:latin typeface="Shangrila Numeric"/>
                        </a:rPr>
                        <a:t>500000.00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a:solidFill>
                            <a:srgbClr val="000000"/>
                          </a:solidFill>
                          <a:effectLst/>
                          <a:latin typeface="Shangrila Numeric"/>
                        </a:rPr>
                        <a:t>232950.00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800" b="0" i="0" u="none" strike="noStrike">
                          <a:solidFill>
                            <a:srgbClr val="000000"/>
                          </a:solidFill>
                          <a:effectLst/>
                          <a:latin typeface="Shangrila Numeric"/>
                        </a:rPr>
                        <a:t>46.59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5"/>
                  </a:ext>
                </a:extLst>
              </a:tr>
              <a:tr h="293754">
                <a:tc>
                  <a:txBody>
                    <a:bodyPr/>
                    <a:lstStyle/>
                    <a:p>
                      <a:pPr algn="l" fontAlgn="b"/>
                      <a:r>
                        <a:rPr lang="en-US" sz="1800" b="0" i="0" u="none" strike="noStrike">
                          <a:solidFill>
                            <a:srgbClr val="000000"/>
                          </a:solidFill>
                          <a:effectLst/>
                          <a:latin typeface="Shangrila Numeric"/>
                        </a:rPr>
                        <a:t>1.07.06 - lalaw cfo</a:t>
                      </a:r>
                    </a:p>
                  </a:txBody>
                  <a:tcPr marL="171450"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a:solidFill>
                            <a:srgbClr val="000000"/>
                          </a:solidFill>
                          <a:effectLst/>
                          <a:latin typeface="Shangrila Numeric"/>
                        </a:rPr>
                        <a:t>1000000.00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a:solidFill>
                            <a:srgbClr val="000000"/>
                          </a:solidFill>
                          <a:effectLst/>
                          <a:latin typeface="Shangrila Numeric"/>
                        </a:rPr>
                        <a:t>1338019.00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800" b="0" i="0" u="none" strike="noStrike">
                          <a:solidFill>
                            <a:srgbClr val="000000"/>
                          </a:solidFill>
                          <a:effectLst/>
                          <a:latin typeface="Shangrila Numeric"/>
                        </a:rPr>
                        <a:t>133.80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6"/>
                  </a:ext>
                </a:extLst>
              </a:tr>
              <a:tr h="293754">
                <a:tc>
                  <a:txBody>
                    <a:bodyPr/>
                    <a:lstStyle/>
                    <a:p>
                      <a:pPr algn="l" fontAlgn="b"/>
                      <a:r>
                        <a:rPr lang="en-US" sz="1800" b="0" i="0" u="none" strike="noStrike">
                          <a:solidFill>
                            <a:srgbClr val="000000"/>
                          </a:solidFill>
                          <a:effectLst/>
                          <a:latin typeface="Shangrila Numeric"/>
                        </a:rPr>
                        <a:t>1.07.12 - k'&lt;fgf] dfn;fdfg lnnfd laqmL</a:t>
                      </a:r>
                    </a:p>
                  </a:txBody>
                  <a:tcPr marL="171450"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a:solidFill>
                            <a:srgbClr val="000000"/>
                          </a:solidFill>
                          <a:effectLst/>
                          <a:latin typeface="Shangrila Numeric"/>
                        </a:rPr>
                        <a:t>1000000.00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a:solidFill>
                            <a:srgbClr val="000000"/>
                          </a:solidFill>
                          <a:effectLst/>
                          <a:latin typeface="Shangrila Numeric"/>
                        </a:rPr>
                        <a:t>8500.00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800" b="0" i="0" u="none" strike="noStrike">
                          <a:solidFill>
                            <a:srgbClr val="000000"/>
                          </a:solidFill>
                          <a:effectLst/>
                          <a:latin typeface="Shangrila Numeric"/>
                        </a:rPr>
                        <a:t>0.85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7"/>
                  </a:ext>
                </a:extLst>
              </a:tr>
              <a:tr h="293754">
                <a:tc>
                  <a:txBody>
                    <a:bodyPr/>
                    <a:lstStyle/>
                    <a:p>
                      <a:pPr algn="l" fontAlgn="b"/>
                      <a:r>
                        <a:rPr lang="en-US" sz="1800" b="1" i="0" u="none" strike="noStrike" dirty="0">
                          <a:solidFill>
                            <a:srgbClr val="000000"/>
                          </a:solidFill>
                          <a:effectLst/>
                          <a:latin typeface="Shangrila Numeric"/>
                        </a:rPr>
                        <a:t>1.10 - ;</a:t>
                      </a:r>
                      <a:r>
                        <a:rPr lang="en-US" sz="1800" b="1" i="0" u="none" strike="noStrike" dirty="0" err="1">
                          <a:solidFill>
                            <a:srgbClr val="000000"/>
                          </a:solidFill>
                          <a:effectLst/>
                          <a:latin typeface="Shangrila Numeric"/>
                        </a:rPr>
                        <a:t>DklQ</a:t>
                      </a:r>
                      <a:r>
                        <a:rPr lang="en-US" sz="1800" b="1" i="0" u="none" strike="noStrike" dirty="0">
                          <a:solidFill>
                            <a:srgbClr val="000000"/>
                          </a:solidFill>
                          <a:effectLst/>
                          <a:latin typeface="Shangrila Numeric"/>
                        </a:rPr>
                        <a:t> </a:t>
                      </a:r>
                      <a:r>
                        <a:rPr lang="en-US" sz="1800" b="1" i="0" u="none" strike="noStrike" dirty="0" err="1">
                          <a:solidFill>
                            <a:srgbClr val="000000"/>
                          </a:solidFill>
                          <a:effectLst/>
                          <a:latin typeface="Shangrila Numeric"/>
                        </a:rPr>
                        <a:t>axfn</a:t>
                      </a:r>
                      <a:endParaRPr lang="en-US" sz="1800" b="1" i="0" u="none" strike="noStrike" dirty="0">
                        <a:solidFill>
                          <a:srgbClr val="000000"/>
                        </a:solidFill>
                        <a:effectLst/>
                        <a:latin typeface="Shangrila Numeric"/>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r" fontAlgn="b"/>
                      <a:r>
                        <a:rPr lang="en-US" sz="1800" b="1" i="0" u="none" strike="noStrike" dirty="0">
                          <a:solidFill>
                            <a:srgbClr val="000000"/>
                          </a:solidFill>
                          <a:effectLst/>
                          <a:latin typeface="Shangrila Numeric"/>
                        </a:rPr>
                        <a:t>3300200.00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r" fontAlgn="b"/>
                      <a:r>
                        <a:rPr lang="en-US" sz="1800" b="1" i="0" u="none" strike="noStrike">
                          <a:solidFill>
                            <a:srgbClr val="000000"/>
                          </a:solidFill>
                          <a:effectLst/>
                          <a:latin typeface="Shangrila Numeric"/>
                        </a:rPr>
                        <a:t>3138486.00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fontAlgn="b"/>
                      <a:r>
                        <a:rPr lang="en-US" sz="1800" b="1" i="0" u="none" strike="noStrike" dirty="0">
                          <a:solidFill>
                            <a:srgbClr val="000000"/>
                          </a:solidFill>
                          <a:effectLst/>
                          <a:latin typeface="Shangrila Numeric"/>
                        </a:rPr>
                        <a:t>95.10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xmlns="" val="10008"/>
                  </a:ext>
                </a:extLst>
              </a:tr>
              <a:tr h="293754">
                <a:tc>
                  <a:txBody>
                    <a:bodyPr/>
                    <a:lstStyle/>
                    <a:p>
                      <a:pPr algn="l" fontAlgn="b"/>
                      <a:r>
                        <a:rPr lang="en-US" sz="1800" b="0" i="0" u="none" strike="noStrike">
                          <a:solidFill>
                            <a:srgbClr val="000000"/>
                          </a:solidFill>
                          <a:effectLst/>
                          <a:latin typeface="Shangrila Numeric"/>
                        </a:rPr>
                        <a:t>1.10.01 - kflnsf ;lAh ahf&lt;</a:t>
                      </a:r>
                    </a:p>
                  </a:txBody>
                  <a:tcPr marL="171450"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a:solidFill>
                            <a:srgbClr val="000000"/>
                          </a:solidFill>
                          <a:effectLst/>
                          <a:latin typeface="Shangrila Numeric"/>
                        </a:rPr>
                        <a:t>1600000.00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a:solidFill>
                            <a:srgbClr val="000000"/>
                          </a:solidFill>
                          <a:effectLst/>
                          <a:latin typeface="Shangrila Numeric"/>
                        </a:rPr>
                        <a:t>1396585.00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800" b="0" i="0" u="none" strike="noStrike">
                          <a:solidFill>
                            <a:srgbClr val="000000"/>
                          </a:solidFill>
                          <a:effectLst/>
                          <a:latin typeface="Shangrila Numeric"/>
                        </a:rPr>
                        <a:t>87.29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9"/>
                  </a:ext>
                </a:extLst>
              </a:tr>
              <a:tr h="293754">
                <a:tc>
                  <a:txBody>
                    <a:bodyPr/>
                    <a:lstStyle/>
                    <a:p>
                      <a:pPr algn="l" fontAlgn="b"/>
                      <a:r>
                        <a:rPr lang="en-US" sz="1800" b="0" i="0" u="none" strike="noStrike" dirty="0">
                          <a:solidFill>
                            <a:srgbClr val="000000"/>
                          </a:solidFill>
                          <a:effectLst/>
                          <a:latin typeface="Shangrila Numeric"/>
                        </a:rPr>
                        <a:t>1.10.02 - </a:t>
                      </a:r>
                      <a:r>
                        <a:rPr lang="en-US" sz="1800" b="0" i="0" u="none" strike="noStrike" dirty="0" err="1">
                          <a:solidFill>
                            <a:srgbClr val="000000"/>
                          </a:solidFill>
                          <a:effectLst/>
                          <a:latin typeface="Shangrila Numeric"/>
                        </a:rPr>
                        <a:t>ax'p</a:t>
                      </a:r>
                      <a:r>
                        <a:rPr lang="en-US" sz="1800" b="0" i="0" u="none" strike="noStrike" dirty="0">
                          <a:solidFill>
                            <a:srgbClr val="000000"/>
                          </a:solidFill>
                          <a:effectLst/>
                          <a:latin typeface="Shangrila Numeric"/>
                        </a:rPr>
                        <a:t>@]</a:t>
                      </a:r>
                      <a:r>
                        <a:rPr lang="en-US" sz="1800" b="0" i="0" u="none" strike="noStrike" dirty="0" err="1">
                          <a:solidFill>
                            <a:srgbClr val="000000"/>
                          </a:solidFill>
                          <a:effectLst/>
                          <a:latin typeface="Shangrila Numeric"/>
                        </a:rPr>
                        <a:t>ZoLo</a:t>
                      </a:r>
                      <a:r>
                        <a:rPr lang="en-US" sz="1800" b="0" i="0" u="none" strike="noStrike" dirty="0">
                          <a:solidFill>
                            <a:srgbClr val="000000"/>
                          </a:solidFill>
                          <a:effectLst/>
                          <a:latin typeface="Shangrila Numeric"/>
                        </a:rPr>
                        <a:t> k':</a:t>
                      </a:r>
                      <a:r>
                        <a:rPr lang="en-US" sz="1800" b="0" i="0" u="none" strike="noStrike" dirty="0" err="1">
                          <a:solidFill>
                            <a:srgbClr val="000000"/>
                          </a:solidFill>
                          <a:effectLst/>
                          <a:latin typeface="Shangrila Numeric"/>
                        </a:rPr>
                        <a:t>tsfno</a:t>
                      </a:r>
                      <a:r>
                        <a:rPr lang="en-US" sz="1800" b="0" i="0" u="none" strike="noStrike" dirty="0">
                          <a:solidFill>
                            <a:srgbClr val="000000"/>
                          </a:solidFill>
                          <a:effectLst/>
                          <a:latin typeface="Shangrila Numeric"/>
                        </a:rPr>
                        <a:t> </a:t>
                      </a:r>
                      <a:r>
                        <a:rPr lang="en-US" sz="1800" b="0" i="0" u="none" strike="noStrike" dirty="0" err="1">
                          <a:solidFill>
                            <a:srgbClr val="000000"/>
                          </a:solidFill>
                          <a:effectLst/>
                          <a:latin typeface="Shangrila Numeric"/>
                        </a:rPr>
                        <a:t>ejg</a:t>
                      </a:r>
                      <a:endParaRPr lang="en-US" sz="1800" b="0" i="0" u="none" strike="noStrike" dirty="0">
                        <a:solidFill>
                          <a:srgbClr val="000000"/>
                        </a:solidFill>
                        <a:effectLst/>
                        <a:latin typeface="Shangrila Numeric"/>
                      </a:endParaRPr>
                    </a:p>
                  </a:txBody>
                  <a:tcPr marL="171450"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a:solidFill>
                            <a:srgbClr val="000000"/>
                          </a:solidFill>
                          <a:effectLst/>
                          <a:latin typeface="Shangrila Numeric"/>
                        </a:rPr>
                        <a:t>100000.00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a:solidFill>
                            <a:srgbClr val="000000"/>
                          </a:solidFill>
                          <a:effectLst/>
                          <a:latin typeface="Shangrila Numeric"/>
                        </a:rPr>
                        <a:t>88850.00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800" b="0" i="0" u="none" strike="noStrike">
                          <a:solidFill>
                            <a:srgbClr val="000000"/>
                          </a:solidFill>
                          <a:effectLst/>
                          <a:latin typeface="Shangrila Numeric"/>
                        </a:rPr>
                        <a:t>88.85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10"/>
                  </a:ext>
                </a:extLst>
              </a:tr>
              <a:tr h="293754">
                <a:tc>
                  <a:txBody>
                    <a:bodyPr/>
                    <a:lstStyle/>
                    <a:p>
                      <a:pPr algn="l" fontAlgn="b"/>
                      <a:r>
                        <a:rPr lang="en-US" sz="1800" b="0" i="0" u="none" strike="noStrike">
                          <a:solidFill>
                            <a:srgbClr val="000000"/>
                          </a:solidFill>
                          <a:effectLst/>
                          <a:latin typeface="Shangrila Numeric"/>
                        </a:rPr>
                        <a:t>1.10.03 - ;efu[x</a:t>
                      </a:r>
                    </a:p>
                  </a:txBody>
                  <a:tcPr marL="171450"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a:solidFill>
                            <a:srgbClr val="000000"/>
                          </a:solidFill>
                          <a:effectLst/>
                          <a:latin typeface="Shangrila Numeric"/>
                        </a:rPr>
                        <a:t>500000.00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a:solidFill>
                            <a:srgbClr val="000000"/>
                          </a:solidFill>
                          <a:effectLst/>
                          <a:latin typeface="Shangrila Numeric"/>
                        </a:rPr>
                        <a:t>480950.00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800" b="0" i="0" u="none" strike="noStrike">
                          <a:solidFill>
                            <a:srgbClr val="000000"/>
                          </a:solidFill>
                          <a:effectLst/>
                          <a:latin typeface="Shangrila Numeric"/>
                        </a:rPr>
                        <a:t>96.19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11"/>
                  </a:ext>
                </a:extLst>
              </a:tr>
              <a:tr h="293754">
                <a:tc>
                  <a:txBody>
                    <a:bodyPr/>
                    <a:lstStyle/>
                    <a:p>
                      <a:pPr algn="l" fontAlgn="b"/>
                      <a:r>
                        <a:rPr lang="en-US" sz="1800" b="0" i="0" u="none" strike="noStrike">
                          <a:solidFill>
                            <a:srgbClr val="000000"/>
                          </a:solidFill>
                          <a:effectLst/>
                          <a:latin typeface="Shangrila Numeric"/>
                        </a:rPr>
                        <a:t>1.10.04 - ;lkª sDkn]S;</a:t>
                      </a:r>
                    </a:p>
                  </a:txBody>
                  <a:tcPr marL="171450"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solidFill>
                            <a:srgbClr val="000000"/>
                          </a:solidFill>
                          <a:effectLst/>
                          <a:latin typeface="Shangrila Numeric"/>
                        </a:rPr>
                        <a:t>550000.00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a:solidFill>
                            <a:srgbClr val="000000"/>
                          </a:solidFill>
                          <a:effectLst/>
                          <a:latin typeface="Shangrila Numeric"/>
                        </a:rPr>
                        <a:t>788120.00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800" b="0" i="0" u="none" strike="noStrike">
                          <a:solidFill>
                            <a:srgbClr val="000000"/>
                          </a:solidFill>
                          <a:effectLst/>
                          <a:latin typeface="Shangrila Numeric"/>
                        </a:rPr>
                        <a:t>143.29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12"/>
                  </a:ext>
                </a:extLst>
              </a:tr>
              <a:tr h="293754">
                <a:tc>
                  <a:txBody>
                    <a:bodyPr/>
                    <a:lstStyle/>
                    <a:p>
                      <a:pPr algn="l" fontAlgn="b"/>
                      <a:r>
                        <a:rPr lang="en-US" sz="1800" b="0" i="0" u="none" strike="noStrike">
                          <a:solidFill>
                            <a:srgbClr val="000000"/>
                          </a:solidFill>
                          <a:effectLst/>
                          <a:latin typeface="Shangrila Numeric"/>
                        </a:rPr>
                        <a:t>1.10.05 - SoflG^g ejg ef*f</a:t>
                      </a:r>
                    </a:p>
                  </a:txBody>
                  <a:tcPr marL="171450"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a:solidFill>
                            <a:srgbClr val="000000"/>
                          </a:solidFill>
                          <a:effectLst/>
                          <a:latin typeface="Shangrila Numeric"/>
                        </a:rPr>
                        <a:t>250000.00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a:solidFill>
                            <a:srgbClr val="000000"/>
                          </a:solidFill>
                          <a:effectLst/>
                          <a:latin typeface="Shangrila Numeric"/>
                        </a:rPr>
                        <a:t>308771.00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800" b="0" i="0" u="none" strike="noStrike">
                          <a:solidFill>
                            <a:srgbClr val="000000"/>
                          </a:solidFill>
                          <a:effectLst/>
                          <a:latin typeface="Shangrila Numeric"/>
                        </a:rPr>
                        <a:t>123.51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13"/>
                  </a:ext>
                </a:extLst>
              </a:tr>
              <a:tr h="293754">
                <a:tc>
                  <a:txBody>
                    <a:bodyPr/>
                    <a:lstStyle/>
                    <a:p>
                      <a:pPr algn="l" fontAlgn="b"/>
                      <a:r>
                        <a:rPr lang="en-US" sz="1800" b="0" i="0" u="none" strike="noStrike">
                          <a:solidFill>
                            <a:srgbClr val="000000"/>
                          </a:solidFill>
                          <a:effectLst/>
                          <a:latin typeface="Shangrila Numeric"/>
                        </a:rPr>
                        <a:t>1.10.07 - efg'rf]s lk=l;=cf]= ef*f</a:t>
                      </a:r>
                    </a:p>
                  </a:txBody>
                  <a:tcPr marL="171450"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a:solidFill>
                            <a:srgbClr val="000000"/>
                          </a:solidFill>
                          <a:effectLst/>
                          <a:latin typeface="Shangrila Numeric"/>
                        </a:rPr>
                        <a:t>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a:solidFill>
                            <a:srgbClr val="000000"/>
                          </a:solidFill>
                          <a:effectLst/>
                          <a:latin typeface="Shangrila Numeric"/>
                        </a:rPr>
                        <a:t>59060.00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800" b="0" i="0" u="none" strike="noStrike">
                          <a:solidFill>
                            <a:srgbClr val="000000"/>
                          </a:solidFill>
                          <a:effectLst/>
                          <a:latin typeface="Shangrila Numeric"/>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14"/>
                  </a:ext>
                </a:extLst>
              </a:tr>
              <a:tr h="293754">
                <a:tc>
                  <a:txBody>
                    <a:bodyPr/>
                    <a:lstStyle/>
                    <a:p>
                      <a:pPr algn="l" fontAlgn="b"/>
                      <a:r>
                        <a:rPr lang="en-US" sz="1800" b="0" i="0" u="none" strike="noStrike">
                          <a:solidFill>
                            <a:srgbClr val="000000"/>
                          </a:solidFill>
                          <a:effectLst/>
                          <a:latin typeface="Shangrila Numeric"/>
                        </a:rPr>
                        <a:t>1.10.08 - j*f ;ldlt ejg ef*f</a:t>
                      </a:r>
                    </a:p>
                  </a:txBody>
                  <a:tcPr marL="171450"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a:solidFill>
                            <a:srgbClr val="000000"/>
                          </a:solidFill>
                          <a:effectLst/>
                          <a:latin typeface="Shangrila Numeric"/>
                        </a:rPr>
                        <a:t>120000.00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a:solidFill>
                            <a:srgbClr val="000000"/>
                          </a:solidFill>
                          <a:effectLst/>
                          <a:latin typeface="Shangrila Numeric"/>
                        </a:rPr>
                        <a:t>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800" b="0" i="0" u="none" strike="noStrike">
                          <a:solidFill>
                            <a:srgbClr val="000000"/>
                          </a:solidFill>
                          <a:effectLst/>
                          <a:latin typeface="Shangrila Numeric"/>
                        </a:rPr>
                        <a:t>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15"/>
                  </a:ext>
                </a:extLst>
              </a:tr>
              <a:tr h="293754">
                <a:tc>
                  <a:txBody>
                    <a:bodyPr/>
                    <a:lstStyle/>
                    <a:p>
                      <a:pPr algn="l" fontAlgn="b"/>
                      <a:r>
                        <a:rPr lang="en-US" sz="1800" b="0" i="0" u="none" strike="noStrike">
                          <a:solidFill>
                            <a:srgbClr val="000000"/>
                          </a:solidFill>
                          <a:effectLst/>
                          <a:latin typeface="Shangrila Numeric"/>
                        </a:rPr>
                        <a:t>1.10.09 - ;Kt&lt;_uL kfs{</a:t>
                      </a:r>
                    </a:p>
                  </a:txBody>
                  <a:tcPr marL="171450"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a:solidFill>
                            <a:srgbClr val="000000"/>
                          </a:solidFill>
                          <a:effectLst/>
                          <a:latin typeface="Shangrila Numeric"/>
                        </a:rPr>
                        <a:t>180200.00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a:solidFill>
                            <a:srgbClr val="000000"/>
                          </a:solidFill>
                          <a:effectLst/>
                          <a:latin typeface="Shangrila Numeric"/>
                        </a:rPr>
                        <a:t>16150.00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800" b="0" i="0" u="none" strike="noStrike">
                          <a:solidFill>
                            <a:srgbClr val="000000"/>
                          </a:solidFill>
                          <a:effectLst/>
                          <a:latin typeface="Shangrila Numeric"/>
                        </a:rPr>
                        <a:t>8.96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16"/>
                  </a:ext>
                </a:extLst>
              </a:tr>
              <a:tr h="293754">
                <a:tc>
                  <a:txBody>
                    <a:bodyPr/>
                    <a:lstStyle/>
                    <a:p>
                      <a:pPr algn="ctr" fontAlgn="b"/>
                      <a:r>
                        <a:rPr lang="en-US" sz="1800" b="1" i="0" u="none" strike="noStrike">
                          <a:solidFill>
                            <a:srgbClr val="000000"/>
                          </a:solidFill>
                          <a:effectLst/>
                          <a:latin typeface="Shangrila Numeric"/>
                        </a:rPr>
                        <a:t>s'n hDdf Ÿ</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r" fontAlgn="b"/>
                      <a:r>
                        <a:rPr lang="en-US" sz="1800" b="1" i="0" u="none" strike="noStrike">
                          <a:solidFill>
                            <a:srgbClr val="000000"/>
                          </a:solidFill>
                          <a:effectLst/>
                          <a:latin typeface="Shangrila Numeric"/>
                        </a:rPr>
                        <a:t>135000000.00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r" fontAlgn="b"/>
                      <a:r>
                        <a:rPr lang="en-US" sz="1800" b="1" i="0" u="none" strike="noStrike">
                          <a:solidFill>
                            <a:srgbClr val="000000"/>
                          </a:solidFill>
                          <a:effectLst/>
                          <a:latin typeface="Shangrila Numeric"/>
                        </a:rPr>
                        <a:t>109473968.76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fontAlgn="b"/>
                      <a:r>
                        <a:rPr lang="en-US" sz="1800" b="1" i="0" u="none" strike="noStrike" dirty="0">
                          <a:solidFill>
                            <a:srgbClr val="000000"/>
                          </a:solidFill>
                          <a:effectLst/>
                          <a:latin typeface="Shangrila Numeric"/>
                        </a:rPr>
                        <a:t>81.09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xmlns="" val="10017"/>
                  </a:ext>
                </a:extLst>
              </a:tr>
            </a:tbl>
          </a:graphicData>
        </a:graphic>
      </p:graphicFrame>
    </p:spTree>
    <p:extLst>
      <p:ext uri="{BB962C8B-B14F-4D97-AF65-F5344CB8AC3E}">
        <p14:creationId xmlns:p14="http://schemas.microsoft.com/office/powerpoint/2010/main" val="1552296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228600" y="1066801"/>
          <a:ext cx="8763001" cy="5486399"/>
        </p:xfrm>
        <a:graphic>
          <a:graphicData uri="http://schemas.openxmlformats.org/drawingml/2006/table">
            <a:tbl>
              <a:tblPr>
                <a:tableStyleId>{5C22544A-7EE6-4342-B048-85BDC9FD1C3A}</a:tableStyleId>
              </a:tblPr>
              <a:tblGrid>
                <a:gridCol w="577943">
                  <a:extLst>
                    <a:ext uri="{9D8B030D-6E8A-4147-A177-3AD203B41FA5}">
                      <a16:colId xmlns:a16="http://schemas.microsoft.com/office/drawing/2014/main" xmlns="" val="20000"/>
                    </a:ext>
                  </a:extLst>
                </a:gridCol>
                <a:gridCol w="2089057">
                  <a:extLst>
                    <a:ext uri="{9D8B030D-6E8A-4147-A177-3AD203B41FA5}">
                      <a16:colId xmlns:a16="http://schemas.microsoft.com/office/drawing/2014/main" xmlns="" val="20001"/>
                    </a:ext>
                  </a:extLst>
                </a:gridCol>
                <a:gridCol w="1676400">
                  <a:extLst>
                    <a:ext uri="{9D8B030D-6E8A-4147-A177-3AD203B41FA5}">
                      <a16:colId xmlns:a16="http://schemas.microsoft.com/office/drawing/2014/main" xmlns="" val="20002"/>
                    </a:ext>
                  </a:extLst>
                </a:gridCol>
                <a:gridCol w="1752600">
                  <a:extLst>
                    <a:ext uri="{9D8B030D-6E8A-4147-A177-3AD203B41FA5}">
                      <a16:colId xmlns:a16="http://schemas.microsoft.com/office/drawing/2014/main" xmlns="" val="20003"/>
                    </a:ext>
                  </a:extLst>
                </a:gridCol>
                <a:gridCol w="1752600">
                  <a:extLst>
                    <a:ext uri="{9D8B030D-6E8A-4147-A177-3AD203B41FA5}">
                      <a16:colId xmlns:a16="http://schemas.microsoft.com/office/drawing/2014/main" xmlns="" val="20004"/>
                    </a:ext>
                  </a:extLst>
                </a:gridCol>
                <a:gridCol w="914401">
                  <a:extLst>
                    <a:ext uri="{9D8B030D-6E8A-4147-A177-3AD203B41FA5}">
                      <a16:colId xmlns:a16="http://schemas.microsoft.com/office/drawing/2014/main" xmlns="" val="20005"/>
                    </a:ext>
                  </a:extLst>
                </a:gridCol>
              </a:tblGrid>
              <a:tr h="603764">
                <a:tc>
                  <a:txBody>
                    <a:bodyPr/>
                    <a:lstStyle/>
                    <a:p>
                      <a:pPr algn="ctr" fontAlgn="ctr"/>
                      <a:r>
                        <a:rPr lang="en-US" sz="1200" u="none" strike="noStrike" dirty="0" err="1">
                          <a:effectLst/>
                          <a:latin typeface="Urban_nep" pitchFamily="2" charset="0"/>
                        </a:rPr>
                        <a:t>qm</a:t>
                      </a:r>
                      <a:r>
                        <a:rPr lang="en-US" sz="1200" u="none" strike="noStrike" dirty="0">
                          <a:effectLst/>
                          <a:latin typeface="Urban_nep" pitchFamily="2" charset="0"/>
                        </a:rPr>
                        <a:t>=;+=</a:t>
                      </a:r>
                      <a:endParaRPr lang="en-US" sz="1200" b="0" i="0" u="none" strike="noStrike" dirty="0">
                        <a:solidFill>
                          <a:srgbClr val="000000"/>
                        </a:solidFill>
                        <a:effectLst/>
                        <a:latin typeface="Urban_nep" pitchFamily="2" charset="0"/>
                      </a:endParaRPr>
                    </a:p>
                  </a:txBody>
                  <a:tcPr marL="7903" marR="7903" marT="79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u="none" strike="noStrike" dirty="0" err="1">
                          <a:effectLst/>
                          <a:latin typeface="Urban_nep" pitchFamily="2" charset="0"/>
                        </a:rPr>
                        <a:t>vr</a:t>
                      </a:r>
                      <a:r>
                        <a:rPr lang="en-US" sz="1200" u="none" strike="noStrike" dirty="0">
                          <a:effectLst/>
                          <a:latin typeface="Urban_nep" pitchFamily="2" charset="0"/>
                        </a:rPr>
                        <a:t>{ </a:t>
                      </a:r>
                      <a:r>
                        <a:rPr lang="en-US" sz="1200" u="none" strike="noStrike" dirty="0" err="1">
                          <a:effectLst/>
                          <a:latin typeface="Urban_nep" pitchFamily="2" charset="0"/>
                        </a:rPr>
                        <a:t>ljj</a:t>
                      </a:r>
                      <a:r>
                        <a:rPr lang="en-US" sz="1200" u="none" strike="noStrike" dirty="0">
                          <a:effectLst/>
                          <a:latin typeface="Urban_nep" pitchFamily="2" charset="0"/>
                        </a:rPr>
                        <a:t>/)f</a:t>
                      </a:r>
                      <a:endParaRPr lang="en-US" sz="1200" b="0" i="0" u="none" strike="noStrike" dirty="0">
                        <a:solidFill>
                          <a:srgbClr val="000000"/>
                        </a:solidFill>
                        <a:effectLst/>
                        <a:latin typeface="Urban_nep" pitchFamily="2" charset="0"/>
                      </a:endParaRPr>
                    </a:p>
                  </a:txBody>
                  <a:tcPr marL="7903" marR="7903" marT="79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u="none" strike="noStrike" dirty="0" err="1" smtClean="0">
                          <a:effectLst/>
                          <a:latin typeface="Urban_nep" pitchFamily="2" charset="0"/>
                        </a:rPr>
                        <a:t>cf</a:t>
                      </a:r>
                      <a:r>
                        <a:rPr lang="en-US" sz="1200" u="none" strike="noStrike" dirty="0" smtClean="0">
                          <a:effectLst/>
                          <a:latin typeface="Urban_nep" pitchFamily="2" charset="0"/>
                        </a:rPr>
                        <a:t>=j= 2073.074 </a:t>
                      </a:r>
                      <a:r>
                        <a:rPr lang="en-US" sz="1200" u="none" strike="noStrike" dirty="0" err="1" smtClean="0">
                          <a:effectLst/>
                          <a:latin typeface="Urban_nep" pitchFamily="2" charset="0"/>
                        </a:rPr>
                        <a:t>sf</a:t>
                      </a:r>
                      <a:r>
                        <a:rPr lang="en-US" sz="1200" u="none" strike="noStrike" dirty="0" smtClean="0">
                          <a:effectLst/>
                          <a:latin typeface="Urban_nep" pitchFamily="2" charset="0"/>
                        </a:rPr>
                        <a:t>] </a:t>
                      </a:r>
                      <a:r>
                        <a:rPr lang="en-US" sz="1200" u="none" strike="noStrike" dirty="0" err="1" smtClean="0">
                          <a:effectLst/>
                          <a:latin typeface="Urban_nep" pitchFamily="2" charset="0"/>
                        </a:rPr>
                        <a:t>oyfy</a:t>
                      </a:r>
                      <a:r>
                        <a:rPr lang="en-US" sz="1200" u="none" strike="noStrike" dirty="0" smtClean="0">
                          <a:effectLst/>
                          <a:latin typeface="Urban_nep" pitchFamily="2" charset="0"/>
                        </a:rPr>
                        <a:t>{</a:t>
                      </a:r>
                      <a:endParaRPr lang="en-US" sz="1200" b="0" i="0" u="none" strike="noStrike" dirty="0">
                        <a:solidFill>
                          <a:srgbClr val="000000"/>
                        </a:solidFill>
                        <a:effectLst/>
                        <a:latin typeface="Urban_nep" pitchFamily="2" charset="0"/>
                      </a:endParaRPr>
                    </a:p>
                  </a:txBody>
                  <a:tcPr marL="7903" marR="7903" marT="79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u="none" strike="noStrike" dirty="0" err="1" smtClean="0">
                          <a:effectLst/>
                          <a:latin typeface="Urban_nep" pitchFamily="2" charset="0"/>
                        </a:rPr>
                        <a:t>cf</a:t>
                      </a:r>
                      <a:r>
                        <a:rPr lang="en-US" sz="1200" u="none" strike="noStrike" dirty="0" smtClean="0">
                          <a:effectLst/>
                          <a:latin typeface="Urban_nep" pitchFamily="2" charset="0"/>
                        </a:rPr>
                        <a:t>=j=2074.075</a:t>
                      </a:r>
                      <a:r>
                        <a:rPr lang="en-US" sz="1200" u="none" strike="noStrike" baseline="0" dirty="0" smtClean="0">
                          <a:effectLst/>
                          <a:latin typeface="Urban_nep" pitchFamily="2" charset="0"/>
                        </a:rPr>
                        <a:t> </a:t>
                      </a:r>
                      <a:r>
                        <a:rPr lang="en-US" sz="1200" u="none" strike="noStrike" baseline="0" dirty="0" err="1" smtClean="0">
                          <a:effectLst/>
                          <a:latin typeface="Urban_nep" pitchFamily="2" charset="0"/>
                        </a:rPr>
                        <a:t>sf</a:t>
                      </a:r>
                      <a:r>
                        <a:rPr lang="en-US" sz="1200" u="none" strike="noStrike" baseline="0" dirty="0" smtClean="0">
                          <a:effectLst/>
                          <a:latin typeface="Urban_nep" pitchFamily="2" charset="0"/>
                        </a:rPr>
                        <a:t>] </a:t>
                      </a:r>
                      <a:r>
                        <a:rPr lang="en-US" sz="1200" u="none" strike="noStrike" baseline="0" dirty="0" err="1" smtClean="0">
                          <a:effectLst/>
                          <a:latin typeface="Urban_nep" pitchFamily="2" charset="0"/>
                        </a:rPr>
                        <a:t>cg'dfg</a:t>
                      </a:r>
                      <a:endParaRPr lang="en-US" sz="1200" b="0" i="0" u="none" strike="noStrike" dirty="0">
                        <a:solidFill>
                          <a:srgbClr val="000000"/>
                        </a:solidFill>
                        <a:effectLst/>
                        <a:latin typeface="Urban_nep" pitchFamily="2" charset="0"/>
                      </a:endParaRPr>
                    </a:p>
                  </a:txBody>
                  <a:tcPr marL="7903" marR="7903" marT="79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u="none" strike="noStrike" dirty="0" err="1">
                          <a:effectLst/>
                          <a:latin typeface="Urban_nep" pitchFamily="2" charset="0"/>
                        </a:rPr>
                        <a:t>cf</a:t>
                      </a:r>
                      <a:r>
                        <a:rPr lang="en-US" sz="1200" u="none" strike="noStrike" dirty="0">
                          <a:effectLst/>
                          <a:latin typeface="Urban_nep" pitchFamily="2" charset="0"/>
                        </a:rPr>
                        <a:t>=j= </a:t>
                      </a:r>
                      <a:r>
                        <a:rPr lang="en-US" sz="1200" u="none" strike="noStrike" dirty="0" smtClean="0">
                          <a:effectLst/>
                          <a:latin typeface="Urban_nep" pitchFamily="2" charset="0"/>
                        </a:rPr>
                        <a:t>2074.075 </a:t>
                      </a:r>
                      <a:r>
                        <a:rPr lang="en-US" sz="1200" u="none" strike="noStrike" dirty="0" err="1">
                          <a:effectLst/>
                          <a:latin typeface="Urban_nep" pitchFamily="2" charset="0"/>
                        </a:rPr>
                        <a:t>sf</a:t>
                      </a:r>
                      <a:r>
                        <a:rPr lang="en-US" sz="1200" u="none" strike="noStrike" dirty="0">
                          <a:effectLst/>
                          <a:latin typeface="Urban_nep" pitchFamily="2" charset="0"/>
                        </a:rPr>
                        <a:t>] </a:t>
                      </a:r>
                      <a:r>
                        <a:rPr lang="en-US" sz="1200" u="none" strike="noStrike" dirty="0" err="1">
                          <a:effectLst/>
                          <a:latin typeface="Urban_nep" pitchFamily="2" charset="0"/>
                        </a:rPr>
                        <a:t>oyfy</a:t>
                      </a:r>
                      <a:r>
                        <a:rPr lang="en-US" sz="1200" u="none" strike="noStrike" dirty="0">
                          <a:effectLst/>
                          <a:latin typeface="Urban_nep" pitchFamily="2" charset="0"/>
                        </a:rPr>
                        <a:t>{</a:t>
                      </a:r>
                      <a:endParaRPr lang="en-US" sz="1200" b="0" i="0" u="none" strike="noStrike" dirty="0">
                        <a:solidFill>
                          <a:srgbClr val="000000"/>
                        </a:solidFill>
                        <a:effectLst/>
                        <a:latin typeface="Urban_nep" pitchFamily="2" charset="0"/>
                      </a:endParaRPr>
                    </a:p>
                  </a:txBody>
                  <a:tcPr marL="7903" marR="7903" marT="79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u="none" strike="noStrike" dirty="0" err="1">
                          <a:effectLst/>
                          <a:latin typeface="Urban_nep" pitchFamily="2" charset="0"/>
                        </a:rPr>
                        <a:t>cg'dfgdf</a:t>
                      </a:r>
                      <a:r>
                        <a:rPr lang="en-US" sz="1200" u="none" strike="noStrike" dirty="0">
                          <a:effectLst/>
                          <a:latin typeface="Urban_nep" pitchFamily="2" charset="0"/>
                        </a:rPr>
                        <a:t> ¶</a:t>
                      </a:r>
                      <a:endParaRPr lang="en-US" sz="1200" b="0" i="0" u="none" strike="noStrike" dirty="0">
                        <a:solidFill>
                          <a:srgbClr val="000000"/>
                        </a:solidFill>
                        <a:effectLst/>
                        <a:latin typeface="Urban_nep" pitchFamily="2" charset="0"/>
                      </a:endParaRPr>
                    </a:p>
                  </a:txBody>
                  <a:tcPr marL="7903" marR="7903" marT="79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0"/>
                  </a:ext>
                </a:extLst>
              </a:tr>
              <a:tr h="295459">
                <a:tc>
                  <a:txBody>
                    <a:bodyPr/>
                    <a:lstStyle/>
                    <a:p>
                      <a:pPr algn="ctr" fontAlgn="b"/>
                      <a:r>
                        <a:rPr lang="en-US" sz="1200" b="1" u="none" strike="noStrike" dirty="0" smtClean="0">
                          <a:effectLst/>
                          <a:latin typeface="Urban_nep" pitchFamily="2" charset="0"/>
                        </a:rPr>
                        <a:t>s</a:t>
                      </a:r>
                      <a:endParaRPr lang="en-US" sz="1200" b="1" i="0" u="none" strike="noStrike" dirty="0">
                        <a:solidFill>
                          <a:srgbClr val="000000"/>
                        </a:solidFill>
                        <a:effectLst/>
                        <a:latin typeface="Urban_nep" pitchFamily="2" charset="0"/>
                      </a:endParaRPr>
                    </a:p>
                  </a:txBody>
                  <a:tcPr marL="7903" marR="7903" marT="79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200" b="1" u="none" strike="noStrike" smtClean="0">
                          <a:effectLst/>
                          <a:latin typeface="Urban_nep" pitchFamily="2" charset="0"/>
                        </a:rPr>
                        <a:t>rfn' vr{</a:t>
                      </a:r>
                      <a:endParaRPr lang="en-US" sz="1200" b="1" i="0" u="none" strike="noStrike" dirty="0">
                        <a:solidFill>
                          <a:srgbClr val="000000"/>
                        </a:solidFill>
                        <a:effectLst/>
                        <a:latin typeface="Urban_nep" pitchFamily="2" charset="0"/>
                      </a:endParaRPr>
                    </a:p>
                  </a:txBody>
                  <a:tcPr marL="7903" marR="7903" marT="79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200" u="none" strike="noStrike" smtClean="0">
                          <a:effectLst/>
                          <a:latin typeface="Urban_nep" pitchFamily="2" charset="0"/>
                        </a:rPr>
                        <a:t> </a:t>
                      </a:r>
                      <a:endParaRPr lang="en-US" sz="1200" b="0" i="0" u="none" strike="noStrike" dirty="0">
                        <a:solidFill>
                          <a:srgbClr val="000000"/>
                        </a:solidFill>
                        <a:effectLst/>
                        <a:latin typeface="Urban_nep" pitchFamily="2" charset="0"/>
                      </a:endParaRPr>
                    </a:p>
                  </a:txBody>
                  <a:tcPr marL="7903" marR="7903" marT="79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200" u="none" strike="noStrike" smtClean="0">
                          <a:effectLst/>
                          <a:latin typeface="Urban_nep" pitchFamily="2" charset="0"/>
                        </a:rPr>
                        <a:t> </a:t>
                      </a:r>
                      <a:endParaRPr lang="en-US" sz="1200" b="0" i="0" u="none" strike="noStrike" dirty="0">
                        <a:solidFill>
                          <a:srgbClr val="000000"/>
                        </a:solidFill>
                        <a:effectLst/>
                        <a:latin typeface="Urban_nep" pitchFamily="2" charset="0"/>
                      </a:endParaRPr>
                    </a:p>
                  </a:txBody>
                  <a:tcPr marL="7903" marR="7903" marT="79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200" u="none" strike="noStrike" smtClean="0">
                          <a:effectLst/>
                          <a:latin typeface="Urban_nep" pitchFamily="2" charset="0"/>
                        </a:rPr>
                        <a:t> </a:t>
                      </a:r>
                      <a:endParaRPr lang="en-US" sz="1200" b="0" i="0" u="none" strike="noStrike" dirty="0">
                        <a:solidFill>
                          <a:srgbClr val="000000"/>
                        </a:solidFill>
                        <a:effectLst/>
                        <a:latin typeface="Urban_nep" pitchFamily="2" charset="0"/>
                      </a:endParaRPr>
                    </a:p>
                  </a:txBody>
                  <a:tcPr marL="7903" marR="7903" marT="79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200" u="none" strike="noStrike" smtClean="0">
                          <a:effectLst/>
                          <a:latin typeface="Urban_nep" pitchFamily="2" charset="0"/>
                        </a:rPr>
                        <a:t> </a:t>
                      </a:r>
                      <a:endParaRPr lang="en-US" sz="1200" b="0" i="0" u="none" strike="noStrike" dirty="0">
                        <a:solidFill>
                          <a:srgbClr val="000000"/>
                        </a:solidFill>
                        <a:effectLst/>
                        <a:latin typeface="Urban_nep" pitchFamily="2" charset="0"/>
                      </a:endParaRPr>
                    </a:p>
                  </a:txBody>
                  <a:tcPr marL="7903" marR="7903" marT="79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1"/>
                  </a:ext>
                </a:extLst>
              </a:tr>
              <a:tr h="396176">
                <a:tc>
                  <a:txBody>
                    <a:bodyPr/>
                    <a:lstStyle/>
                    <a:p>
                      <a:pPr algn="ctr" fontAlgn="b"/>
                      <a:r>
                        <a:rPr lang="en-US" sz="1200" u="none" strike="noStrike" smtClean="0">
                          <a:effectLst/>
                          <a:latin typeface="Urban_nep" pitchFamily="2" charset="0"/>
                        </a:rPr>
                        <a:t>1</a:t>
                      </a:r>
                      <a:endParaRPr lang="en-US" sz="1200" b="0" i="0" u="none" strike="noStrike" dirty="0">
                        <a:solidFill>
                          <a:srgbClr val="000000"/>
                        </a:solidFill>
                        <a:effectLst/>
                        <a:latin typeface="Urban_nep" pitchFamily="2" charset="0"/>
                      </a:endParaRPr>
                    </a:p>
                  </a:txBody>
                  <a:tcPr marL="7903" marR="7903" marT="79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fontAlgn="b"/>
                      <a:r>
                        <a:rPr lang="en-US" sz="1200" b="0" i="0" u="none" strike="noStrike" smtClean="0">
                          <a:solidFill>
                            <a:schemeClr val="dk1"/>
                          </a:solidFill>
                          <a:effectLst/>
                          <a:latin typeface="Urban_nep" pitchFamily="2" charset="0"/>
                        </a:rPr>
                        <a:t>k\zf;lgs</a:t>
                      </a:r>
                      <a:r>
                        <a:rPr lang="en-US" sz="1200" b="0" i="0" u="none" strike="noStrike" baseline="0" smtClean="0">
                          <a:solidFill>
                            <a:schemeClr val="dk1"/>
                          </a:solidFill>
                          <a:effectLst/>
                          <a:latin typeface="Urban_nep" pitchFamily="2" charset="0"/>
                        </a:rPr>
                        <a:t> vr{</a:t>
                      </a:r>
                      <a:endParaRPr lang="en-US" sz="1200" b="0" i="0" u="none" strike="noStrike" dirty="0">
                        <a:solidFill>
                          <a:srgbClr val="000000"/>
                        </a:solidFill>
                        <a:effectLst/>
                        <a:latin typeface="Urban_nep" pitchFamily="2" charset="0"/>
                      </a:endParaRPr>
                    </a:p>
                  </a:txBody>
                  <a:tcPr marL="7903" marR="7903" marT="79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200" b="0" i="0" u="none" strike="noStrike" dirty="0" smtClean="0">
                          <a:solidFill>
                            <a:srgbClr val="000000"/>
                          </a:solidFill>
                          <a:effectLst/>
                          <a:latin typeface="Urban_nep" pitchFamily="2" charset="0"/>
                          <a:cs typeface="Kalimati" pitchFamily="2"/>
                        </a:rPr>
                        <a:t>8,48,03,307.22</a:t>
                      </a:r>
                      <a:endParaRPr lang="en-US" sz="1200" b="0" i="0" u="none" strike="noStrike" dirty="0">
                        <a:solidFill>
                          <a:srgbClr val="000000"/>
                        </a:solidFill>
                        <a:effectLst/>
                        <a:latin typeface="Urban_nep" pitchFamily="2" charset="0"/>
                        <a:cs typeface="Kalimati" pitchFamily="2"/>
                      </a:endParaRPr>
                    </a:p>
                  </a:txBody>
                  <a:tcPr marL="7903" marR="7903" marT="79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en-US" sz="1200" b="0" i="0" u="none" strike="noStrike" dirty="0" smtClean="0">
                          <a:effectLst/>
                          <a:latin typeface="Urban_nep" pitchFamily="2" charset="0"/>
                          <a:cs typeface="Kalimati" pitchFamily="2"/>
                        </a:rPr>
                        <a:t>13,15,25,132.83</a:t>
                      </a:r>
                      <a:endParaRPr lang="en-US" sz="1200" b="0" i="0" u="none" strike="noStrike" dirty="0">
                        <a:effectLst/>
                        <a:latin typeface="Urban_nep" pitchFamily="2" charset="0"/>
                        <a:cs typeface="Kalimati" pitchFamily="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en-US" sz="1200" b="0" i="0" u="none" strike="noStrike" dirty="0" smtClean="0">
                          <a:effectLst/>
                          <a:latin typeface="Urban_nep" pitchFamily="2" charset="0"/>
                          <a:cs typeface="Kalimati" pitchFamily="2"/>
                        </a:rPr>
                        <a:t>12,35,67,600.82</a:t>
                      </a:r>
                      <a:endParaRPr lang="en-US" sz="1200" b="0" i="0" u="none" strike="noStrike" dirty="0">
                        <a:effectLst/>
                        <a:latin typeface="Urban_nep" pitchFamily="2" charset="0"/>
                        <a:cs typeface="Kalimati" pitchFamily="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ne-NP" sz="1200" b="0" i="0" u="none" strike="noStrike" dirty="0" smtClean="0">
                          <a:solidFill>
                            <a:srgbClr val="000000"/>
                          </a:solidFill>
                          <a:effectLst/>
                          <a:latin typeface="Urban_nep" pitchFamily="2" charset="0"/>
                          <a:cs typeface="Kalimati" pitchFamily="2"/>
                        </a:rPr>
                        <a:t>93.95</a:t>
                      </a:r>
                      <a:endParaRPr lang="en-US" sz="1200" b="0" i="0" u="none" strike="noStrike" dirty="0">
                        <a:solidFill>
                          <a:srgbClr val="000000"/>
                        </a:solidFill>
                        <a:effectLst/>
                        <a:latin typeface="Urban_nep" pitchFamily="2" charset="0"/>
                        <a:cs typeface="Kalimati" pitchFamily="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2"/>
                  </a:ext>
                </a:extLst>
              </a:tr>
              <a:tr h="405517">
                <a:tc>
                  <a:txBody>
                    <a:bodyPr/>
                    <a:lstStyle/>
                    <a:p>
                      <a:pPr algn="ctr" fontAlgn="b"/>
                      <a:r>
                        <a:rPr lang="en-US" sz="1200" b="0" i="0" u="none" strike="noStrike" smtClean="0">
                          <a:solidFill>
                            <a:srgbClr val="000000"/>
                          </a:solidFill>
                          <a:effectLst/>
                          <a:latin typeface="Urban_nep" pitchFamily="2" charset="0"/>
                        </a:rPr>
                        <a:t>2</a:t>
                      </a:r>
                      <a:endParaRPr lang="en-US" sz="1200" b="0" i="0" u="none" strike="noStrike" dirty="0">
                        <a:solidFill>
                          <a:srgbClr val="000000"/>
                        </a:solidFill>
                        <a:effectLst/>
                        <a:latin typeface="Urban_nep" pitchFamily="2" charset="0"/>
                      </a:endParaRPr>
                    </a:p>
                  </a:txBody>
                  <a:tcPr marL="7903" marR="7903" marT="79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fontAlgn="b"/>
                      <a:r>
                        <a:rPr lang="en-US" sz="1200" u="none" strike="noStrike" smtClean="0">
                          <a:effectLst/>
                          <a:latin typeface="Urban_nep" pitchFamily="2" charset="0"/>
                        </a:rPr>
                        <a:t>j*fut rfn' vr{</a:t>
                      </a:r>
                      <a:endParaRPr lang="en-US" sz="1200" u="none" strike="noStrike" dirty="0" smtClean="0">
                        <a:effectLst/>
                        <a:latin typeface="Urban_nep" pitchFamily="2" charset="0"/>
                      </a:endParaRPr>
                    </a:p>
                  </a:txBody>
                  <a:tcPr marL="7903" marR="7903" marT="79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200" b="0" i="0" u="none" strike="noStrike" dirty="0" smtClean="0">
                          <a:solidFill>
                            <a:srgbClr val="000000"/>
                          </a:solidFill>
                          <a:effectLst/>
                          <a:latin typeface="Urban_nep" pitchFamily="2" charset="0"/>
                          <a:cs typeface="Kalimati" pitchFamily="2"/>
                        </a:rPr>
                        <a:t>0.00</a:t>
                      </a:r>
                      <a:endParaRPr lang="en-US" sz="1200" b="0" i="0" u="none" strike="noStrike" dirty="0">
                        <a:solidFill>
                          <a:srgbClr val="000000"/>
                        </a:solidFill>
                        <a:effectLst/>
                        <a:latin typeface="Urban_nep" pitchFamily="2" charset="0"/>
                        <a:cs typeface="Kalimati" pitchFamily="2"/>
                      </a:endParaRPr>
                    </a:p>
                  </a:txBody>
                  <a:tcPr marL="7903" marR="7903" marT="79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en-US" sz="1200" b="0" i="0" u="none" strike="noStrike" dirty="0" smtClean="0">
                          <a:effectLst/>
                          <a:latin typeface="Urban_nep" pitchFamily="2" charset="0"/>
                          <a:cs typeface="Kalimati" pitchFamily="2"/>
                        </a:rPr>
                        <a:t>1,40,00,000.00</a:t>
                      </a:r>
                      <a:endParaRPr lang="en-US" sz="1200" b="0" i="0" u="none" strike="noStrike" dirty="0">
                        <a:effectLst/>
                        <a:latin typeface="Urban_nep" pitchFamily="2" charset="0"/>
                        <a:cs typeface="Kalimati" pitchFamily="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200" b="0" i="0" u="none" strike="noStrike" dirty="0" smtClean="0">
                          <a:solidFill>
                            <a:srgbClr val="000000"/>
                          </a:solidFill>
                          <a:effectLst/>
                          <a:latin typeface="Urban_nep" pitchFamily="2" charset="0"/>
                          <a:cs typeface="Kalimati" pitchFamily="2"/>
                        </a:rPr>
                        <a:t>1,16,54,616.31</a:t>
                      </a:r>
                      <a:endParaRPr lang="en-US" sz="1200" b="0" i="0" u="none" strike="noStrike" dirty="0">
                        <a:solidFill>
                          <a:srgbClr val="000000"/>
                        </a:solidFill>
                        <a:effectLst/>
                        <a:latin typeface="Urban_nep" pitchFamily="2" charset="0"/>
                        <a:cs typeface="Kalimati" pitchFamily="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ne-NP" sz="1200" b="0" i="0" u="none" strike="noStrike" dirty="0" smtClean="0">
                          <a:solidFill>
                            <a:srgbClr val="000000"/>
                          </a:solidFill>
                          <a:effectLst/>
                          <a:latin typeface="Urban_nep" pitchFamily="2" charset="0"/>
                          <a:cs typeface="Kalimati" pitchFamily="2"/>
                        </a:rPr>
                        <a:t>83.25</a:t>
                      </a:r>
                      <a:endParaRPr lang="en-US" sz="1200" b="0" i="0" u="none" strike="noStrike" dirty="0">
                        <a:solidFill>
                          <a:srgbClr val="000000"/>
                        </a:solidFill>
                        <a:effectLst/>
                        <a:latin typeface="Urban_nep" pitchFamily="2" charset="0"/>
                        <a:cs typeface="Kalimati" pitchFamily="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3"/>
                  </a:ext>
                </a:extLst>
              </a:tr>
              <a:tr h="432683">
                <a:tc>
                  <a:txBody>
                    <a:bodyPr/>
                    <a:lstStyle/>
                    <a:p>
                      <a:pPr algn="ctr" fontAlgn="b"/>
                      <a:r>
                        <a:rPr lang="en-US" sz="1200" b="0" i="0" u="none" strike="noStrike" dirty="0" smtClean="0">
                          <a:solidFill>
                            <a:schemeClr val="dk1"/>
                          </a:solidFill>
                          <a:effectLst/>
                          <a:latin typeface="Urban_nep" pitchFamily="2" charset="0"/>
                        </a:rPr>
                        <a:t>3</a:t>
                      </a:r>
                      <a:endParaRPr lang="en-US" sz="1200" b="0" i="0" u="none" strike="noStrike" dirty="0">
                        <a:solidFill>
                          <a:srgbClr val="000000"/>
                        </a:solidFill>
                        <a:effectLst/>
                        <a:latin typeface="Urban_nep" pitchFamily="2" charset="0"/>
                      </a:endParaRPr>
                    </a:p>
                  </a:txBody>
                  <a:tcPr marL="7903" marR="7903" marT="79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fontAlgn="b"/>
                      <a:r>
                        <a:rPr lang="en-US" sz="1200" u="none" strike="noStrike" smtClean="0">
                          <a:effectLst/>
                          <a:latin typeface="Urban_nep" pitchFamily="2" charset="0"/>
                        </a:rPr>
                        <a:t>Pnlhl;*LkL sfo{s\d</a:t>
                      </a:r>
                      <a:endParaRPr lang="en-US" sz="1200" u="none" strike="noStrike" dirty="0" smtClean="0">
                        <a:effectLst/>
                        <a:latin typeface="Urban_nep" pitchFamily="2" charset="0"/>
                      </a:endParaRPr>
                    </a:p>
                  </a:txBody>
                  <a:tcPr marL="7903" marR="7903" marT="79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200" b="0" i="0" u="none" strike="noStrike" dirty="0" smtClean="0">
                          <a:solidFill>
                            <a:srgbClr val="000000"/>
                          </a:solidFill>
                          <a:effectLst/>
                          <a:latin typeface="Urban_nep" pitchFamily="2" charset="0"/>
                          <a:cs typeface="Kalimati" pitchFamily="2"/>
                        </a:rPr>
                        <a:t>78,13,295.00</a:t>
                      </a:r>
                      <a:endParaRPr lang="en-US" sz="1200" b="0" i="0" u="none" strike="noStrike" dirty="0">
                        <a:solidFill>
                          <a:srgbClr val="000000"/>
                        </a:solidFill>
                        <a:effectLst/>
                        <a:latin typeface="Urban_nep" pitchFamily="2" charset="0"/>
                        <a:cs typeface="Kalimati" pitchFamily="2"/>
                      </a:endParaRPr>
                    </a:p>
                  </a:txBody>
                  <a:tcPr marL="7903" marR="7903" marT="79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en-US" sz="1200" b="0" i="0" u="none" strike="noStrike" dirty="0" smtClean="0">
                          <a:effectLst/>
                          <a:latin typeface="Urban_nep" pitchFamily="2" charset="0"/>
                          <a:cs typeface="Kalimati" pitchFamily="2"/>
                        </a:rPr>
                        <a:t>40,13,500.00</a:t>
                      </a:r>
                      <a:endParaRPr lang="en-US" sz="1200" b="0" i="0" u="none" strike="noStrike" dirty="0">
                        <a:effectLst/>
                        <a:latin typeface="Urban_nep" pitchFamily="2" charset="0"/>
                        <a:cs typeface="Kalimati" pitchFamily="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en-US" sz="1200" b="0" i="0" u="none" strike="noStrike" dirty="0" smtClean="0">
                          <a:effectLst/>
                          <a:latin typeface="Urban_nep" pitchFamily="2" charset="0"/>
                          <a:cs typeface="Kalimati" pitchFamily="2"/>
                        </a:rPr>
                        <a:t>40,13,460.00</a:t>
                      </a:r>
                      <a:endParaRPr lang="en-US" sz="1200" b="0" i="0" u="none" strike="noStrike" dirty="0">
                        <a:effectLst/>
                        <a:latin typeface="Urban_nep" pitchFamily="2" charset="0"/>
                        <a:cs typeface="Kalimati" pitchFamily="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dirty="0" smtClean="0">
                          <a:solidFill>
                            <a:srgbClr val="000000"/>
                          </a:solidFill>
                          <a:effectLst/>
                          <a:latin typeface="Urban_nep" pitchFamily="2" charset="0"/>
                          <a:cs typeface="Kalimati" pitchFamily="2"/>
                        </a:rPr>
                        <a:t>100</a:t>
                      </a:r>
                      <a:endParaRPr lang="en-US" sz="1200" b="0" i="0" u="none" strike="noStrike" dirty="0">
                        <a:solidFill>
                          <a:srgbClr val="000000"/>
                        </a:solidFill>
                        <a:effectLst/>
                        <a:latin typeface="Urban_nep" pitchFamily="2" charset="0"/>
                        <a:cs typeface="Kalimati" pitchFamily="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4"/>
                  </a:ext>
                </a:extLst>
              </a:tr>
              <a:tr h="389859">
                <a:tc>
                  <a:txBody>
                    <a:bodyPr/>
                    <a:lstStyle/>
                    <a:p>
                      <a:pPr algn="ctr" fontAlgn="b"/>
                      <a:r>
                        <a:rPr lang="en-US" sz="1200" b="0" i="0" u="none" strike="noStrike" dirty="0" smtClean="0">
                          <a:solidFill>
                            <a:srgbClr val="000000"/>
                          </a:solidFill>
                          <a:effectLst/>
                          <a:latin typeface="Urban_nep" pitchFamily="2" charset="0"/>
                        </a:rPr>
                        <a:t>4</a:t>
                      </a:r>
                      <a:endParaRPr lang="en-US" sz="1200" b="0" i="0" u="none" strike="noStrike" dirty="0">
                        <a:solidFill>
                          <a:srgbClr val="000000"/>
                        </a:solidFill>
                        <a:effectLst/>
                        <a:latin typeface="Urban_nep" pitchFamily="2" charset="0"/>
                      </a:endParaRPr>
                    </a:p>
                  </a:txBody>
                  <a:tcPr marL="7903" marR="7903" marT="79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smtClean="0">
                          <a:latin typeface="Urban_nep" pitchFamily="2" charset="0"/>
                        </a:rPr>
                        <a:t>;fdflhs ;'/Iff</a:t>
                      </a:r>
                      <a:r>
                        <a:rPr lang="en-US" sz="1200" baseline="0" smtClean="0">
                          <a:latin typeface="Urban_nep" pitchFamily="2" charset="0"/>
                        </a:rPr>
                        <a:t> sfo{qmd</a:t>
                      </a:r>
                      <a:endParaRPr lang="en-US" sz="1200" dirty="0">
                        <a:latin typeface="Urban_nep" pitchFamily="2" charset="0"/>
                      </a:endParaRPr>
                    </a:p>
                  </a:txBody>
                  <a:tcPr marL="7903" marR="7903" marT="79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200" b="0" i="0" u="none" strike="noStrike" dirty="0" smtClean="0">
                          <a:solidFill>
                            <a:srgbClr val="000000"/>
                          </a:solidFill>
                          <a:effectLst/>
                          <a:latin typeface="Urban_nep" pitchFamily="2" charset="0"/>
                          <a:cs typeface="Kalimati" pitchFamily="2"/>
                        </a:rPr>
                        <a:t>15,93,80,981.39</a:t>
                      </a:r>
                      <a:endParaRPr lang="en-US" sz="1200" b="0" i="0" u="none" strike="noStrike" dirty="0">
                        <a:solidFill>
                          <a:srgbClr val="000000"/>
                        </a:solidFill>
                        <a:effectLst/>
                        <a:latin typeface="Urban_nep" pitchFamily="2" charset="0"/>
                        <a:cs typeface="Kalimati" pitchFamily="2"/>
                      </a:endParaRPr>
                    </a:p>
                  </a:txBody>
                  <a:tcPr marL="7903" marR="7903" marT="79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en-US" sz="1200" b="0" i="0" u="none" strike="noStrike" dirty="0" smtClean="0">
                          <a:effectLst/>
                          <a:latin typeface="Urban_nep" pitchFamily="2" charset="0"/>
                          <a:cs typeface="Kalimati" pitchFamily="2"/>
                        </a:rPr>
                        <a:t>20,00,00,000.00</a:t>
                      </a:r>
                      <a:endParaRPr lang="en-US" sz="1200" b="0" i="0" u="none" strike="noStrike" dirty="0">
                        <a:effectLst/>
                        <a:latin typeface="Urban_nep" pitchFamily="2" charset="0"/>
                        <a:cs typeface="Kalimati" pitchFamily="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200" b="0" i="0" u="none" strike="noStrike" dirty="0" smtClean="0">
                          <a:solidFill>
                            <a:srgbClr val="000000"/>
                          </a:solidFill>
                          <a:effectLst/>
                          <a:latin typeface="Urban_nep" pitchFamily="2" charset="0"/>
                        </a:rPr>
                        <a:t>16,43,51,458.00</a:t>
                      </a:r>
                      <a:endParaRPr lang="en-US" sz="1200" b="0" i="0" u="none" strike="noStrike" dirty="0">
                        <a:solidFill>
                          <a:srgbClr val="000000"/>
                        </a:solidFill>
                        <a:effectLst/>
                        <a:latin typeface="Urban_nep"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ne-NP" sz="1200" b="0" i="0" u="none" strike="noStrike" dirty="0" smtClean="0">
                          <a:solidFill>
                            <a:srgbClr val="000000"/>
                          </a:solidFill>
                          <a:effectLst/>
                          <a:latin typeface="Urban_nep" pitchFamily="2" charset="0"/>
                          <a:cs typeface="Kalimati" pitchFamily="2"/>
                        </a:rPr>
                        <a:t>82.17</a:t>
                      </a:r>
                      <a:endParaRPr lang="en-US" sz="1200" b="0" i="0" u="none" strike="noStrike" dirty="0">
                        <a:solidFill>
                          <a:srgbClr val="000000"/>
                        </a:solidFill>
                        <a:effectLst/>
                        <a:latin typeface="Urban_nep" pitchFamily="2" charset="0"/>
                        <a:cs typeface="Kalimati" pitchFamily="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5"/>
                  </a:ext>
                </a:extLst>
              </a:tr>
              <a:tr h="372141">
                <a:tc gridSpan="2">
                  <a:txBody>
                    <a:bodyPr/>
                    <a:lstStyle/>
                    <a:p>
                      <a:pPr algn="ctr" fontAlgn="b"/>
                      <a:r>
                        <a:rPr lang="en-US" sz="1300" b="1" u="none" strike="noStrike" dirty="0" err="1" smtClean="0">
                          <a:effectLst/>
                          <a:latin typeface="Urban_nep" pitchFamily="2" charset="0"/>
                        </a:rPr>
                        <a:t>rfn</a:t>
                      </a:r>
                      <a:r>
                        <a:rPr lang="en-US" sz="1300" b="1" u="none" strike="noStrike" dirty="0" smtClean="0">
                          <a:effectLst/>
                          <a:latin typeface="Urban_nep" pitchFamily="2" charset="0"/>
                        </a:rPr>
                        <a:t>' </a:t>
                      </a:r>
                      <a:r>
                        <a:rPr lang="en-US" sz="1300" b="1" u="none" strike="noStrike" dirty="0" err="1" smtClean="0">
                          <a:effectLst/>
                          <a:latin typeface="Urban_nep" pitchFamily="2" charset="0"/>
                        </a:rPr>
                        <a:t>vr</a:t>
                      </a:r>
                      <a:r>
                        <a:rPr lang="en-US" sz="1300" b="1" u="none" strike="noStrike" dirty="0" smtClean="0">
                          <a:effectLst/>
                          <a:latin typeface="Urban_nep" pitchFamily="2" charset="0"/>
                        </a:rPr>
                        <a:t>{</a:t>
                      </a:r>
                      <a:r>
                        <a:rPr lang="en-US" sz="1300" b="1" u="none" strike="noStrike" dirty="0" err="1" smtClean="0">
                          <a:effectLst/>
                          <a:latin typeface="Urban_nep" pitchFamily="2" charset="0"/>
                        </a:rPr>
                        <a:t>sf</a:t>
                      </a:r>
                      <a:r>
                        <a:rPr lang="en-US" sz="1300" b="1" u="none" strike="noStrike" dirty="0" smtClean="0">
                          <a:effectLst/>
                          <a:latin typeface="Urban_nep" pitchFamily="2" charset="0"/>
                        </a:rPr>
                        <a:t>] </a:t>
                      </a:r>
                      <a:r>
                        <a:rPr lang="en-US" sz="1300" b="1" u="none" strike="noStrike" dirty="0" err="1" smtClean="0">
                          <a:effectLst/>
                          <a:latin typeface="Urban_nep" pitchFamily="2" charset="0"/>
                        </a:rPr>
                        <a:t>hDdf</a:t>
                      </a:r>
                      <a:endParaRPr lang="en-US" sz="1300" b="1" i="0" u="none" strike="noStrike" dirty="0">
                        <a:solidFill>
                          <a:srgbClr val="000000"/>
                        </a:solidFill>
                        <a:effectLst/>
                        <a:latin typeface="Urban_nep" pitchFamily="2" charset="0"/>
                      </a:endParaRPr>
                    </a:p>
                  </a:txBody>
                  <a:tcPr marL="7903" marR="7903" marT="79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a:txBody>
                    <a:bodyPr/>
                    <a:lstStyle/>
                    <a:p>
                      <a:pPr algn="r" fontAlgn="b"/>
                      <a:r>
                        <a:rPr lang="en-US" sz="1300" b="1" i="0" u="none" strike="noStrike" dirty="0" smtClean="0">
                          <a:solidFill>
                            <a:srgbClr val="000000"/>
                          </a:solidFill>
                          <a:effectLst/>
                          <a:latin typeface="Urban_nep" pitchFamily="2" charset="0"/>
                          <a:cs typeface="Kalimati" pitchFamily="2"/>
                        </a:rPr>
                        <a:t>25,19,97,583.61</a:t>
                      </a:r>
                      <a:endParaRPr lang="en-US" sz="1300" b="1" i="0" u="none" strike="noStrike" dirty="0">
                        <a:solidFill>
                          <a:srgbClr val="000000"/>
                        </a:solidFill>
                        <a:effectLst/>
                        <a:latin typeface="Urban_nep" pitchFamily="2" charset="0"/>
                        <a:cs typeface="Kalimati" pitchFamily="2"/>
                      </a:endParaRPr>
                    </a:p>
                  </a:txBody>
                  <a:tcPr marL="7903" marR="7903" marT="79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en-US" sz="1300" b="1" i="0" u="none" strike="noStrike" dirty="0" smtClean="0">
                          <a:effectLst/>
                          <a:latin typeface="Urban_nep" pitchFamily="2" charset="0"/>
                          <a:cs typeface="Kalimati" pitchFamily="2"/>
                        </a:rPr>
                        <a:t>34,95,38,632.83</a:t>
                      </a:r>
                      <a:endParaRPr lang="en-US" sz="1300" b="1" i="0" u="none" strike="noStrike" dirty="0">
                        <a:effectLst/>
                        <a:latin typeface="Urban_nep" pitchFamily="2" charset="0"/>
                        <a:cs typeface="Kalimati" pitchFamily="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en-US" sz="1300" b="1" i="0" u="none" strike="noStrike" dirty="0" smtClean="0">
                          <a:effectLst/>
                          <a:latin typeface="Urban_nep" pitchFamily="2" charset="0"/>
                          <a:cs typeface="Kalimati" pitchFamily="2"/>
                        </a:rPr>
                        <a:t>30,35,87,135.13</a:t>
                      </a:r>
                      <a:endParaRPr lang="en-US" sz="1300" b="1" i="0" u="none" strike="noStrike" dirty="0">
                        <a:effectLst/>
                        <a:latin typeface="Urban_nep" pitchFamily="2" charset="0"/>
                        <a:cs typeface="Kalimati" pitchFamily="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ne-NP" sz="1300" b="1" i="0" u="none" strike="noStrike" dirty="0" smtClean="0">
                          <a:solidFill>
                            <a:srgbClr val="000000"/>
                          </a:solidFill>
                          <a:effectLst/>
                          <a:latin typeface="Urban_nep" pitchFamily="2" charset="0"/>
                          <a:cs typeface="Kalimati" pitchFamily="2"/>
                        </a:rPr>
                        <a:t>86.85</a:t>
                      </a:r>
                      <a:endParaRPr lang="en-US" sz="1300" b="1" i="0" u="none" strike="noStrike" dirty="0">
                        <a:solidFill>
                          <a:srgbClr val="000000"/>
                        </a:solidFill>
                        <a:effectLst/>
                        <a:latin typeface="Urban_nep" pitchFamily="2" charset="0"/>
                        <a:cs typeface="Kalimati" pitchFamily="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6"/>
                  </a:ext>
                </a:extLst>
              </a:tr>
              <a:tr h="295459">
                <a:tc>
                  <a:txBody>
                    <a:bodyPr/>
                    <a:lstStyle/>
                    <a:p>
                      <a:pPr algn="ctr" fontAlgn="b"/>
                      <a:r>
                        <a:rPr lang="en-US" sz="1200" b="1" u="none" strike="noStrike" smtClean="0">
                          <a:effectLst/>
                          <a:latin typeface="Urban_nep" pitchFamily="2" charset="0"/>
                        </a:rPr>
                        <a:t>v</a:t>
                      </a:r>
                      <a:endParaRPr lang="en-US" sz="1200" b="1" i="0" u="none" strike="noStrike" dirty="0">
                        <a:solidFill>
                          <a:srgbClr val="000000"/>
                        </a:solidFill>
                        <a:effectLst/>
                        <a:latin typeface="Urban_nep" pitchFamily="2" charset="0"/>
                      </a:endParaRPr>
                    </a:p>
                  </a:txBody>
                  <a:tcPr marL="7903" marR="7903" marT="79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200" b="1" u="none" strike="noStrike" smtClean="0">
                          <a:effectLst/>
                          <a:latin typeface="Urban_nep" pitchFamily="2" charset="0"/>
                        </a:rPr>
                        <a:t>k"|hLut vr{</a:t>
                      </a:r>
                      <a:endParaRPr lang="en-US" sz="1200" b="1" i="0" u="none" strike="noStrike" dirty="0">
                        <a:solidFill>
                          <a:srgbClr val="000000"/>
                        </a:solidFill>
                        <a:effectLst/>
                        <a:latin typeface="Urban_nep" pitchFamily="2" charset="0"/>
                      </a:endParaRPr>
                    </a:p>
                  </a:txBody>
                  <a:tcPr marL="7903" marR="7903" marT="79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endParaRPr lang="en-US" sz="1200" b="0" i="0" u="none" strike="noStrike" dirty="0">
                        <a:solidFill>
                          <a:srgbClr val="000000"/>
                        </a:solidFill>
                        <a:effectLst/>
                        <a:latin typeface="Urban_nep" pitchFamily="2" charset="0"/>
                        <a:cs typeface="Kalimati" pitchFamily="2"/>
                      </a:endParaRPr>
                    </a:p>
                  </a:txBody>
                  <a:tcPr marL="7903" marR="7903" marT="79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endParaRPr lang="en-US" sz="1200" b="0" i="0" u="none" strike="noStrike" dirty="0">
                        <a:solidFill>
                          <a:srgbClr val="000000"/>
                        </a:solidFill>
                        <a:effectLst/>
                        <a:latin typeface="Urban_nep" pitchFamily="2" charset="0"/>
                        <a:cs typeface="Kalimati" pitchFamily="2"/>
                      </a:endParaRPr>
                    </a:p>
                  </a:txBody>
                  <a:tcPr marL="7903" marR="7903" marT="79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endParaRPr lang="en-US" sz="1200" b="0" i="0" u="none" strike="noStrike" dirty="0">
                        <a:solidFill>
                          <a:srgbClr val="000000"/>
                        </a:solidFill>
                        <a:effectLst/>
                        <a:latin typeface="Urban_nep" pitchFamily="2" charset="0"/>
                        <a:cs typeface="Kalimati" pitchFamily="2"/>
                      </a:endParaRPr>
                    </a:p>
                  </a:txBody>
                  <a:tcPr marL="7903" marR="7903" marT="79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1200" b="0" i="0" u="none" strike="noStrike" dirty="0">
                        <a:solidFill>
                          <a:srgbClr val="000000"/>
                        </a:solidFill>
                        <a:effectLst/>
                        <a:latin typeface="Urban_nep" pitchFamily="2" charset="0"/>
                        <a:cs typeface="Kalimati" pitchFamily="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7"/>
                  </a:ext>
                </a:extLst>
              </a:tr>
              <a:tr h="323482">
                <a:tc>
                  <a:txBody>
                    <a:bodyPr/>
                    <a:lstStyle/>
                    <a:p>
                      <a:pPr algn="ctr" fontAlgn="b"/>
                      <a:r>
                        <a:rPr lang="en-US" sz="1200" u="none" strike="noStrike" smtClean="0">
                          <a:effectLst/>
                          <a:latin typeface="Urban_nep" pitchFamily="2" charset="0"/>
                        </a:rPr>
                        <a:t>1</a:t>
                      </a:r>
                      <a:endParaRPr lang="en-US" sz="1200" b="0" i="0" u="none" strike="noStrike" dirty="0">
                        <a:solidFill>
                          <a:srgbClr val="000000"/>
                        </a:solidFill>
                        <a:effectLst/>
                        <a:latin typeface="Urban_nep" pitchFamily="2" charset="0"/>
                      </a:endParaRPr>
                    </a:p>
                  </a:txBody>
                  <a:tcPr marL="7903" marR="7903" marT="79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200" u="none" strike="noStrike" dirty="0" err="1" smtClean="0">
                          <a:effectLst/>
                          <a:latin typeface="Urban_nep" pitchFamily="2" charset="0"/>
                        </a:rPr>
                        <a:t>nlIft</a:t>
                      </a:r>
                      <a:r>
                        <a:rPr lang="en-US" sz="1200" u="none" strike="noStrike" dirty="0" smtClean="0">
                          <a:effectLst/>
                          <a:latin typeface="Urban_nep" pitchFamily="2" charset="0"/>
                        </a:rPr>
                        <a:t> </a:t>
                      </a:r>
                      <a:r>
                        <a:rPr lang="en-US" sz="1200" u="none" strike="noStrike" dirty="0" err="1" smtClean="0">
                          <a:effectLst/>
                          <a:latin typeface="Urban_nep" pitchFamily="2" charset="0"/>
                        </a:rPr>
                        <a:t>ju</a:t>
                      </a:r>
                      <a:r>
                        <a:rPr lang="en-US" sz="1200" u="none" strike="noStrike" dirty="0" smtClean="0">
                          <a:effectLst/>
                          <a:latin typeface="Urban_nep" pitchFamily="2" charset="0"/>
                        </a:rPr>
                        <a:t>{</a:t>
                      </a:r>
                      <a:r>
                        <a:rPr lang="en-US" sz="1200" u="none" strike="noStrike" dirty="0" err="1" smtClean="0">
                          <a:effectLst/>
                          <a:latin typeface="Urban_nep" pitchFamily="2" charset="0"/>
                        </a:rPr>
                        <a:t>sf</a:t>
                      </a:r>
                      <a:r>
                        <a:rPr lang="en-US" sz="1200" u="none" strike="noStrike" dirty="0" smtClean="0">
                          <a:effectLst/>
                          <a:latin typeface="Urban_nep" pitchFamily="2" charset="0"/>
                        </a:rPr>
                        <a:t>] </a:t>
                      </a:r>
                      <a:r>
                        <a:rPr lang="en-US" sz="1200" u="none" strike="noStrike" dirty="0" err="1" smtClean="0">
                          <a:effectLst/>
                          <a:latin typeface="Urban_nep" pitchFamily="2" charset="0"/>
                        </a:rPr>
                        <a:t>sfo</a:t>
                      </a:r>
                      <a:r>
                        <a:rPr lang="en-US" sz="1200" u="none" strike="noStrike" dirty="0" smtClean="0">
                          <a:effectLst/>
                          <a:latin typeface="Urban_nep" pitchFamily="2" charset="0"/>
                        </a:rPr>
                        <a:t>{</a:t>
                      </a:r>
                      <a:r>
                        <a:rPr lang="en-US" sz="1200" u="none" strike="noStrike" dirty="0" err="1" smtClean="0">
                          <a:effectLst/>
                          <a:latin typeface="Urban_nep" pitchFamily="2" charset="0"/>
                        </a:rPr>
                        <a:t>qmd</a:t>
                      </a:r>
                      <a:endParaRPr lang="en-US" sz="1200" b="0" i="0" u="none" strike="noStrike" dirty="0">
                        <a:solidFill>
                          <a:srgbClr val="000000"/>
                        </a:solidFill>
                        <a:effectLst/>
                        <a:latin typeface="Urban_nep" pitchFamily="2" charset="0"/>
                      </a:endParaRPr>
                    </a:p>
                  </a:txBody>
                  <a:tcPr marL="7903" marR="7903" marT="79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endParaRPr lang="en-US" sz="1200" b="0" i="0" u="none" strike="noStrike" dirty="0">
                        <a:solidFill>
                          <a:srgbClr val="000000"/>
                        </a:solidFill>
                        <a:effectLst/>
                        <a:latin typeface="Urban_nep" pitchFamily="2" charset="0"/>
                        <a:cs typeface="Kalimati" pitchFamily="2"/>
                      </a:endParaRPr>
                    </a:p>
                  </a:txBody>
                  <a:tcPr marL="7903" marR="7903" marT="79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endParaRPr lang="en-US" sz="1200" b="0" i="0" u="none" strike="noStrike" dirty="0">
                        <a:solidFill>
                          <a:srgbClr val="000000"/>
                        </a:solidFill>
                        <a:effectLst/>
                        <a:latin typeface="Urban_nep" pitchFamily="2" charset="0"/>
                        <a:cs typeface="Kalimati" pitchFamily="2"/>
                      </a:endParaRPr>
                    </a:p>
                  </a:txBody>
                  <a:tcPr marL="7903" marR="7903" marT="79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endParaRPr lang="en-US" sz="1200" b="0" i="0" u="none" strike="noStrike" dirty="0">
                        <a:solidFill>
                          <a:srgbClr val="000000"/>
                        </a:solidFill>
                        <a:effectLst/>
                        <a:latin typeface="Urban_nep" pitchFamily="2" charset="0"/>
                        <a:cs typeface="Kalimati" pitchFamily="2"/>
                      </a:endParaRPr>
                    </a:p>
                  </a:txBody>
                  <a:tcPr marL="7903" marR="7903" marT="79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1200" b="0" i="0" u="none" strike="noStrike" dirty="0">
                        <a:solidFill>
                          <a:srgbClr val="000000"/>
                        </a:solidFill>
                        <a:effectLst/>
                        <a:latin typeface="Urban_nep" pitchFamily="2" charset="0"/>
                        <a:cs typeface="Kalimati" pitchFamily="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8"/>
                  </a:ext>
                </a:extLst>
              </a:tr>
              <a:tr h="381000">
                <a:tc>
                  <a:txBody>
                    <a:bodyPr/>
                    <a:lstStyle/>
                    <a:p>
                      <a:pPr algn="ctr" fontAlgn="b"/>
                      <a:r>
                        <a:rPr lang="en-US" sz="1200" u="none" strike="noStrike" smtClean="0">
                          <a:effectLst/>
                          <a:latin typeface="Urban_nep" pitchFamily="2" charset="0"/>
                        </a:rPr>
                        <a:t> </a:t>
                      </a:r>
                      <a:endParaRPr lang="en-US" sz="1200" b="0" i="0" u="none" strike="noStrike" dirty="0">
                        <a:solidFill>
                          <a:srgbClr val="000000"/>
                        </a:solidFill>
                        <a:effectLst/>
                        <a:latin typeface="Urban_nep" pitchFamily="2" charset="0"/>
                      </a:endParaRPr>
                    </a:p>
                  </a:txBody>
                  <a:tcPr marL="7903" marR="7903" marT="79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200" u="none" strike="noStrike" dirty="0" smtClean="0">
                          <a:effectLst/>
                          <a:latin typeface="Urban_nep" pitchFamily="2" charset="0"/>
                        </a:rPr>
                        <a:t>ô </a:t>
                      </a:r>
                      <a:r>
                        <a:rPr lang="en-US" sz="1200" u="none" strike="noStrike" dirty="0" err="1" smtClean="0">
                          <a:effectLst/>
                          <a:latin typeface="Urban_nep" pitchFamily="2" charset="0"/>
                        </a:rPr>
                        <a:t>afnaflnsf</a:t>
                      </a:r>
                      <a:r>
                        <a:rPr lang="en-US" sz="1200" u="none" strike="noStrike" dirty="0" smtClean="0">
                          <a:effectLst/>
                          <a:latin typeface="Urban_nep" pitchFamily="2" charset="0"/>
                        </a:rPr>
                        <a:t> </a:t>
                      </a:r>
                      <a:r>
                        <a:rPr lang="en-US" sz="1200" u="none" strike="noStrike" dirty="0" err="1" smtClean="0">
                          <a:effectLst/>
                          <a:latin typeface="Urban_nep" pitchFamily="2" charset="0"/>
                        </a:rPr>
                        <a:t>nlIft</a:t>
                      </a:r>
                      <a:r>
                        <a:rPr lang="en-US" sz="1200" u="none" strike="noStrike" dirty="0" smtClean="0">
                          <a:effectLst/>
                          <a:latin typeface="Urban_nep" pitchFamily="2" charset="0"/>
                        </a:rPr>
                        <a:t> </a:t>
                      </a:r>
                      <a:r>
                        <a:rPr lang="en-US" sz="1200" u="none" strike="noStrike" dirty="0" err="1" smtClean="0">
                          <a:effectLst/>
                          <a:latin typeface="Urban_nep" pitchFamily="2" charset="0"/>
                        </a:rPr>
                        <a:t>sfo</a:t>
                      </a:r>
                      <a:r>
                        <a:rPr lang="en-US" sz="1200" u="none" strike="noStrike" dirty="0" smtClean="0">
                          <a:effectLst/>
                          <a:latin typeface="Urban_nep" pitchFamily="2" charset="0"/>
                        </a:rPr>
                        <a:t>{</a:t>
                      </a:r>
                      <a:r>
                        <a:rPr lang="en-US" sz="1200" u="none" strike="noStrike" dirty="0" err="1" smtClean="0">
                          <a:effectLst/>
                          <a:latin typeface="Urban_nep" pitchFamily="2" charset="0"/>
                        </a:rPr>
                        <a:t>qmd</a:t>
                      </a:r>
                      <a:endParaRPr lang="en-US" sz="1200" b="0" i="0" u="none" strike="noStrike" dirty="0">
                        <a:solidFill>
                          <a:srgbClr val="000000"/>
                        </a:solidFill>
                        <a:effectLst/>
                        <a:latin typeface="Urban_nep" pitchFamily="2" charset="0"/>
                      </a:endParaRPr>
                    </a:p>
                  </a:txBody>
                  <a:tcPr marL="7903" marR="7903" marT="79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200" b="0" i="0" u="none" strike="noStrike" dirty="0" smtClean="0">
                          <a:solidFill>
                            <a:srgbClr val="000000"/>
                          </a:solidFill>
                          <a:effectLst/>
                          <a:latin typeface="Urban_nep" pitchFamily="2" charset="0"/>
                          <a:cs typeface="Kalimati" pitchFamily="2"/>
                        </a:rPr>
                        <a:t>39,11,541.00</a:t>
                      </a:r>
                      <a:endParaRPr lang="en-US" sz="1200" b="0" i="0" u="none" strike="noStrike" dirty="0">
                        <a:solidFill>
                          <a:srgbClr val="000000"/>
                        </a:solidFill>
                        <a:effectLst/>
                        <a:latin typeface="Urban_nep" pitchFamily="2" charset="0"/>
                        <a:cs typeface="Kalimati" pitchFamily="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200" b="0" i="0" u="none" strike="noStrike" dirty="0" smtClean="0">
                          <a:solidFill>
                            <a:srgbClr val="000000"/>
                          </a:solidFill>
                          <a:effectLst/>
                          <a:latin typeface="Urban_nep" pitchFamily="2" charset="0"/>
                          <a:cs typeface="Kalimati" pitchFamily="2"/>
                        </a:rPr>
                        <a:t>1,56,50,000.00</a:t>
                      </a:r>
                      <a:endParaRPr lang="en-US" sz="1200" b="0" i="0" u="none" strike="noStrike" dirty="0">
                        <a:solidFill>
                          <a:srgbClr val="000000"/>
                        </a:solidFill>
                        <a:effectLst/>
                        <a:latin typeface="Urban_nep" pitchFamily="2" charset="0"/>
                        <a:cs typeface="Kalimati" pitchFamily="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200" b="0" i="0" u="none" strike="noStrike" dirty="0" smtClean="0">
                          <a:solidFill>
                            <a:srgbClr val="000000"/>
                          </a:solidFill>
                          <a:effectLst/>
                          <a:latin typeface="Urban_nep" pitchFamily="2" charset="0"/>
                        </a:rPr>
                        <a:t>1,36,01,344.67</a:t>
                      </a:r>
                      <a:endParaRPr lang="en-US" sz="1200" b="0" i="0" u="none" strike="noStrike" dirty="0">
                        <a:solidFill>
                          <a:srgbClr val="000000"/>
                        </a:solidFill>
                        <a:effectLst/>
                        <a:latin typeface="Urban_nep"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ne-NP" sz="1200" b="0" i="0" u="none" strike="noStrike" dirty="0" smtClean="0">
                          <a:effectLst/>
                          <a:latin typeface="Urban_nep" pitchFamily="2" charset="0"/>
                          <a:cs typeface="Kalimati" pitchFamily="2"/>
                        </a:rPr>
                        <a:t>8</a:t>
                      </a:r>
                      <a:r>
                        <a:rPr lang="en-US" sz="1200" b="0" i="0" u="none" strike="noStrike" dirty="0" smtClean="0">
                          <a:effectLst/>
                          <a:latin typeface="Urban_nep" pitchFamily="2" charset="0"/>
                          <a:cs typeface="Kalimati" pitchFamily="2"/>
                        </a:rPr>
                        <a:t>6</a:t>
                      </a:r>
                      <a:r>
                        <a:rPr lang="ne-NP" sz="1200" b="0" i="0" u="none" strike="noStrike" dirty="0" smtClean="0">
                          <a:effectLst/>
                          <a:latin typeface="Urban_nep" pitchFamily="2" charset="0"/>
                          <a:cs typeface="Kalimati" pitchFamily="2"/>
                        </a:rPr>
                        <a:t>.</a:t>
                      </a:r>
                      <a:r>
                        <a:rPr lang="en-US" sz="1200" b="0" i="0" u="none" strike="noStrike" dirty="0" smtClean="0">
                          <a:effectLst/>
                          <a:latin typeface="Urban_nep" pitchFamily="2" charset="0"/>
                          <a:cs typeface="Kalimati" pitchFamily="2"/>
                        </a:rPr>
                        <a:t>91</a:t>
                      </a:r>
                      <a:endParaRPr lang="en-US" sz="1200" b="0" i="0" u="none" strike="noStrike" dirty="0">
                        <a:effectLst/>
                        <a:latin typeface="Urban_nep" pitchFamily="2" charset="0"/>
                        <a:cs typeface="Kalimati" pitchFamily="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9"/>
                  </a:ext>
                </a:extLst>
              </a:tr>
              <a:tr h="381000">
                <a:tc>
                  <a:txBody>
                    <a:bodyPr/>
                    <a:lstStyle/>
                    <a:p>
                      <a:pPr algn="ctr" fontAlgn="b"/>
                      <a:r>
                        <a:rPr lang="en-US" sz="1200" u="none" strike="noStrike" smtClean="0">
                          <a:effectLst/>
                          <a:latin typeface="Urban_nep" pitchFamily="2" charset="0"/>
                        </a:rPr>
                        <a:t> </a:t>
                      </a:r>
                      <a:endParaRPr lang="en-US" sz="1200" b="0" i="0" u="none" strike="noStrike" dirty="0">
                        <a:solidFill>
                          <a:srgbClr val="000000"/>
                        </a:solidFill>
                        <a:effectLst/>
                        <a:latin typeface="Urban_nep" pitchFamily="2" charset="0"/>
                      </a:endParaRPr>
                    </a:p>
                  </a:txBody>
                  <a:tcPr marL="7903" marR="7903" marT="79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200" u="none" strike="noStrike" smtClean="0">
                          <a:effectLst/>
                          <a:latin typeface="Urban_nep" pitchFamily="2" charset="0"/>
                        </a:rPr>
                        <a:t>ô dlxnf nlIft sfo{qmd</a:t>
                      </a:r>
                      <a:endParaRPr lang="en-US" sz="1200" b="0" i="0" u="none" strike="noStrike" dirty="0">
                        <a:solidFill>
                          <a:srgbClr val="000000"/>
                        </a:solidFill>
                        <a:effectLst/>
                        <a:latin typeface="Urban_nep" pitchFamily="2" charset="0"/>
                      </a:endParaRPr>
                    </a:p>
                  </a:txBody>
                  <a:tcPr marL="7903" marR="7903" marT="79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200" b="0" i="0" u="none" strike="noStrike" dirty="0" smtClean="0">
                          <a:solidFill>
                            <a:srgbClr val="000000"/>
                          </a:solidFill>
                          <a:effectLst/>
                          <a:latin typeface="Urban_nep" pitchFamily="2" charset="0"/>
                          <a:cs typeface="Kalimati" pitchFamily="2"/>
                        </a:rPr>
                        <a:t>28,18,632.00</a:t>
                      </a:r>
                      <a:endParaRPr lang="en-US" sz="1200" b="0" i="0" u="none" strike="noStrike" dirty="0">
                        <a:solidFill>
                          <a:srgbClr val="000000"/>
                        </a:solidFill>
                        <a:effectLst/>
                        <a:latin typeface="Urban_nep" pitchFamily="2" charset="0"/>
                        <a:cs typeface="Kalimati" pitchFamily="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200" b="0" i="0" u="none" strike="noStrike" dirty="0" smtClean="0">
                          <a:solidFill>
                            <a:srgbClr val="000000"/>
                          </a:solidFill>
                          <a:effectLst/>
                          <a:latin typeface="Urban_nep" pitchFamily="2" charset="0"/>
                          <a:cs typeface="Kalimati" pitchFamily="2"/>
                        </a:rPr>
                        <a:t>1,04,75,000.00</a:t>
                      </a:r>
                      <a:endParaRPr lang="en-US" sz="1200" b="0" i="0" u="none" strike="noStrike" dirty="0">
                        <a:solidFill>
                          <a:srgbClr val="000000"/>
                        </a:solidFill>
                        <a:effectLst/>
                        <a:latin typeface="Urban_nep" pitchFamily="2" charset="0"/>
                        <a:cs typeface="Kalimati" pitchFamily="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200" b="0" i="0" u="none" strike="noStrike" dirty="0" smtClean="0">
                          <a:solidFill>
                            <a:srgbClr val="000000"/>
                          </a:solidFill>
                          <a:effectLst/>
                          <a:latin typeface="Urban_nep" pitchFamily="2" charset="0"/>
                        </a:rPr>
                        <a:t>96,14,132.00</a:t>
                      </a:r>
                      <a:endParaRPr lang="en-US" sz="1200" b="0" i="0" u="none" strike="noStrike" dirty="0">
                        <a:solidFill>
                          <a:srgbClr val="000000"/>
                        </a:solidFill>
                        <a:effectLst/>
                        <a:latin typeface="Urban_nep"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ne-NP" sz="1200" b="0" i="0" u="none" strike="noStrike" dirty="0" smtClean="0">
                          <a:effectLst/>
                          <a:latin typeface="Urban_nep" pitchFamily="2" charset="0"/>
                          <a:cs typeface="Kalimati" pitchFamily="2"/>
                        </a:rPr>
                        <a:t>91.78</a:t>
                      </a:r>
                      <a:endParaRPr lang="en-US" sz="1200" b="0" i="0" u="none" strike="noStrike" dirty="0">
                        <a:effectLst/>
                        <a:latin typeface="Urban_nep" pitchFamily="2" charset="0"/>
                        <a:cs typeface="Kalimati" pitchFamily="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10"/>
                  </a:ext>
                </a:extLst>
              </a:tr>
              <a:tr h="381000">
                <a:tc>
                  <a:txBody>
                    <a:bodyPr/>
                    <a:lstStyle/>
                    <a:p>
                      <a:pPr algn="ctr" fontAlgn="b"/>
                      <a:r>
                        <a:rPr lang="en-US" sz="1200" u="none" strike="noStrike" smtClean="0">
                          <a:effectLst/>
                          <a:latin typeface="Urban_nep" pitchFamily="2" charset="0"/>
                        </a:rPr>
                        <a:t> </a:t>
                      </a:r>
                      <a:endParaRPr lang="en-US" sz="1200" b="0" i="0" u="none" strike="noStrike" dirty="0">
                        <a:solidFill>
                          <a:srgbClr val="000000"/>
                        </a:solidFill>
                        <a:effectLst/>
                        <a:latin typeface="Urban_nep" pitchFamily="2" charset="0"/>
                      </a:endParaRPr>
                    </a:p>
                  </a:txBody>
                  <a:tcPr marL="7903" marR="7903" marT="79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200" u="none" strike="noStrike" dirty="0" smtClean="0">
                          <a:effectLst/>
                          <a:latin typeface="Urban_nep" pitchFamily="2" charset="0"/>
                        </a:rPr>
                        <a:t>ô </a:t>
                      </a:r>
                      <a:r>
                        <a:rPr lang="en-US" sz="1200" u="none" strike="noStrike" dirty="0" err="1" smtClean="0">
                          <a:effectLst/>
                          <a:latin typeface="Urban_nep" pitchFamily="2" charset="0"/>
                        </a:rPr>
                        <a:t>cGo</a:t>
                      </a:r>
                      <a:r>
                        <a:rPr lang="en-US" sz="1200" u="none" strike="noStrike" dirty="0" smtClean="0">
                          <a:effectLst/>
                          <a:latin typeface="Urban_nep" pitchFamily="2" charset="0"/>
                        </a:rPr>
                        <a:t> </a:t>
                      </a:r>
                      <a:r>
                        <a:rPr lang="en-US" sz="1200" u="none" strike="noStrike" dirty="0" err="1" smtClean="0">
                          <a:effectLst/>
                          <a:latin typeface="Urban_nep" pitchFamily="2" charset="0"/>
                        </a:rPr>
                        <a:t>nlIft</a:t>
                      </a:r>
                      <a:r>
                        <a:rPr lang="en-US" sz="1200" u="none" strike="noStrike" dirty="0" smtClean="0">
                          <a:effectLst/>
                          <a:latin typeface="Urban_nep" pitchFamily="2" charset="0"/>
                        </a:rPr>
                        <a:t> </a:t>
                      </a:r>
                      <a:r>
                        <a:rPr lang="en-US" sz="1200" u="none" strike="noStrike" dirty="0" err="1" smtClean="0">
                          <a:effectLst/>
                          <a:latin typeface="Urban_nep" pitchFamily="2" charset="0"/>
                        </a:rPr>
                        <a:t>ju</a:t>
                      </a:r>
                      <a:r>
                        <a:rPr lang="en-US" sz="1200" u="none" strike="noStrike" dirty="0" smtClean="0">
                          <a:effectLst/>
                          <a:latin typeface="Urban_nep" pitchFamily="2" charset="0"/>
                        </a:rPr>
                        <a:t>{</a:t>
                      </a:r>
                      <a:r>
                        <a:rPr lang="en-US" sz="1200" u="none" strike="noStrike" dirty="0" err="1" smtClean="0">
                          <a:effectLst/>
                          <a:latin typeface="Urban_nep" pitchFamily="2" charset="0"/>
                        </a:rPr>
                        <a:t>sf</a:t>
                      </a:r>
                      <a:r>
                        <a:rPr lang="en-US" sz="1200" u="none" strike="noStrike" dirty="0" smtClean="0">
                          <a:effectLst/>
                          <a:latin typeface="Urban_nep" pitchFamily="2" charset="0"/>
                        </a:rPr>
                        <a:t>] </a:t>
                      </a:r>
                      <a:r>
                        <a:rPr lang="en-US" sz="1200" u="none" strike="noStrike" dirty="0" err="1" smtClean="0">
                          <a:effectLst/>
                          <a:latin typeface="Urban_nep" pitchFamily="2" charset="0"/>
                        </a:rPr>
                        <a:t>sfo</a:t>
                      </a:r>
                      <a:r>
                        <a:rPr lang="en-US" sz="1200" u="none" strike="noStrike" dirty="0" smtClean="0">
                          <a:effectLst/>
                          <a:latin typeface="Urban_nep" pitchFamily="2" charset="0"/>
                        </a:rPr>
                        <a:t>{</a:t>
                      </a:r>
                      <a:r>
                        <a:rPr lang="en-US" sz="1200" u="none" strike="noStrike" dirty="0" err="1" smtClean="0">
                          <a:effectLst/>
                          <a:latin typeface="Urban_nep" pitchFamily="2" charset="0"/>
                        </a:rPr>
                        <a:t>qmd</a:t>
                      </a:r>
                      <a:endParaRPr lang="en-US" sz="1200" b="0" i="0" u="none" strike="noStrike" dirty="0">
                        <a:solidFill>
                          <a:srgbClr val="000000"/>
                        </a:solidFill>
                        <a:effectLst/>
                        <a:latin typeface="Urban_nep" pitchFamily="2" charset="0"/>
                      </a:endParaRPr>
                    </a:p>
                  </a:txBody>
                  <a:tcPr marL="7903" marR="7903" marT="79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200" b="0" i="0" u="none" strike="noStrike" dirty="0" smtClean="0">
                          <a:solidFill>
                            <a:srgbClr val="000000"/>
                          </a:solidFill>
                          <a:effectLst/>
                          <a:latin typeface="Urban_nep" pitchFamily="2" charset="0"/>
                          <a:cs typeface="Kalimati" pitchFamily="2"/>
                        </a:rPr>
                        <a:t>44,09,175.00</a:t>
                      </a:r>
                      <a:endParaRPr lang="en-US" sz="1200" b="0" i="0" u="none" strike="noStrike" dirty="0">
                        <a:solidFill>
                          <a:srgbClr val="000000"/>
                        </a:solidFill>
                        <a:effectLst/>
                        <a:latin typeface="Urban_nep" pitchFamily="2" charset="0"/>
                        <a:cs typeface="Kalimati" pitchFamily="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200" b="0" i="0" u="none" strike="noStrike" dirty="0" smtClean="0">
                          <a:solidFill>
                            <a:srgbClr val="000000"/>
                          </a:solidFill>
                          <a:effectLst/>
                          <a:latin typeface="Urban_nep" pitchFamily="2" charset="0"/>
                          <a:cs typeface="Kalimati" pitchFamily="2"/>
                        </a:rPr>
                        <a:t>1,55,25,000.00</a:t>
                      </a:r>
                      <a:endParaRPr lang="en-US" sz="1200" b="0" i="0" u="none" strike="noStrike" dirty="0">
                        <a:solidFill>
                          <a:srgbClr val="000000"/>
                        </a:solidFill>
                        <a:effectLst/>
                        <a:latin typeface="Urban_nep" pitchFamily="2" charset="0"/>
                        <a:cs typeface="Kalimati" pitchFamily="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200" b="0" i="0" u="none" strike="noStrike" dirty="0" smtClean="0">
                          <a:solidFill>
                            <a:srgbClr val="000000"/>
                          </a:solidFill>
                          <a:effectLst/>
                          <a:latin typeface="Urban_nep" pitchFamily="2" charset="0"/>
                        </a:rPr>
                        <a:t>1,39,08,695.00</a:t>
                      </a:r>
                      <a:endParaRPr lang="en-US" sz="1200" b="0" i="0" u="none" strike="noStrike" dirty="0">
                        <a:solidFill>
                          <a:srgbClr val="000000"/>
                        </a:solidFill>
                        <a:effectLst/>
                        <a:latin typeface="Urban_nep"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b="0" i="0" u="none" strike="noStrike" dirty="0" smtClean="0">
                          <a:effectLst/>
                          <a:latin typeface="Urban_nep" pitchFamily="2" charset="0"/>
                          <a:cs typeface="Kalimati" pitchFamily="2"/>
                        </a:rPr>
                        <a:t>8</a:t>
                      </a:r>
                      <a:r>
                        <a:rPr lang="ne-NP" sz="1200" b="0" i="0" u="none" strike="noStrike" dirty="0" smtClean="0">
                          <a:effectLst/>
                          <a:latin typeface="Urban_nep" pitchFamily="2" charset="0"/>
                          <a:cs typeface="Kalimati" pitchFamily="2"/>
                        </a:rPr>
                        <a:t>9.</a:t>
                      </a:r>
                      <a:r>
                        <a:rPr lang="en-US" sz="1200" b="0" i="0" u="none" strike="noStrike" dirty="0" smtClean="0">
                          <a:effectLst/>
                          <a:latin typeface="Urban_nep" pitchFamily="2" charset="0"/>
                          <a:cs typeface="Kalimati" pitchFamily="2"/>
                        </a:rPr>
                        <a:t>59</a:t>
                      </a:r>
                      <a:endParaRPr lang="en-US" sz="1200" b="0" i="0" u="none" strike="noStrike" dirty="0">
                        <a:effectLst/>
                        <a:latin typeface="Urban_nep" pitchFamily="2" charset="0"/>
                        <a:cs typeface="Kalimati" pitchFamily="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11"/>
                  </a:ext>
                </a:extLst>
              </a:tr>
              <a:tr h="381000">
                <a:tc>
                  <a:txBody>
                    <a:bodyPr/>
                    <a:lstStyle/>
                    <a:p>
                      <a:pPr algn="ctr" fontAlgn="b"/>
                      <a:r>
                        <a:rPr lang="en-US" sz="1200" u="none" strike="noStrike" smtClean="0">
                          <a:effectLst/>
                          <a:latin typeface="Urban_nep" pitchFamily="2" charset="0"/>
                        </a:rPr>
                        <a:t>2</a:t>
                      </a:r>
                      <a:endParaRPr lang="en-US" sz="1200" b="0" i="0" u="none" strike="noStrike" dirty="0">
                        <a:solidFill>
                          <a:srgbClr val="000000"/>
                        </a:solidFill>
                        <a:effectLst/>
                        <a:latin typeface="Urban_nep" pitchFamily="2" charset="0"/>
                      </a:endParaRPr>
                    </a:p>
                  </a:txBody>
                  <a:tcPr marL="7903" marR="7903" marT="79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200" u="none" strike="noStrike" smtClean="0">
                          <a:effectLst/>
                          <a:latin typeface="Urban_nep" pitchFamily="2" charset="0"/>
                        </a:rPr>
                        <a:t>k\j${gfTds If]q</a:t>
                      </a:r>
                      <a:endParaRPr lang="en-US" sz="1200" b="0" i="0" u="none" strike="noStrike">
                        <a:solidFill>
                          <a:srgbClr val="000000"/>
                        </a:solidFill>
                        <a:effectLst/>
                        <a:latin typeface="Urban_nep" pitchFamily="2" charset="0"/>
                      </a:endParaRPr>
                    </a:p>
                  </a:txBody>
                  <a:tcPr marL="7903" marR="7903" marT="79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200" b="0" i="0" u="none" strike="noStrike" dirty="0" smtClean="0">
                          <a:solidFill>
                            <a:srgbClr val="000000"/>
                          </a:solidFill>
                          <a:effectLst/>
                          <a:latin typeface="Urban_nep" pitchFamily="2" charset="0"/>
                          <a:cs typeface="Kalimati" pitchFamily="2"/>
                        </a:rPr>
                        <a:t>1,96,97,707.00</a:t>
                      </a:r>
                      <a:endParaRPr lang="en-US" sz="1200" b="0" i="0" u="none" strike="noStrike" dirty="0">
                        <a:solidFill>
                          <a:srgbClr val="000000"/>
                        </a:solidFill>
                        <a:effectLst/>
                        <a:latin typeface="Urban_nep" pitchFamily="2" charset="0"/>
                        <a:cs typeface="Kalimati" pitchFamily="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200" b="0" i="0" u="none" strike="noStrike" dirty="0" smtClean="0">
                          <a:solidFill>
                            <a:srgbClr val="000000"/>
                          </a:solidFill>
                          <a:effectLst/>
                          <a:latin typeface="Urban_nep" pitchFamily="2" charset="0"/>
                          <a:cs typeface="Kalimati" pitchFamily="2"/>
                        </a:rPr>
                        <a:t>5,40,20,000.00</a:t>
                      </a:r>
                      <a:endParaRPr lang="en-US" sz="1200" b="0" i="0" u="none" strike="noStrike" dirty="0">
                        <a:solidFill>
                          <a:srgbClr val="000000"/>
                        </a:solidFill>
                        <a:effectLst/>
                        <a:latin typeface="Urban_nep" pitchFamily="2" charset="0"/>
                        <a:cs typeface="Kalimati" pitchFamily="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200" b="0" i="0" u="none" strike="noStrike" dirty="0" smtClean="0">
                          <a:solidFill>
                            <a:srgbClr val="000000"/>
                          </a:solidFill>
                          <a:effectLst/>
                          <a:latin typeface="Urban_nep" pitchFamily="2" charset="0"/>
                        </a:rPr>
                        <a:t>3,71,95,790.97</a:t>
                      </a:r>
                      <a:endParaRPr lang="en-US" sz="1200" b="0" i="0" u="none" strike="noStrike" dirty="0">
                        <a:solidFill>
                          <a:srgbClr val="000000"/>
                        </a:solidFill>
                        <a:effectLst/>
                        <a:latin typeface="Urban_nep"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ne-NP" sz="1200" b="0" i="0" u="none" strike="noStrike" dirty="0" smtClean="0">
                          <a:effectLst/>
                          <a:latin typeface="Urban_nep" pitchFamily="2" charset="0"/>
                          <a:cs typeface="Kalimati" pitchFamily="2"/>
                        </a:rPr>
                        <a:t>68.86</a:t>
                      </a:r>
                      <a:endParaRPr lang="en-US" sz="1200" b="0" i="0" u="none" strike="noStrike" dirty="0">
                        <a:effectLst/>
                        <a:latin typeface="Urban_nep" pitchFamily="2" charset="0"/>
                        <a:cs typeface="Kalimati" pitchFamily="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12"/>
                  </a:ext>
                </a:extLst>
              </a:tr>
              <a:tr h="447859">
                <a:tc>
                  <a:txBody>
                    <a:bodyPr/>
                    <a:lstStyle/>
                    <a:p>
                      <a:pPr algn="ctr" fontAlgn="b"/>
                      <a:r>
                        <a:rPr lang="en-US" sz="1200" u="none" strike="noStrike" smtClean="0">
                          <a:effectLst/>
                          <a:latin typeface="Urban_nep" pitchFamily="2" charset="0"/>
                        </a:rPr>
                        <a:t>3</a:t>
                      </a:r>
                      <a:endParaRPr lang="en-US" sz="1200" b="0" i="0" u="none" strike="noStrike" dirty="0">
                        <a:solidFill>
                          <a:srgbClr val="000000"/>
                        </a:solidFill>
                        <a:effectLst/>
                        <a:latin typeface="Urban_nep" pitchFamily="2" charset="0"/>
                      </a:endParaRPr>
                    </a:p>
                  </a:txBody>
                  <a:tcPr marL="7903" marR="7903" marT="79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200" u="none" strike="noStrike" dirty="0" err="1" smtClean="0">
                          <a:effectLst/>
                          <a:latin typeface="Urban_nep" pitchFamily="2" charset="0"/>
                        </a:rPr>
                        <a:t>cGo</a:t>
                      </a:r>
                      <a:r>
                        <a:rPr lang="en-US" sz="1200" u="none" strike="noStrike" dirty="0" smtClean="0">
                          <a:effectLst/>
                          <a:latin typeface="Urban_nep" pitchFamily="2" charset="0"/>
                        </a:rPr>
                        <a:t> </a:t>
                      </a:r>
                      <a:r>
                        <a:rPr lang="en-US" sz="1200" u="none" strike="noStrike" dirty="0" err="1" smtClean="0">
                          <a:effectLst/>
                          <a:latin typeface="Urban_nep" pitchFamily="2" charset="0"/>
                        </a:rPr>
                        <a:t>k"jf</a:t>
                      </a:r>
                      <a:r>
                        <a:rPr lang="en-US" sz="1200" u="none" strike="noStrike" dirty="0" smtClean="0">
                          <a:effectLst/>
                          <a:latin typeface="Urban_nep" pitchFamily="2" charset="0"/>
                        </a:rPr>
                        <a:t>{</a:t>
                      </a:r>
                      <a:r>
                        <a:rPr lang="en-US" sz="1200" u="none" strike="noStrike" dirty="0" err="1" smtClean="0">
                          <a:effectLst/>
                          <a:latin typeface="Urban_nep" pitchFamily="2" charset="0"/>
                        </a:rPr>
                        <a:t>wf</a:t>
                      </a:r>
                      <a:r>
                        <a:rPr lang="en-US" sz="1200" u="none" strike="noStrike" dirty="0" smtClean="0">
                          <a:effectLst/>
                          <a:latin typeface="Urban_nep" pitchFamily="2" charset="0"/>
                        </a:rPr>
                        <a:t>/ </a:t>
                      </a:r>
                      <a:r>
                        <a:rPr lang="en-US" sz="1200" u="none" strike="noStrike" dirty="0" err="1" smtClean="0">
                          <a:effectLst/>
                          <a:latin typeface="Urban_nep" pitchFamily="2" charset="0"/>
                        </a:rPr>
                        <a:t>ljsf</a:t>
                      </a:r>
                      <a:r>
                        <a:rPr lang="en-US" sz="1200" u="none" strike="noStrike" dirty="0" smtClean="0">
                          <a:effectLst/>
                          <a:latin typeface="Urban_nep" pitchFamily="2" charset="0"/>
                        </a:rPr>
                        <a:t>; of]</a:t>
                      </a:r>
                      <a:r>
                        <a:rPr lang="en-US" sz="1200" u="none" strike="noStrike" dirty="0" err="1" smtClean="0">
                          <a:effectLst/>
                          <a:latin typeface="Urban_nep" pitchFamily="2" charset="0"/>
                        </a:rPr>
                        <a:t>hgf</a:t>
                      </a:r>
                      <a:endParaRPr lang="en-US" sz="1200" b="0" i="0" u="none" strike="noStrike" dirty="0">
                        <a:solidFill>
                          <a:srgbClr val="000000"/>
                        </a:solidFill>
                        <a:effectLst/>
                        <a:latin typeface="Urban_nep" pitchFamily="2" charset="0"/>
                      </a:endParaRPr>
                    </a:p>
                  </a:txBody>
                  <a:tcPr marL="7903" marR="7903" marT="79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200" b="0" i="0" u="none" strike="noStrike" dirty="0" smtClean="0">
                          <a:solidFill>
                            <a:srgbClr val="000000"/>
                          </a:solidFill>
                          <a:effectLst/>
                          <a:latin typeface="Urban_nep" pitchFamily="2" charset="0"/>
                          <a:cs typeface="Kalimati" pitchFamily="2"/>
                        </a:rPr>
                        <a:t>16,42,40,078.12</a:t>
                      </a:r>
                      <a:endParaRPr lang="en-US" sz="1200" b="0" i="0" u="none" strike="noStrike" dirty="0">
                        <a:solidFill>
                          <a:srgbClr val="000000"/>
                        </a:solidFill>
                        <a:effectLst/>
                        <a:latin typeface="Urban_nep" pitchFamily="2" charset="0"/>
                        <a:cs typeface="Kalimati" pitchFamily="2"/>
                      </a:endParaRPr>
                    </a:p>
                  </a:txBody>
                  <a:tcPr marL="7903" marR="7903" marT="79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en-US" sz="1200" b="0" i="0" u="none" strike="noStrike" dirty="0" smtClean="0">
                          <a:effectLst/>
                          <a:latin typeface="Urban_nep" pitchFamily="2" charset="0"/>
                          <a:cs typeface="Kalimati" pitchFamily="2"/>
                        </a:rPr>
                        <a:t>41,13,80,000.00</a:t>
                      </a:r>
                      <a:endParaRPr lang="en-US" sz="1200" b="0" i="0" u="none" strike="noStrike" dirty="0">
                        <a:effectLst/>
                        <a:latin typeface="Urban_nep" pitchFamily="2" charset="0"/>
                        <a:cs typeface="Kalimati" pitchFamily="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en-US" sz="1200" b="0" i="0" u="none" strike="noStrike" dirty="0" smtClean="0">
                          <a:effectLst/>
                          <a:latin typeface="Urban_nep" pitchFamily="2" charset="0"/>
                          <a:cs typeface="Kalimati" pitchFamily="2"/>
                        </a:rPr>
                        <a:t>32,25,51,273.00</a:t>
                      </a:r>
                      <a:endParaRPr lang="en-US" sz="1200" b="0" i="0" u="none" strike="noStrike" dirty="0">
                        <a:effectLst/>
                        <a:latin typeface="Urban_nep" pitchFamily="2" charset="0"/>
                        <a:cs typeface="Kalimati" pitchFamily="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ne-NP" sz="1200" b="0" i="0" u="none" strike="noStrike" dirty="0" smtClean="0">
                          <a:effectLst/>
                          <a:latin typeface="Urban_nep" pitchFamily="2" charset="0"/>
                          <a:cs typeface="Kalimati" pitchFamily="2"/>
                        </a:rPr>
                        <a:t>78.41</a:t>
                      </a:r>
                      <a:endParaRPr lang="en-US" sz="1200" b="0" i="0" u="none" strike="noStrike" dirty="0">
                        <a:effectLst/>
                        <a:latin typeface="Urban_nep" pitchFamily="2" charset="0"/>
                        <a:cs typeface="Kalimati" pitchFamily="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13"/>
                  </a:ext>
                </a:extLst>
              </a:tr>
            </a:tbl>
          </a:graphicData>
        </a:graphic>
      </p:graphicFrame>
      <p:graphicFrame>
        <p:nvGraphicFramePr>
          <p:cNvPr id="5" name="Table 4"/>
          <p:cNvGraphicFramePr>
            <a:graphicFrameLocks noGrp="1"/>
          </p:cNvGraphicFramePr>
          <p:nvPr>
            <p:extLst/>
          </p:nvPr>
        </p:nvGraphicFramePr>
        <p:xfrm>
          <a:off x="251520" y="332656"/>
          <a:ext cx="1368152" cy="576064"/>
        </p:xfrm>
        <a:graphic>
          <a:graphicData uri="http://schemas.openxmlformats.org/drawingml/2006/table">
            <a:tbl>
              <a:tblPr>
                <a:tableStyleId>{5C22544A-7EE6-4342-B048-85BDC9FD1C3A}</a:tableStyleId>
              </a:tblPr>
              <a:tblGrid>
                <a:gridCol w="1368152">
                  <a:extLst>
                    <a:ext uri="{9D8B030D-6E8A-4147-A177-3AD203B41FA5}">
                      <a16:colId xmlns:a16="http://schemas.microsoft.com/office/drawing/2014/main" xmlns="" val="20000"/>
                    </a:ext>
                  </a:extLst>
                </a:gridCol>
              </a:tblGrid>
              <a:tr h="576064">
                <a:tc>
                  <a:txBody>
                    <a:bodyPr/>
                    <a:lstStyle/>
                    <a:p>
                      <a:pPr algn="l" fontAlgn="b"/>
                      <a:r>
                        <a:rPr lang="en-US" sz="2400" u="none" strike="noStrike" dirty="0" err="1">
                          <a:effectLst/>
                          <a:latin typeface="Urban_nep" pitchFamily="2" charset="0"/>
                        </a:rPr>
                        <a:t>Joo</a:t>
                      </a:r>
                      <a:r>
                        <a:rPr lang="en-US" sz="2400" u="none" strike="noStrike" dirty="0">
                          <a:effectLst/>
                          <a:latin typeface="Urban_nep" pitchFamily="2" charset="0"/>
                        </a:rPr>
                        <a:t> </a:t>
                      </a:r>
                      <a:r>
                        <a:rPr lang="en-US" sz="2400" u="none" strike="noStrike" dirty="0" err="1">
                          <a:effectLst/>
                          <a:latin typeface="Urban_nep" pitchFamily="2" charset="0"/>
                        </a:rPr>
                        <a:t>tkm</a:t>
                      </a:r>
                      <a:r>
                        <a:rPr lang="en-US" sz="2400" u="none" strike="noStrike" dirty="0">
                          <a:effectLst/>
                          <a:latin typeface="Urban_nep" pitchFamily="2" charset="0"/>
                        </a:rPr>
                        <a:t>{</a:t>
                      </a:r>
                      <a:endParaRPr lang="en-US" sz="2400" b="0" i="0" u="none" strike="noStrike" dirty="0">
                        <a:solidFill>
                          <a:srgbClr val="000000"/>
                        </a:solidFill>
                        <a:effectLst/>
                        <a:latin typeface="Urban_nep" pitchFamily="2" charset="0"/>
                      </a:endParaRPr>
                    </a:p>
                  </a:txBody>
                  <a:tcPr marL="9525" marR="9525" marT="9525" marB="0" anchor="b"/>
                </a:tc>
                <a:extLst>
                  <a:ext uri="{0D108BD9-81ED-4DB2-BD59-A6C34878D82A}">
                    <a16:rowId xmlns:a16="http://schemas.microsoft.com/office/drawing/2014/main" xmlns="" val="10000"/>
                  </a:ext>
                </a:extLst>
              </a:tr>
            </a:tbl>
          </a:graphicData>
        </a:graphic>
      </p:graphicFrame>
    </p:spTree>
    <p:extLst>
      <p:ext uri="{BB962C8B-B14F-4D97-AF65-F5344CB8AC3E}">
        <p14:creationId xmlns:p14="http://schemas.microsoft.com/office/powerpoint/2010/main" val="247053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80">
                                          <p:stCondLst>
                                            <p:cond delay="0"/>
                                          </p:stCondLst>
                                        </p:cTn>
                                        <p:tgtEl>
                                          <p:spTgt spid="4"/>
                                        </p:tgtEl>
                                      </p:cBhvr>
                                    </p:animEffect>
                                    <p:anim calcmode="lin" valueType="num">
                                      <p:cBhvr>
                                        <p:cTn id="1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gtEl>
                                      </p:cBhvr>
                                      <p:to x="100000" y="60000"/>
                                    </p:animScale>
                                    <p:animScale>
                                      <p:cBhvr>
                                        <p:cTn id="19" dur="166" decel="50000">
                                          <p:stCondLst>
                                            <p:cond delay="676"/>
                                          </p:stCondLst>
                                        </p:cTn>
                                        <p:tgtEl>
                                          <p:spTgt spid="4"/>
                                        </p:tgtEl>
                                      </p:cBhvr>
                                      <p:to x="100000" y="100000"/>
                                    </p:animScale>
                                    <p:animScale>
                                      <p:cBhvr>
                                        <p:cTn id="20" dur="26">
                                          <p:stCondLst>
                                            <p:cond delay="1312"/>
                                          </p:stCondLst>
                                        </p:cTn>
                                        <p:tgtEl>
                                          <p:spTgt spid="4"/>
                                        </p:tgtEl>
                                      </p:cBhvr>
                                      <p:to x="100000" y="80000"/>
                                    </p:animScale>
                                    <p:animScale>
                                      <p:cBhvr>
                                        <p:cTn id="21" dur="166" decel="50000">
                                          <p:stCondLst>
                                            <p:cond delay="1338"/>
                                          </p:stCondLst>
                                        </p:cTn>
                                        <p:tgtEl>
                                          <p:spTgt spid="4"/>
                                        </p:tgtEl>
                                      </p:cBhvr>
                                      <p:to x="100000" y="100000"/>
                                    </p:animScale>
                                    <p:animScale>
                                      <p:cBhvr>
                                        <p:cTn id="22" dur="26">
                                          <p:stCondLst>
                                            <p:cond delay="1642"/>
                                          </p:stCondLst>
                                        </p:cTn>
                                        <p:tgtEl>
                                          <p:spTgt spid="4"/>
                                        </p:tgtEl>
                                      </p:cBhvr>
                                      <p:to x="100000" y="90000"/>
                                    </p:animScale>
                                    <p:animScale>
                                      <p:cBhvr>
                                        <p:cTn id="23" dur="166" decel="50000">
                                          <p:stCondLst>
                                            <p:cond delay="1668"/>
                                          </p:stCondLst>
                                        </p:cTn>
                                        <p:tgtEl>
                                          <p:spTgt spid="4"/>
                                        </p:tgtEl>
                                      </p:cBhvr>
                                      <p:to x="100000" y="100000"/>
                                    </p:animScale>
                                    <p:animScale>
                                      <p:cBhvr>
                                        <p:cTn id="24" dur="26">
                                          <p:stCondLst>
                                            <p:cond delay="1808"/>
                                          </p:stCondLst>
                                        </p:cTn>
                                        <p:tgtEl>
                                          <p:spTgt spid="4"/>
                                        </p:tgtEl>
                                      </p:cBhvr>
                                      <p:to x="100000" y="95000"/>
                                    </p:animScale>
                                    <p:animScale>
                                      <p:cBhvr>
                                        <p:cTn id="25"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228600" y="1066801"/>
          <a:ext cx="8763001" cy="3315435"/>
        </p:xfrm>
        <a:graphic>
          <a:graphicData uri="http://schemas.openxmlformats.org/drawingml/2006/table">
            <a:tbl>
              <a:tblPr>
                <a:tableStyleId>{5C22544A-7EE6-4342-B048-85BDC9FD1C3A}</a:tableStyleId>
              </a:tblPr>
              <a:tblGrid>
                <a:gridCol w="577943">
                  <a:extLst>
                    <a:ext uri="{9D8B030D-6E8A-4147-A177-3AD203B41FA5}">
                      <a16:colId xmlns:a16="http://schemas.microsoft.com/office/drawing/2014/main" xmlns="" val="20000"/>
                    </a:ext>
                  </a:extLst>
                </a:gridCol>
                <a:gridCol w="2089057">
                  <a:extLst>
                    <a:ext uri="{9D8B030D-6E8A-4147-A177-3AD203B41FA5}">
                      <a16:colId xmlns:a16="http://schemas.microsoft.com/office/drawing/2014/main" xmlns="" val="20001"/>
                    </a:ext>
                  </a:extLst>
                </a:gridCol>
                <a:gridCol w="1676400">
                  <a:extLst>
                    <a:ext uri="{9D8B030D-6E8A-4147-A177-3AD203B41FA5}">
                      <a16:colId xmlns:a16="http://schemas.microsoft.com/office/drawing/2014/main" xmlns="" val="20002"/>
                    </a:ext>
                  </a:extLst>
                </a:gridCol>
                <a:gridCol w="1752600">
                  <a:extLst>
                    <a:ext uri="{9D8B030D-6E8A-4147-A177-3AD203B41FA5}">
                      <a16:colId xmlns:a16="http://schemas.microsoft.com/office/drawing/2014/main" xmlns="" val="20003"/>
                    </a:ext>
                  </a:extLst>
                </a:gridCol>
                <a:gridCol w="1752600">
                  <a:extLst>
                    <a:ext uri="{9D8B030D-6E8A-4147-A177-3AD203B41FA5}">
                      <a16:colId xmlns:a16="http://schemas.microsoft.com/office/drawing/2014/main" xmlns="" val="20004"/>
                    </a:ext>
                  </a:extLst>
                </a:gridCol>
                <a:gridCol w="914401">
                  <a:extLst>
                    <a:ext uri="{9D8B030D-6E8A-4147-A177-3AD203B41FA5}">
                      <a16:colId xmlns:a16="http://schemas.microsoft.com/office/drawing/2014/main" xmlns="" val="20005"/>
                    </a:ext>
                  </a:extLst>
                </a:gridCol>
              </a:tblGrid>
              <a:tr h="603764">
                <a:tc>
                  <a:txBody>
                    <a:bodyPr/>
                    <a:lstStyle/>
                    <a:p>
                      <a:pPr algn="ctr" fontAlgn="ctr"/>
                      <a:r>
                        <a:rPr lang="en-US" sz="1200" u="none" strike="noStrike" dirty="0" err="1">
                          <a:effectLst/>
                          <a:latin typeface="Urban_nep" pitchFamily="2" charset="0"/>
                        </a:rPr>
                        <a:t>qm</a:t>
                      </a:r>
                      <a:r>
                        <a:rPr lang="en-US" sz="1200" u="none" strike="noStrike" dirty="0">
                          <a:effectLst/>
                          <a:latin typeface="Urban_nep" pitchFamily="2" charset="0"/>
                        </a:rPr>
                        <a:t>=;+=</a:t>
                      </a:r>
                      <a:endParaRPr lang="en-US" sz="1200" b="0" i="0" u="none" strike="noStrike" dirty="0">
                        <a:solidFill>
                          <a:srgbClr val="000000"/>
                        </a:solidFill>
                        <a:effectLst/>
                        <a:latin typeface="Urban_nep" pitchFamily="2" charset="0"/>
                      </a:endParaRPr>
                    </a:p>
                  </a:txBody>
                  <a:tcPr marL="7903" marR="7903" marT="79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u="none" strike="noStrike" dirty="0" err="1">
                          <a:effectLst/>
                          <a:latin typeface="Urban_nep" pitchFamily="2" charset="0"/>
                        </a:rPr>
                        <a:t>vr</a:t>
                      </a:r>
                      <a:r>
                        <a:rPr lang="en-US" sz="1200" u="none" strike="noStrike" dirty="0">
                          <a:effectLst/>
                          <a:latin typeface="Urban_nep" pitchFamily="2" charset="0"/>
                        </a:rPr>
                        <a:t>{ </a:t>
                      </a:r>
                      <a:r>
                        <a:rPr lang="en-US" sz="1200" u="none" strike="noStrike" dirty="0" err="1">
                          <a:effectLst/>
                          <a:latin typeface="Urban_nep" pitchFamily="2" charset="0"/>
                        </a:rPr>
                        <a:t>ljj</a:t>
                      </a:r>
                      <a:r>
                        <a:rPr lang="en-US" sz="1200" u="none" strike="noStrike" dirty="0">
                          <a:effectLst/>
                          <a:latin typeface="Urban_nep" pitchFamily="2" charset="0"/>
                        </a:rPr>
                        <a:t>/)f</a:t>
                      </a:r>
                      <a:endParaRPr lang="en-US" sz="1200" b="0" i="0" u="none" strike="noStrike" dirty="0">
                        <a:solidFill>
                          <a:srgbClr val="000000"/>
                        </a:solidFill>
                        <a:effectLst/>
                        <a:latin typeface="Urban_nep" pitchFamily="2" charset="0"/>
                      </a:endParaRPr>
                    </a:p>
                  </a:txBody>
                  <a:tcPr marL="7903" marR="7903" marT="79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u="none" strike="noStrike" dirty="0" err="1" smtClean="0">
                          <a:effectLst/>
                          <a:latin typeface="Urban_nep" pitchFamily="2" charset="0"/>
                        </a:rPr>
                        <a:t>cf</a:t>
                      </a:r>
                      <a:r>
                        <a:rPr lang="en-US" sz="1200" u="none" strike="noStrike" dirty="0" smtClean="0">
                          <a:effectLst/>
                          <a:latin typeface="Urban_nep" pitchFamily="2" charset="0"/>
                        </a:rPr>
                        <a:t>=j= 2073.074 </a:t>
                      </a:r>
                      <a:r>
                        <a:rPr lang="en-US" sz="1200" u="none" strike="noStrike" dirty="0" err="1" smtClean="0">
                          <a:effectLst/>
                          <a:latin typeface="Urban_nep" pitchFamily="2" charset="0"/>
                        </a:rPr>
                        <a:t>sf</a:t>
                      </a:r>
                      <a:r>
                        <a:rPr lang="en-US" sz="1200" u="none" strike="noStrike" dirty="0" smtClean="0">
                          <a:effectLst/>
                          <a:latin typeface="Urban_nep" pitchFamily="2" charset="0"/>
                        </a:rPr>
                        <a:t>] </a:t>
                      </a:r>
                      <a:r>
                        <a:rPr lang="en-US" sz="1200" u="none" strike="noStrike" dirty="0" err="1" smtClean="0">
                          <a:effectLst/>
                          <a:latin typeface="Urban_nep" pitchFamily="2" charset="0"/>
                        </a:rPr>
                        <a:t>oyfy</a:t>
                      </a:r>
                      <a:r>
                        <a:rPr lang="en-US" sz="1200" u="none" strike="noStrike" dirty="0" smtClean="0">
                          <a:effectLst/>
                          <a:latin typeface="Urban_nep" pitchFamily="2" charset="0"/>
                        </a:rPr>
                        <a:t>{</a:t>
                      </a:r>
                      <a:endParaRPr lang="en-US" sz="1200" b="0" i="0" u="none" strike="noStrike" dirty="0">
                        <a:solidFill>
                          <a:srgbClr val="000000"/>
                        </a:solidFill>
                        <a:effectLst/>
                        <a:latin typeface="Urban_nep" pitchFamily="2" charset="0"/>
                      </a:endParaRPr>
                    </a:p>
                  </a:txBody>
                  <a:tcPr marL="7903" marR="7903" marT="79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u="none" strike="noStrike" dirty="0" err="1" smtClean="0">
                          <a:effectLst/>
                          <a:latin typeface="Urban_nep" pitchFamily="2" charset="0"/>
                        </a:rPr>
                        <a:t>cf</a:t>
                      </a:r>
                      <a:r>
                        <a:rPr lang="en-US" sz="1200" u="none" strike="noStrike" dirty="0" smtClean="0">
                          <a:effectLst/>
                          <a:latin typeface="Urban_nep" pitchFamily="2" charset="0"/>
                        </a:rPr>
                        <a:t>=j=2074.075</a:t>
                      </a:r>
                      <a:r>
                        <a:rPr lang="en-US" sz="1200" u="none" strike="noStrike" baseline="0" dirty="0" smtClean="0">
                          <a:effectLst/>
                          <a:latin typeface="Urban_nep" pitchFamily="2" charset="0"/>
                        </a:rPr>
                        <a:t> </a:t>
                      </a:r>
                      <a:r>
                        <a:rPr lang="en-US" sz="1200" u="none" strike="noStrike" baseline="0" dirty="0" err="1" smtClean="0">
                          <a:effectLst/>
                          <a:latin typeface="Urban_nep" pitchFamily="2" charset="0"/>
                        </a:rPr>
                        <a:t>sf</a:t>
                      </a:r>
                      <a:r>
                        <a:rPr lang="en-US" sz="1200" u="none" strike="noStrike" baseline="0" dirty="0" smtClean="0">
                          <a:effectLst/>
                          <a:latin typeface="Urban_nep" pitchFamily="2" charset="0"/>
                        </a:rPr>
                        <a:t>] </a:t>
                      </a:r>
                      <a:r>
                        <a:rPr lang="en-US" sz="1200" u="none" strike="noStrike" baseline="0" dirty="0" err="1" smtClean="0">
                          <a:effectLst/>
                          <a:latin typeface="Urban_nep" pitchFamily="2" charset="0"/>
                        </a:rPr>
                        <a:t>cg'dfg</a:t>
                      </a:r>
                      <a:endParaRPr lang="en-US" sz="1200" b="0" i="0" u="none" strike="noStrike" dirty="0">
                        <a:solidFill>
                          <a:srgbClr val="000000"/>
                        </a:solidFill>
                        <a:effectLst/>
                        <a:latin typeface="Urban_nep" pitchFamily="2" charset="0"/>
                      </a:endParaRPr>
                    </a:p>
                  </a:txBody>
                  <a:tcPr marL="7903" marR="7903" marT="79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u="none" strike="noStrike" dirty="0" err="1">
                          <a:effectLst/>
                          <a:latin typeface="Urban_nep" pitchFamily="2" charset="0"/>
                        </a:rPr>
                        <a:t>cf</a:t>
                      </a:r>
                      <a:r>
                        <a:rPr lang="en-US" sz="1200" u="none" strike="noStrike" dirty="0">
                          <a:effectLst/>
                          <a:latin typeface="Urban_nep" pitchFamily="2" charset="0"/>
                        </a:rPr>
                        <a:t>=j= </a:t>
                      </a:r>
                      <a:r>
                        <a:rPr lang="en-US" sz="1200" u="none" strike="noStrike" dirty="0" smtClean="0">
                          <a:effectLst/>
                          <a:latin typeface="Urban_nep" pitchFamily="2" charset="0"/>
                        </a:rPr>
                        <a:t>2074.075 </a:t>
                      </a:r>
                      <a:r>
                        <a:rPr lang="en-US" sz="1200" u="none" strike="noStrike" dirty="0" err="1">
                          <a:effectLst/>
                          <a:latin typeface="Urban_nep" pitchFamily="2" charset="0"/>
                        </a:rPr>
                        <a:t>sf</a:t>
                      </a:r>
                      <a:r>
                        <a:rPr lang="en-US" sz="1200" u="none" strike="noStrike" dirty="0">
                          <a:effectLst/>
                          <a:latin typeface="Urban_nep" pitchFamily="2" charset="0"/>
                        </a:rPr>
                        <a:t>] </a:t>
                      </a:r>
                      <a:r>
                        <a:rPr lang="en-US" sz="1200" u="none" strike="noStrike" dirty="0" err="1">
                          <a:effectLst/>
                          <a:latin typeface="Urban_nep" pitchFamily="2" charset="0"/>
                        </a:rPr>
                        <a:t>oyfy</a:t>
                      </a:r>
                      <a:r>
                        <a:rPr lang="en-US" sz="1200" u="none" strike="noStrike" dirty="0">
                          <a:effectLst/>
                          <a:latin typeface="Urban_nep" pitchFamily="2" charset="0"/>
                        </a:rPr>
                        <a:t>{</a:t>
                      </a:r>
                      <a:endParaRPr lang="en-US" sz="1200" b="0" i="0" u="none" strike="noStrike" dirty="0">
                        <a:solidFill>
                          <a:srgbClr val="000000"/>
                        </a:solidFill>
                        <a:effectLst/>
                        <a:latin typeface="Urban_nep" pitchFamily="2" charset="0"/>
                      </a:endParaRPr>
                    </a:p>
                  </a:txBody>
                  <a:tcPr marL="7903" marR="7903" marT="79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u="none" strike="noStrike">
                          <a:effectLst/>
                          <a:latin typeface="Urban_nep" pitchFamily="2" charset="0"/>
                        </a:rPr>
                        <a:t>cg'dfgdf ¶</a:t>
                      </a:r>
                      <a:endParaRPr lang="en-US" sz="1200" b="0" i="0" u="none" strike="noStrike">
                        <a:solidFill>
                          <a:srgbClr val="000000"/>
                        </a:solidFill>
                        <a:effectLst/>
                        <a:latin typeface="Urban_nep" pitchFamily="2" charset="0"/>
                      </a:endParaRPr>
                    </a:p>
                  </a:txBody>
                  <a:tcPr marL="7903" marR="7903" marT="79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0"/>
                  </a:ext>
                </a:extLst>
              </a:tr>
              <a:tr h="295459">
                <a:tc>
                  <a:txBody>
                    <a:bodyPr/>
                    <a:lstStyle/>
                    <a:p>
                      <a:pPr algn="ctr" fontAlgn="b"/>
                      <a:r>
                        <a:rPr lang="en-US" sz="1200" b="0" i="0" u="none" strike="noStrike" dirty="0" smtClean="0">
                          <a:solidFill>
                            <a:srgbClr val="000000"/>
                          </a:solidFill>
                          <a:effectLst/>
                          <a:latin typeface="Urban_nep" pitchFamily="2" charset="0"/>
                        </a:rPr>
                        <a:t>4</a:t>
                      </a:r>
                      <a:endParaRPr lang="en-US" sz="1200" b="0" i="0" u="none" strike="noStrike" dirty="0">
                        <a:solidFill>
                          <a:srgbClr val="000000"/>
                        </a:solidFill>
                        <a:effectLst/>
                        <a:latin typeface="Urban_nep" pitchFamily="2" charset="0"/>
                      </a:endParaRPr>
                    </a:p>
                  </a:txBody>
                  <a:tcPr marL="7903" marR="7903" marT="79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b="0" i="0" u="none" strike="noStrike" dirty="0" err="1" smtClean="0">
                          <a:solidFill>
                            <a:srgbClr val="000000"/>
                          </a:solidFill>
                          <a:effectLst/>
                          <a:latin typeface="Urban_nep" pitchFamily="2" charset="0"/>
                        </a:rPr>
                        <a:t>jf</a:t>
                      </a:r>
                      <a:r>
                        <a:rPr lang="en-US" sz="1200" b="0" i="0" u="none" strike="noStrike" dirty="0" smtClean="0">
                          <a:solidFill>
                            <a:srgbClr val="000000"/>
                          </a:solidFill>
                          <a:effectLst/>
                          <a:latin typeface="Urban_nep" pitchFamily="2" charset="0"/>
                        </a:rPr>
                        <a:t>?)</a:t>
                      </a:r>
                      <a:r>
                        <a:rPr lang="en-US" sz="1200" b="0" i="0" u="none" strike="noStrike" dirty="0" err="1" smtClean="0">
                          <a:solidFill>
                            <a:srgbClr val="000000"/>
                          </a:solidFill>
                          <a:effectLst/>
                          <a:latin typeface="Urban_nep" pitchFamily="2" charset="0"/>
                        </a:rPr>
                        <a:t>foGq</a:t>
                      </a:r>
                      <a:r>
                        <a:rPr lang="en-US" sz="1200" b="0" i="0" u="none" strike="noStrike" dirty="0" smtClean="0">
                          <a:solidFill>
                            <a:srgbClr val="000000"/>
                          </a:solidFill>
                          <a:effectLst/>
                          <a:latin typeface="Urban_nep" pitchFamily="2" charset="0"/>
                        </a:rPr>
                        <a:t>, ;/;</a:t>
                      </a:r>
                      <a:r>
                        <a:rPr lang="en-US" sz="1200" b="0" i="0" u="none" strike="noStrike" dirty="0" err="1" smtClean="0">
                          <a:solidFill>
                            <a:srgbClr val="000000"/>
                          </a:solidFill>
                          <a:effectLst/>
                          <a:latin typeface="Urban_nep" pitchFamily="2" charset="0"/>
                        </a:rPr>
                        <a:t>kmfO</a:t>
                      </a:r>
                      <a:r>
                        <a:rPr lang="en-US" sz="1200" b="0" i="0" u="none" strike="noStrike" dirty="0" smtClean="0">
                          <a:solidFill>
                            <a:srgbClr val="000000"/>
                          </a:solidFill>
                          <a:effectLst/>
                          <a:latin typeface="Urban_nep" pitchFamily="2" charset="0"/>
                        </a:rPr>
                        <a:t>{ </a:t>
                      </a:r>
                      <a:r>
                        <a:rPr lang="en-US" sz="1200" b="0" i="0" u="none" strike="noStrike" dirty="0" err="1" smtClean="0">
                          <a:solidFill>
                            <a:srgbClr val="000000"/>
                          </a:solidFill>
                          <a:effectLst/>
                          <a:latin typeface="Urban_nep" pitchFamily="2" charset="0"/>
                        </a:rPr>
                        <a:t>tyf</a:t>
                      </a:r>
                      <a:r>
                        <a:rPr lang="en-US" sz="1200" b="0" i="0" u="none" strike="noStrike" dirty="0" smtClean="0">
                          <a:solidFill>
                            <a:srgbClr val="000000"/>
                          </a:solidFill>
                          <a:effectLst/>
                          <a:latin typeface="Urban_nep" pitchFamily="2" charset="0"/>
                        </a:rPr>
                        <a:t> ;*</a:t>
                      </a:r>
                      <a:r>
                        <a:rPr lang="en-US" sz="1200" b="0" i="0" u="none" strike="noStrike" dirty="0" err="1" smtClean="0">
                          <a:solidFill>
                            <a:srgbClr val="000000"/>
                          </a:solidFill>
                          <a:effectLst/>
                          <a:latin typeface="Urban_nep" pitchFamily="2" charset="0"/>
                        </a:rPr>
                        <a:t>sjQL</a:t>
                      </a:r>
                      <a:r>
                        <a:rPr lang="en-US" sz="1200" b="0" i="0" u="none" strike="noStrike" dirty="0" smtClean="0">
                          <a:solidFill>
                            <a:srgbClr val="000000"/>
                          </a:solidFill>
                          <a:effectLst/>
                          <a:latin typeface="Urban_nep" pitchFamily="2" charset="0"/>
                        </a:rPr>
                        <a:t> </a:t>
                      </a:r>
                      <a:r>
                        <a:rPr lang="en-US" sz="1200" b="0" i="0" u="none" strike="noStrike" dirty="0" err="1" smtClean="0">
                          <a:solidFill>
                            <a:srgbClr val="000000"/>
                          </a:solidFill>
                          <a:effectLst/>
                          <a:latin typeface="Urban_nep" pitchFamily="2" charset="0"/>
                        </a:rPr>
                        <a:t>Joj:yfkg</a:t>
                      </a:r>
                      <a:r>
                        <a:rPr lang="en-US" sz="1200" b="0" i="0" u="none" strike="noStrike" dirty="0" smtClean="0">
                          <a:solidFill>
                            <a:srgbClr val="000000"/>
                          </a:solidFill>
                          <a:effectLst/>
                          <a:latin typeface="Urban_nep" pitchFamily="2" charset="0"/>
                        </a:rPr>
                        <a:t> </a:t>
                      </a:r>
                      <a:r>
                        <a:rPr lang="en-US" sz="1200" b="0" i="0" u="none" strike="noStrike" dirty="0" err="1" smtClean="0">
                          <a:solidFill>
                            <a:srgbClr val="000000"/>
                          </a:solidFill>
                          <a:effectLst/>
                          <a:latin typeface="Urban_nep" pitchFamily="2" charset="0"/>
                        </a:rPr>
                        <a:t>vr</a:t>
                      </a:r>
                      <a:r>
                        <a:rPr lang="en-US" sz="1200" b="0" i="0" u="none" strike="noStrike" dirty="0" smtClean="0">
                          <a:solidFill>
                            <a:srgbClr val="000000"/>
                          </a:solidFill>
                          <a:effectLst/>
                          <a:latin typeface="Urban_nep" pitchFamily="2" charset="0"/>
                        </a:rPr>
                        <a:t>{</a:t>
                      </a:r>
                      <a:endParaRPr lang="en-US" sz="1200" b="0" i="0" u="none" strike="noStrike" dirty="0">
                        <a:solidFill>
                          <a:srgbClr val="000000"/>
                        </a:solidFill>
                        <a:effectLst/>
                        <a:latin typeface="Urban_nep" pitchFamily="2" charset="0"/>
                      </a:endParaRPr>
                    </a:p>
                  </a:txBody>
                  <a:tcPr marL="7903" marR="7903" marT="79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200" b="0" i="0" u="none" strike="noStrike" dirty="0" smtClean="0">
                          <a:solidFill>
                            <a:srgbClr val="000000"/>
                          </a:solidFill>
                          <a:effectLst/>
                          <a:latin typeface="Urban_nep" pitchFamily="2" charset="0"/>
                        </a:rPr>
                        <a:t>2,87,12,783.30</a:t>
                      </a:r>
                      <a:endParaRPr lang="en-US" sz="1200" b="0" i="0" u="none" strike="noStrike" dirty="0">
                        <a:solidFill>
                          <a:srgbClr val="000000"/>
                        </a:solidFill>
                        <a:effectLst/>
                        <a:latin typeface="Urban_nep" pitchFamily="2" charset="0"/>
                      </a:endParaRPr>
                    </a:p>
                  </a:txBody>
                  <a:tcPr marL="7903" marR="7903" marT="79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200" b="0" i="0" u="none" strike="noStrike" dirty="0" smtClean="0">
                          <a:solidFill>
                            <a:srgbClr val="000000"/>
                          </a:solidFill>
                          <a:effectLst/>
                          <a:latin typeface="Urban_nep" pitchFamily="2" charset="0"/>
                        </a:rPr>
                        <a:t>3,41,02,500.00</a:t>
                      </a:r>
                      <a:endParaRPr lang="en-US" sz="1200" b="0" i="0" u="none" strike="noStrike" dirty="0">
                        <a:solidFill>
                          <a:srgbClr val="000000"/>
                        </a:solidFill>
                        <a:effectLst/>
                        <a:latin typeface="Urban_nep"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200" b="0" i="0" u="none" strike="noStrike" dirty="0" smtClean="0">
                          <a:solidFill>
                            <a:srgbClr val="000000"/>
                          </a:solidFill>
                          <a:effectLst/>
                          <a:latin typeface="Urban_nep" pitchFamily="2" charset="0"/>
                        </a:rPr>
                        <a:t>3,28,58,576.87</a:t>
                      </a:r>
                      <a:endParaRPr lang="en-US" sz="1200" b="0" i="0" u="none" strike="noStrike" dirty="0">
                        <a:solidFill>
                          <a:srgbClr val="000000"/>
                        </a:solidFill>
                        <a:effectLst/>
                        <a:latin typeface="Urban_nep"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ne-NP" sz="1200" b="0" i="0" u="none" strike="noStrike" dirty="0" smtClean="0">
                          <a:solidFill>
                            <a:srgbClr val="000000"/>
                          </a:solidFill>
                          <a:effectLst/>
                          <a:latin typeface="Urban_nep" pitchFamily="2" charset="0"/>
                          <a:cs typeface="Kalimati" pitchFamily="2"/>
                        </a:rPr>
                        <a:t>96.35</a:t>
                      </a:r>
                      <a:endParaRPr lang="en-US" sz="1200" b="0" i="0" u="none" strike="noStrike" dirty="0">
                        <a:solidFill>
                          <a:srgbClr val="000000"/>
                        </a:solidFill>
                        <a:effectLst/>
                        <a:latin typeface="Urban_nep" pitchFamily="2" charset="0"/>
                        <a:cs typeface="Kalimati" pitchFamily="2"/>
                      </a:endParaRPr>
                    </a:p>
                  </a:txBody>
                  <a:tcPr marL="7903" marR="7903" marT="79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295459">
                <a:tc>
                  <a:txBody>
                    <a:bodyPr/>
                    <a:lstStyle/>
                    <a:p>
                      <a:pPr algn="ctr" fontAlgn="b"/>
                      <a:r>
                        <a:rPr lang="en-US" sz="1200" b="0" i="0" u="none" strike="noStrike" dirty="0" smtClean="0">
                          <a:solidFill>
                            <a:srgbClr val="000000"/>
                          </a:solidFill>
                          <a:effectLst/>
                          <a:latin typeface="Urban_nep" pitchFamily="2" charset="0"/>
                        </a:rPr>
                        <a:t>5</a:t>
                      </a:r>
                      <a:endParaRPr lang="en-US" sz="1200" b="0" i="0" u="none" strike="noStrike" dirty="0">
                        <a:solidFill>
                          <a:srgbClr val="000000"/>
                        </a:solidFill>
                        <a:effectLst/>
                        <a:latin typeface="Urban_nep" pitchFamily="2" charset="0"/>
                      </a:endParaRPr>
                    </a:p>
                  </a:txBody>
                  <a:tcPr marL="7903" marR="7903" marT="79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l" fontAlgn="b"/>
                      <a:r>
                        <a:rPr lang="en-US" sz="1200" b="0" i="0" u="none" strike="noStrike" dirty="0" err="1" smtClean="0">
                          <a:solidFill>
                            <a:srgbClr val="000000"/>
                          </a:solidFill>
                          <a:effectLst/>
                          <a:latin typeface="Urban_nep" pitchFamily="2" charset="0"/>
                        </a:rPr>
                        <a:t>PsLs</a:t>
                      </a:r>
                      <a:r>
                        <a:rPr lang="en-US" sz="1200" b="0" i="0" u="none" strike="noStrike" dirty="0" smtClean="0">
                          <a:solidFill>
                            <a:srgbClr val="000000"/>
                          </a:solidFill>
                          <a:effectLst/>
                          <a:latin typeface="Urban_nep" pitchFamily="2" charset="0"/>
                        </a:rPr>
                        <a:t>[t</a:t>
                      </a:r>
                      <a:r>
                        <a:rPr lang="en-US" sz="1200" b="0" i="0" u="none" strike="noStrike" baseline="0" dirty="0" smtClean="0">
                          <a:solidFill>
                            <a:srgbClr val="000000"/>
                          </a:solidFill>
                          <a:effectLst/>
                          <a:latin typeface="Urban_nep" pitchFamily="2" charset="0"/>
                        </a:rPr>
                        <a:t> </a:t>
                      </a:r>
                      <a:r>
                        <a:rPr lang="en-US" sz="1200" b="0" i="0" u="none" strike="noStrike" baseline="0" dirty="0" err="1" smtClean="0">
                          <a:solidFill>
                            <a:srgbClr val="000000"/>
                          </a:solidFill>
                          <a:effectLst/>
                          <a:latin typeface="Urban_nep" pitchFamily="2" charset="0"/>
                        </a:rPr>
                        <a:t>zx</a:t>
                      </a:r>
                      <a:r>
                        <a:rPr lang="en-US" sz="1200" b="0" i="0" u="none" strike="noStrike" baseline="0" dirty="0" smtClean="0">
                          <a:solidFill>
                            <a:srgbClr val="000000"/>
                          </a:solidFill>
                          <a:effectLst/>
                          <a:latin typeface="Urban_nep" pitchFamily="2" charset="0"/>
                        </a:rPr>
                        <a:t>/L </a:t>
                      </a:r>
                      <a:r>
                        <a:rPr lang="en-US" sz="1200" b="0" i="0" u="none" strike="noStrike" baseline="0" dirty="0" err="1" smtClean="0">
                          <a:solidFill>
                            <a:srgbClr val="000000"/>
                          </a:solidFill>
                          <a:effectLst/>
                          <a:latin typeface="Urban_nep" pitchFamily="2" charset="0"/>
                        </a:rPr>
                        <a:t>ljsf</a:t>
                      </a:r>
                      <a:r>
                        <a:rPr lang="en-US" sz="1200" b="0" i="0" u="none" strike="noStrike" baseline="0" dirty="0" smtClean="0">
                          <a:solidFill>
                            <a:srgbClr val="000000"/>
                          </a:solidFill>
                          <a:effectLst/>
                          <a:latin typeface="Urban_nep" pitchFamily="2" charset="0"/>
                        </a:rPr>
                        <a:t>; </a:t>
                      </a:r>
                      <a:r>
                        <a:rPr lang="en-US" sz="1200" b="0" i="0" u="none" strike="noStrike" baseline="0" dirty="0" err="1" smtClean="0">
                          <a:solidFill>
                            <a:srgbClr val="000000"/>
                          </a:solidFill>
                          <a:effectLst/>
                          <a:latin typeface="Urban_nep" pitchFamily="2" charset="0"/>
                        </a:rPr>
                        <a:t>cfof</a:t>
                      </a:r>
                      <a:r>
                        <a:rPr lang="en-US" sz="1200" b="0" i="0" u="none" strike="noStrike" baseline="0" dirty="0" smtClean="0">
                          <a:solidFill>
                            <a:srgbClr val="000000"/>
                          </a:solidFill>
                          <a:effectLst/>
                          <a:latin typeface="Urban_nep" pitchFamily="2" charset="0"/>
                        </a:rPr>
                        <a:t>]</a:t>
                      </a:r>
                      <a:r>
                        <a:rPr lang="en-US" sz="1200" b="0" i="0" u="none" strike="noStrike" baseline="0" dirty="0" err="1" smtClean="0">
                          <a:solidFill>
                            <a:srgbClr val="000000"/>
                          </a:solidFill>
                          <a:effectLst/>
                          <a:latin typeface="Urban_nep" pitchFamily="2" charset="0"/>
                        </a:rPr>
                        <a:t>hgf</a:t>
                      </a:r>
                      <a:r>
                        <a:rPr lang="en-US" sz="1200" b="0" i="0" u="none" strike="noStrike" baseline="0" dirty="0" smtClean="0">
                          <a:solidFill>
                            <a:srgbClr val="000000"/>
                          </a:solidFill>
                          <a:effectLst/>
                          <a:latin typeface="Urban_nep" pitchFamily="2" charset="0"/>
                        </a:rPr>
                        <a:t> ;+</a:t>
                      </a:r>
                      <a:r>
                        <a:rPr lang="en-US" sz="1200" b="0" i="0" u="none" strike="noStrike" baseline="0" dirty="0" err="1" smtClean="0">
                          <a:solidFill>
                            <a:srgbClr val="000000"/>
                          </a:solidFill>
                          <a:effectLst/>
                          <a:latin typeface="Urban_nep" pitchFamily="2" charset="0"/>
                        </a:rPr>
                        <a:t>rfng</a:t>
                      </a:r>
                      <a:r>
                        <a:rPr lang="en-US" sz="1200" b="0" i="0" u="none" strike="noStrike" baseline="0" dirty="0" smtClean="0">
                          <a:solidFill>
                            <a:srgbClr val="000000"/>
                          </a:solidFill>
                          <a:effectLst/>
                          <a:latin typeface="Urban_nep" pitchFamily="2" charset="0"/>
                        </a:rPr>
                        <a:t> </a:t>
                      </a:r>
                      <a:r>
                        <a:rPr lang="en-US" sz="1200" b="0" i="0" u="none" strike="noStrike" baseline="0" dirty="0" err="1" smtClean="0">
                          <a:solidFill>
                            <a:srgbClr val="000000"/>
                          </a:solidFill>
                          <a:effectLst/>
                          <a:latin typeface="Urban_nep" pitchFamily="2" charset="0"/>
                        </a:rPr>
                        <a:t>vr</a:t>
                      </a:r>
                      <a:r>
                        <a:rPr lang="en-US" sz="1200" b="0" i="0" u="none" strike="noStrike" baseline="0" dirty="0" smtClean="0">
                          <a:solidFill>
                            <a:srgbClr val="000000"/>
                          </a:solidFill>
                          <a:effectLst/>
                          <a:latin typeface="Urban_nep" pitchFamily="2" charset="0"/>
                        </a:rPr>
                        <a:t>{</a:t>
                      </a:r>
                      <a:endParaRPr lang="en-US" sz="1200" b="0" i="0" u="none" strike="noStrike" dirty="0">
                        <a:solidFill>
                          <a:srgbClr val="000000"/>
                        </a:solidFill>
                        <a:effectLst/>
                        <a:latin typeface="Urban_nep" pitchFamily="2" charset="0"/>
                      </a:endParaRPr>
                    </a:p>
                  </a:txBody>
                  <a:tcPr marL="7903" marR="7903" marT="79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200" b="0" i="0" u="none" strike="noStrike" dirty="0" smtClean="0">
                          <a:solidFill>
                            <a:srgbClr val="000000"/>
                          </a:solidFill>
                          <a:effectLst/>
                          <a:latin typeface="Urban_nep" pitchFamily="2" charset="0"/>
                        </a:rPr>
                        <a:t>55,27,61,795.62</a:t>
                      </a:r>
                      <a:endParaRPr lang="en-US" sz="1200" b="0" i="0" u="none" strike="noStrike" dirty="0">
                        <a:solidFill>
                          <a:srgbClr val="000000"/>
                        </a:solidFill>
                        <a:effectLst/>
                        <a:latin typeface="Urban_nep"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200" b="0" i="0" u="none" strike="noStrike" dirty="0" smtClean="0">
                          <a:effectLst/>
                          <a:latin typeface="Urban_nep" pitchFamily="2" charset="0"/>
                        </a:rPr>
                        <a:t>50,00,00,000.00</a:t>
                      </a:r>
                      <a:endParaRPr lang="en-US" sz="1200" b="0" i="0" u="none" strike="noStrike" dirty="0">
                        <a:effectLst/>
                        <a:latin typeface="Urban_nep"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200" b="0" i="0" u="none" strike="noStrike" dirty="0" smtClean="0">
                          <a:solidFill>
                            <a:srgbClr val="000000"/>
                          </a:solidFill>
                          <a:effectLst/>
                          <a:latin typeface="Urban_nep" pitchFamily="2" charset="0"/>
                        </a:rPr>
                        <a:t>58,82,08,335.21</a:t>
                      </a:r>
                      <a:endParaRPr lang="en-US" sz="1200" b="0" i="0" u="none" strike="noStrike" dirty="0">
                        <a:solidFill>
                          <a:srgbClr val="000000"/>
                        </a:solidFill>
                        <a:effectLst/>
                        <a:latin typeface="Urban_nep"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ne-NP" sz="1300" b="0" i="0" u="none" strike="noStrike" dirty="0" smtClean="0">
                          <a:solidFill>
                            <a:srgbClr val="000000"/>
                          </a:solidFill>
                          <a:effectLst/>
                          <a:latin typeface="Urban_nep" pitchFamily="2" charset="0"/>
                          <a:cs typeface="Kalimati" pitchFamily="2"/>
                        </a:rPr>
                        <a:t>117.64</a:t>
                      </a:r>
                      <a:endParaRPr lang="en-US" sz="1300" b="0" i="0" u="none" strike="noStrike" dirty="0">
                        <a:solidFill>
                          <a:srgbClr val="000000"/>
                        </a:solidFill>
                        <a:effectLst/>
                        <a:latin typeface="Urban_nep" pitchFamily="2" charset="0"/>
                        <a:cs typeface="Kalimati" pitchFamily="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465029">
                <a:tc>
                  <a:txBody>
                    <a:bodyPr/>
                    <a:lstStyle/>
                    <a:p>
                      <a:pPr algn="ctr" fontAlgn="b"/>
                      <a:r>
                        <a:rPr lang="en-US" sz="1200" b="0" i="0" u="none" strike="noStrike" dirty="0" smtClean="0">
                          <a:solidFill>
                            <a:srgbClr val="000000"/>
                          </a:solidFill>
                          <a:effectLst/>
                          <a:latin typeface="Urban_nep" pitchFamily="2" charset="0"/>
                        </a:rPr>
                        <a:t>6</a:t>
                      </a:r>
                      <a:endParaRPr lang="en-US" sz="1200" b="0" i="0" u="none" strike="noStrike" dirty="0">
                        <a:solidFill>
                          <a:srgbClr val="000000"/>
                        </a:solidFill>
                        <a:effectLst/>
                        <a:latin typeface="Urban_nep" pitchFamily="2" charset="0"/>
                      </a:endParaRPr>
                    </a:p>
                  </a:txBody>
                  <a:tcPr marL="7903" marR="7903" marT="79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l" fontAlgn="b"/>
                      <a:r>
                        <a:rPr lang="en-US" sz="1200" u="none" strike="noStrike" dirty="0" err="1" smtClean="0">
                          <a:effectLst/>
                          <a:latin typeface="Urban_nep" pitchFamily="2" charset="0"/>
                        </a:rPr>
                        <a:t>ljifout</a:t>
                      </a:r>
                      <a:r>
                        <a:rPr lang="en-US" sz="1200" u="none" strike="noStrike" dirty="0" smtClean="0">
                          <a:effectLst/>
                          <a:latin typeface="Urban_nep" pitchFamily="2" charset="0"/>
                        </a:rPr>
                        <a:t> </a:t>
                      </a:r>
                      <a:r>
                        <a:rPr lang="en-US" sz="1200" u="none" strike="noStrike" dirty="0" err="1" smtClean="0">
                          <a:effectLst/>
                          <a:latin typeface="Urban_nep" pitchFamily="2" charset="0"/>
                        </a:rPr>
                        <a:t>sfof</a:t>
                      </a:r>
                      <a:r>
                        <a:rPr lang="en-US" sz="1200" u="none" strike="noStrike" dirty="0" smtClean="0">
                          <a:effectLst/>
                          <a:latin typeface="Urban_nep" pitchFamily="2" charset="0"/>
                        </a:rPr>
                        <a:t>{</a:t>
                      </a:r>
                      <a:r>
                        <a:rPr lang="en-US" sz="1200" u="none" strike="noStrike" dirty="0" err="1" smtClean="0">
                          <a:effectLst/>
                          <a:latin typeface="Urban_nep" pitchFamily="2" charset="0"/>
                        </a:rPr>
                        <a:t>nox?sf</a:t>
                      </a:r>
                      <a:r>
                        <a:rPr lang="en-US" sz="1200" u="none" strike="noStrike" dirty="0" smtClean="0">
                          <a:effectLst/>
                          <a:latin typeface="Urban_nep" pitchFamily="2" charset="0"/>
                        </a:rPr>
                        <a:t>] </a:t>
                      </a:r>
                      <a:r>
                        <a:rPr lang="en-US" sz="1200" u="none" strike="noStrike" dirty="0" err="1" smtClean="0">
                          <a:effectLst/>
                          <a:latin typeface="Urban_nep" pitchFamily="2" charset="0"/>
                        </a:rPr>
                        <a:t>vr</a:t>
                      </a:r>
                      <a:r>
                        <a:rPr lang="en-US" sz="1200" u="none" strike="noStrike" dirty="0" smtClean="0">
                          <a:effectLst/>
                          <a:latin typeface="Urban_nep" pitchFamily="2" charset="0"/>
                        </a:rPr>
                        <a:t>{</a:t>
                      </a:r>
                    </a:p>
                  </a:txBody>
                  <a:tcPr marL="7903" marR="7903" marT="79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endParaRPr lang="en-US" sz="1200" b="0" i="0" u="none" strike="noStrike" dirty="0">
                        <a:solidFill>
                          <a:srgbClr val="000000"/>
                        </a:solidFill>
                        <a:effectLst/>
                        <a:latin typeface="Urban_nep" pitchFamily="2" charset="0"/>
                      </a:endParaRPr>
                    </a:p>
                  </a:txBody>
                  <a:tcPr marL="7903" marR="7903" marT="79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endParaRPr lang="en-US" sz="1200" b="0" i="0" u="none" strike="noStrike" dirty="0">
                        <a:effectLst/>
                        <a:latin typeface="Kalimati" panose="00000400000000000000" pitchFamily="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endParaRPr lang="en-US" sz="1200" b="0" i="0" u="none" strike="noStrike" dirty="0">
                        <a:effectLst/>
                        <a:latin typeface="Urban_nep"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300" b="0" i="0" u="none" strike="noStrike" dirty="0">
                        <a:solidFill>
                          <a:srgbClr val="000000"/>
                        </a:solidFill>
                        <a:effectLst/>
                        <a:latin typeface="Urban_nep" pitchFamily="2" charset="0"/>
                        <a:cs typeface="Kalimati" pitchFamily="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r h="317480">
                <a:tc>
                  <a:txBody>
                    <a:bodyPr/>
                    <a:lstStyle/>
                    <a:p>
                      <a:pPr algn="ctr" fontAlgn="b"/>
                      <a:endParaRPr lang="en-US" sz="1200" b="0" i="0" u="none" strike="noStrike" dirty="0">
                        <a:solidFill>
                          <a:srgbClr val="000000"/>
                        </a:solidFill>
                        <a:effectLst/>
                        <a:latin typeface="Urban_nep" pitchFamily="2" charset="0"/>
                      </a:endParaRPr>
                    </a:p>
                  </a:txBody>
                  <a:tcPr marL="7903" marR="7903" marT="79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l" fontAlgn="b"/>
                      <a:r>
                        <a:rPr lang="en-US" sz="1200" u="none" strike="noStrike" dirty="0" smtClean="0">
                          <a:effectLst/>
                          <a:latin typeface="Urban_nep" pitchFamily="2" charset="0"/>
                        </a:rPr>
                        <a:t>ô s[</a:t>
                      </a:r>
                      <a:r>
                        <a:rPr lang="en-US" sz="1200" u="none" strike="noStrike" dirty="0" err="1" smtClean="0">
                          <a:effectLst/>
                          <a:latin typeface="Urban_nep" pitchFamily="2" charset="0"/>
                        </a:rPr>
                        <a:t>lif</a:t>
                      </a:r>
                      <a:endParaRPr lang="en-US" sz="1200" u="none" strike="noStrike" dirty="0" smtClean="0">
                        <a:effectLst/>
                        <a:latin typeface="Urban_nep" pitchFamily="2" charset="0"/>
                      </a:endParaRPr>
                    </a:p>
                  </a:txBody>
                  <a:tcPr marL="7903" marR="7903" marT="79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200" b="0" i="0" u="none" strike="noStrike" dirty="0" smtClean="0">
                          <a:solidFill>
                            <a:srgbClr val="000000"/>
                          </a:solidFill>
                          <a:effectLst/>
                          <a:latin typeface="Urban_nep" pitchFamily="2" charset="0"/>
                        </a:rPr>
                        <a:t>0.00</a:t>
                      </a:r>
                      <a:endParaRPr lang="en-US" sz="1200" b="0" i="0" u="none" strike="noStrike" dirty="0">
                        <a:solidFill>
                          <a:srgbClr val="000000"/>
                        </a:solidFill>
                        <a:effectLst/>
                        <a:latin typeface="Urban_nep" pitchFamily="2" charset="0"/>
                      </a:endParaRPr>
                    </a:p>
                  </a:txBody>
                  <a:tcPr marL="7903" marR="7903" marT="79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200" b="0" i="0" u="none" strike="noStrike" dirty="0" smtClean="0">
                          <a:solidFill>
                            <a:srgbClr val="000000"/>
                          </a:solidFill>
                          <a:effectLst/>
                          <a:latin typeface="Urban_nep" pitchFamily="2" charset="0"/>
                        </a:rPr>
                        <a:t>8,90,000.00</a:t>
                      </a:r>
                      <a:endParaRPr lang="en-US" sz="1200" b="0" i="0" u="none" strike="noStrike" dirty="0">
                        <a:solidFill>
                          <a:srgbClr val="000000"/>
                        </a:solidFill>
                        <a:effectLst/>
                        <a:latin typeface="Urban_nep"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200" b="0" i="0" u="none" strike="noStrike" dirty="0" smtClean="0">
                          <a:solidFill>
                            <a:srgbClr val="000000"/>
                          </a:solidFill>
                          <a:effectLst/>
                          <a:latin typeface="Urban_nep" pitchFamily="2" charset="0"/>
                        </a:rPr>
                        <a:t>4,55,130.00</a:t>
                      </a:r>
                      <a:endParaRPr lang="en-US" sz="1200" b="0" i="0" u="none" strike="noStrike" dirty="0">
                        <a:solidFill>
                          <a:srgbClr val="000000"/>
                        </a:solidFill>
                        <a:effectLst/>
                        <a:latin typeface="Urban_nep"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ne-NP" sz="1300" b="0" i="0" u="none" strike="noStrike" dirty="0" smtClean="0">
                          <a:solidFill>
                            <a:srgbClr val="000000"/>
                          </a:solidFill>
                          <a:effectLst/>
                          <a:latin typeface="Urban_nep" pitchFamily="2" charset="0"/>
                          <a:cs typeface="Kalimati" pitchFamily="2"/>
                        </a:rPr>
                        <a:t>51.14</a:t>
                      </a:r>
                      <a:endParaRPr lang="en-US" sz="1300" b="0" i="0" u="none" strike="noStrike" dirty="0">
                        <a:solidFill>
                          <a:srgbClr val="000000"/>
                        </a:solidFill>
                        <a:effectLst/>
                        <a:latin typeface="Urban_nep" pitchFamily="2" charset="0"/>
                        <a:cs typeface="Kalimati" pitchFamily="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r h="295459">
                <a:tc>
                  <a:txBody>
                    <a:bodyPr/>
                    <a:lstStyle/>
                    <a:p>
                      <a:pPr algn="ctr" fontAlgn="b"/>
                      <a:endParaRPr lang="en-US" sz="1200" b="0" i="0" u="none" strike="noStrike" dirty="0">
                        <a:solidFill>
                          <a:srgbClr val="000000"/>
                        </a:solidFill>
                        <a:effectLst/>
                        <a:latin typeface="Urban_nep" pitchFamily="2" charset="0"/>
                      </a:endParaRPr>
                    </a:p>
                  </a:txBody>
                  <a:tcPr marL="7903" marR="7903" marT="79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smtClean="0">
                          <a:latin typeface="Urban_nep" pitchFamily="2" charset="0"/>
                        </a:rPr>
                        <a:t>ô </a:t>
                      </a:r>
                      <a:r>
                        <a:rPr lang="en-US" sz="1200" dirty="0" err="1" smtClean="0">
                          <a:latin typeface="Urban_nep" pitchFamily="2" charset="0"/>
                        </a:rPr>
                        <a:t>lzIff</a:t>
                      </a:r>
                      <a:endParaRPr lang="en-US" sz="1200" dirty="0">
                        <a:latin typeface="Urban_nep" pitchFamily="2" charset="0"/>
                      </a:endParaRPr>
                    </a:p>
                  </a:txBody>
                  <a:tcPr marL="7903" marR="7903" marT="79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200" b="0" i="0" u="none" strike="noStrike" dirty="0" smtClean="0">
                          <a:solidFill>
                            <a:srgbClr val="000000"/>
                          </a:solidFill>
                          <a:effectLst/>
                          <a:latin typeface="Urban_nep" pitchFamily="2" charset="0"/>
                        </a:rPr>
                        <a:t>0.00</a:t>
                      </a:r>
                      <a:endParaRPr lang="en-US" sz="1200" b="0" i="0" u="none" strike="noStrike" dirty="0">
                        <a:solidFill>
                          <a:srgbClr val="000000"/>
                        </a:solidFill>
                        <a:effectLst/>
                        <a:latin typeface="Urban_nep" pitchFamily="2" charset="0"/>
                      </a:endParaRPr>
                    </a:p>
                  </a:txBody>
                  <a:tcPr marL="7903" marR="7903" marT="79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200" b="0" i="0" u="none" strike="noStrike" dirty="0" smtClean="0">
                          <a:solidFill>
                            <a:srgbClr val="000000"/>
                          </a:solidFill>
                          <a:effectLst/>
                          <a:latin typeface="Urban_nep" pitchFamily="2" charset="0"/>
                        </a:rPr>
                        <a:t>21,70,95,000.00</a:t>
                      </a:r>
                      <a:endParaRPr lang="en-US" sz="1200" b="0" i="0" u="none" strike="noStrike" dirty="0">
                        <a:solidFill>
                          <a:srgbClr val="000000"/>
                        </a:solidFill>
                        <a:effectLst/>
                        <a:latin typeface="Urban_nep"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200" b="0" i="0" u="none" strike="noStrike" dirty="0" smtClean="0">
                          <a:solidFill>
                            <a:srgbClr val="000000"/>
                          </a:solidFill>
                          <a:effectLst/>
                          <a:latin typeface="Urban_nep" pitchFamily="2" charset="0"/>
                        </a:rPr>
                        <a:t>20,15,11,329.06</a:t>
                      </a:r>
                      <a:endParaRPr lang="en-US" sz="1200" b="0" i="0" u="none" strike="noStrike" dirty="0">
                        <a:solidFill>
                          <a:srgbClr val="000000"/>
                        </a:solidFill>
                        <a:effectLst/>
                        <a:latin typeface="Urban_nep"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ne-NP" sz="1300" b="0" i="0" u="none" strike="noStrike" dirty="0" smtClean="0">
                          <a:solidFill>
                            <a:srgbClr val="000000"/>
                          </a:solidFill>
                          <a:effectLst/>
                          <a:latin typeface="Urban_nep" pitchFamily="2" charset="0"/>
                          <a:cs typeface="Kalimati" pitchFamily="2"/>
                        </a:rPr>
                        <a:t>92.82</a:t>
                      </a:r>
                      <a:endParaRPr lang="en-US" sz="1300" b="0" i="0" u="none" strike="noStrike" dirty="0">
                        <a:solidFill>
                          <a:srgbClr val="000000"/>
                        </a:solidFill>
                        <a:effectLst/>
                        <a:latin typeface="Urban_nep" pitchFamily="2" charset="0"/>
                        <a:cs typeface="Kalimati" pitchFamily="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5"/>
                  </a:ext>
                </a:extLst>
              </a:tr>
              <a:tr h="295459">
                <a:tc>
                  <a:txBody>
                    <a:bodyPr/>
                    <a:lstStyle/>
                    <a:p>
                      <a:pPr algn="ctr" fontAlgn="b"/>
                      <a:endParaRPr lang="en-US" sz="1200" b="0" i="0" u="none" strike="noStrike" dirty="0">
                        <a:solidFill>
                          <a:srgbClr val="000000"/>
                        </a:solidFill>
                        <a:effectLst/>
                        <a:latin typeface="Urban_nep" pitchFamily="2" charset="0"/>
                      </a:endParaRPr>
                    </a:p>
                  </a:txBody>
                  <a:tcPr marL="7903" marR="7903" marT="79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b="0" i="0" u="none" strike="noStrike" dirty="0" smtClean="0">
                          <a:solidFill>
                            <a:srgbClr val="000000"/>
                          </a:solidFill>
                          <a:effectLst/>
                          <a:latin typeface="Urban_nep" pitchFamily="2" charset="0"/>
                        </a:rPr>
                        <a:t>ô :</a:t>
                      </a:r>
                      <a:r>
                        <a:rPr lang="en-US" sz="1200" b="0" i="0" u="none" strike="noStrike" dirty="0" err="1" smtClean="0">
                          <a:solidFill>
                            <a:srgbClr val="000000"/>
                          </a:solidFill>
                          <a:effectLst/>
                          <a:latin typeface="Urban_nep" pitchFamily="2" charset="0"/>
                        </a:rPr>
                        <a:t>jf:Yo</a:t>
                      </a:r>
                      <a:endParaRPr lang="en-US" sz="1200" b="0" i="0" u="none" strike="noStrike" dirty="0">
                        <a:solidFill>
                          <a:srgbClr val="000000"/>
                        </a:solidFill>
                        <a:effectLst/>
                        <a:latin typeface="Urban_nep" pitchFamily="2" charset="0"/>
                      </a:endParaRPr>
                    </a:p>
                  </a:txBody>
                  <a:tcPr marL="7903" marR="7903" marT="79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200" b="0" i="0" u="none" strike="noStrike" dirty="0" smtClean="0">
                          <a:solidFill>
                            <a:srgbClr val="000000"/>
                          </a:solidFill>
                          <a:effectLst/>
                          <a:latin typeface="Urban_nep" pitchFamily="2" charset="0"/>
                        </a:rPr>
                        <a:t>0.00</a:t>
                      </a:r>
                      <a:endParaRPr lang="en-US" sz="1200" b="0" i="0" u="none" strike="noStrike" dirty="0">
                        <a:solidFill>
                          <a:srgbClr val="000000"/>
                        </a:solidFill>
                        <a:effectLst/>
                        <a:latin typeface="Urban_nep" pitchFamily="2" charset="0"/>
                      </a:endParaRPr>
                    </a:p>
                  </a:txBody>
                  <a:tcPr marL="7903" marR="7903" marT="79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200" b="0" i="0" u="none" strike="noStrike" dirty="0" smtClean="0">
                          <a:solidFill>
                            <a:srgbClr val="000000"/>
                          </a:solidFill>
                          <a:effectLst/>
                          <a:latin typeface="Urban_nep" pitchFamily="2" charset="0"/>
                        </a:rPr>
                        <a:t>2,13,64,000.00</a:t>
                      </a:r>
                      <a:endParaRPr lang="en-US" sz="1200" b="0" i="0" u="none" strike="noStrike" dirty="0">
                        <a:solidFill>
                          <a:srgbClr val="000000"/>
                        </a:solidFill>
                        <a:effectLst/>
                        <a:latin typeface="Urban_nep"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200" b="0" i="0" u="none" strike="noStrike" dirty="0" smtClean="0">
                          <a:solidFill>
                            <a:srgbClr val="000000"/>
                          </a:solidFill>
                          <a:effectLst/>
                          <a:latin typeface="Urban_nep" pitchFamily="2" charset="0"/>
                        </a:rPr>
                        <a:t>1,69,54,209.96</a:t>
                      </a:r>
                      <a:endParaRPr lang="en-US" sz="1200" b="0" i="0" u="none" strike="noStrike" dirty="0">
                        <a:solidFill>
                          <a:srgbClr val="000000"/>
                        </a:solidFill>
                        <a:effectLst/>
                        <a:latin typeface="Urban_nep"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ne-NP" sz="1300" b="0" i="0" u="none" strike="noStrike" dirty="0" smtClean="0">
                          <a:solidFill>
                            <a:srgbClr val="000000"/>
                          </a:solidFill>
                          <a:effectLst/>
                          <a:latin typeface="Urban_nep" pitchFamily="2" charset="0"/>
                          <a:cs typeface="Kalimati" pitchFamily="2"/>
                        </a:rPr>
                        <a:t>79.36</a:t>
                      </a:r>
                      <a:endParaRPr lang="en-US" sz="1300" b="0" i="0" u="none" strike="noStrike" dirty="0">
                        <a:solidFill>
                          <a:srgbClr val="000000"/>
                        </a:solidFill>
                        <a:effectLst/>
                        <a:latin typeface="Urban_nep" pitchFamily="2" charset="0"/>
                        <a:cs typeface="Kalimati" pitchFamily="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6"/>
                  </a:ext>
                </a:extLst>
              </a:tr>
              <a:tr h="295459">
                <a:tc gridSpan="2">
                  <a:txBody>
                    <a:bodyPr/>
                    <a:lstStyle/>
                    <a:p>
                      <a:pPr algn="ctr" fontAlgn="b"/>
                      <a:r>
                        <a:rPr lang="en-US" sz="1200" b="1" u="none" strike="noStrike" dirty="0">
                          <a:effectLst/>
                          <a:latin typeface="Urban_nep" pitchFamily="2" charset="0"/>
                        </a:rPr>
                        <a:t>k"|</a:t>
                      </a:r>
                      <a:r>
                        <a:rPr lang="en-US" sz="1200" b="1" u="none" strike="noStrike" dirty="0" err="1">
                          <a:effectLst/>
                          <a:latin typeface="Urban_nep" pitchFamily="2" charset="0"/>
                        </a:rPr>
                        <a:t>hLut</a:t>
                      </a:r>
                      <a:r>
                        <a:rPr lang="en-US" sz="1200" b="1" u="none" strike="noStrike" dirty="0">
                          <a:effectLst/>
                          <a:latin typeface="Urban_nep" pitchFamily="2" charset="0"/>
                        </a:rPr>
                        <a:t> </a:t>
                      </a:r>
                      <a:r>
                        <a:rPr lang="en-US" sz="1200" b="1" u="none" strike="noStrike" dirty="0" err="1">
                          <a:effectLst/>
                          <a:latin typeface="Urban_nep" pitchFamily="2" charset="0"/>
                        </a:rPr>
                        <a:t>vr</a:t>
                      </a:r>
                      <a:r>
                        <a:rPr lang="en-US" sz="1200" b="1" u="none" strike="noStrike" dirty="0">
                          <a:effectLst/>
                          <a:latin typeface="Urban_nep" pitchFamily="2" charset="0"/>
                        </a:rPr>
                        <a:t>{</a:t>
                      </a:r>
                      <a:r>
                        <a:rPr lang="en-US" sz="1200" b="1" u="none" strike="noStrike" dirty="0" err="1">
                          <a:effectLst/>
                          <a:latin typeface="Urban_nep" pitchFamily="2" charset="0"/>
                        </a:rPr>
                        <a:t>sf</a:t>
                      </a:r>
                      <a:r>
                        <a:rPr lang="en-US" sz="1200" b="1" u="none" strike="noStrike" dirty="0">
                          <a:effectLst/>
                          <a:latin typeface="Urban_nep" pitchFamily="2" charset="0"/>
                        </a:rPr>
                        <a:t>] </a:t>
                      </a:r>
                      <a:r>
                        <a:rPr lang="en-US" sz="1200" b="1" u="none" strike="noStrike" dirty="0" err="1">
                          <a:effectLst/>
                          <a:latin typeface="Urban_nep" pitchFamily="2" charset="0"/>
                        </a:rPr>
                        <a:t>hDdf</a:t>
                      </a:r>
                      <a:endParaRPr lang="en-US" sz="1200" b="1" i="0" u="none" strike="noStrike" dirty="0">
                        <a:solidFill>
                          <a:srgbClr val="000000"/>
                        </a:solidFill>
                        <a:effectLst/>
                        <a:latin typeface="Urban_nep" pitchFamily="2" charset="0"/>
                      </a:endParaRPr>
                    </a:p>
                  </a:txBody>
                  <a:tcPr marL="7903" marR="7903" marT="79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pPr algn="r" fontAlgn="b"/>
                      <a:r>
                        <a:rPr lang="en-US" sz="1300" b="1" i="0" u="none" strike="noStrike" dirty="0" smtClean="0">
                          <a:solidFill>
                            <a:srgbClr val="000000"/>
                          </a:solidFill>
                          <a:effectLst/>
                          <a:latin typeface="Urban_nep" pitchFamily="2" charset="0"/>
                        </a:rPr>
                        <a:t>77,65,51,712.04</a:t>
                      </a:r>
                      <a:endParaRPr lang="en-US" sz="1300" b="1" i="0" u="none" strike="noStrike" dirty="0">
                        <a:solidFill>
                          <a:srgbClr val="000000"/>
                        </a:solidFill>
                        <a:effectLst/>
                        <a:latin typeface="Urban_nep" pitchFamily="2" charset="0"/>
                      </a:endParaRPr>
                    </a:p>
                  </a:txBody>
                  <a:tcPr marL="7903" marR="7903" marT="79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300" b="1" i="0" u="none" strike="noStrike" dirty="0" smtClean="0">
                          <a:effectLst/>
                          <a:latin typeface="Urban_nep" pitchFamily="2" charset="0"/>
                        </a:rPr>
                        <a:t>1,28,05,01,500.00</a:t>
                      </a:r>
                      <a:endParaRPr lang="en-US" sz="1300" b="1" i="0" u="none" strike="noStrike" dirty="0">
                        <a:effectLst/>
                        <a:latin typeface="Urban_nep"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300" b="1" i="0" u="none" strike="noStrike" dirty="0" smtClean="0">
                          <a:effectLst/>
                          <a:latin typeface="Urban_nep" pitchFamily="2" charset="0"/>
                        </a:rPr>
                        <a:t>1,23,68,58,816.74</a:t>
                      </a:r>
                      <a:endParaRPr lang="en-US" sz="1300" b="1" i="0" u="none" strike="noStrike" dirty="0">
                        <a:effectLst/>
                        <a:latin typeface="Urban_nep"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ne-NP" sz="1300" b="1" i="0" u="none" strike="noStrike" dirty="0" smtClean="0">
                          <a:effectLst/>
                          <a:latin typeface="Urban_nep" pitchFamily="2" charset="0"/>
                          <a:cs typeface="Kalimati" pitchFamily="2"/>
                        </a:rPr>
                        <a:t>96.59</a:t>
                      </a:r>
                      <a:endParaRPr lang="en-US" sz="1300" b="1" i="0" u="none" strike="noStrike" dirty="0">
                        <a:effectLst/>
                        <a:latin typeface="Urban_nep" pitchFamily="2" charset="0"/>
                        <a:cs typeface="Kalimati" pitchFamily="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7"/>
                  </a:ext>
                </a:extLst>
              </a:tr>
              <a:tr h="295459">
                <a:tc gridSpan="2">
                  <a:txBody>
                    <a:bodyPr/>
                    <a:lstStyle/>
                    <a:p>
                      <a:pPr algn="ctr" fontAlgn="b"/>
                      <a:r>
                        <a:rPr lang="ne-NP" sz="1200" b="1" i="0" u="none" strike="noStrike" dirty="0" smtClean="0">
                          <a:solidFill>
                            <a:srgbClr val="000000"/>
                          </a:solidFill>
                          <a:effectLst/>
                          <a:latin typeface="Urban_nep" pitchFamily="2" charset="0"/>
                          <a:cs typeface="Kalimati" panose="00000400000000000000" pitchFamily="2"/>
                        </a:rPr>
                        <a:t>कुल</a:t>
                      </a:r>
                      <a:r>
                        <a:rPr lang="ne-NP" sz="1200" b="1" i="0" u="none" strike="noStrike" baseline="0" dirty="0" smtClean="0">
                          <a:solidFill>
                            <a:srgbClr val="000000"/>
                          </a:solidFill>
                          <a:effectLst/>
                          <a:latin typeface="Urban_nep" pitchFamily="2" charset="0"/>
                          <a:cs typeface="Kalimati" panose="00000400000000000000" pitchFamily="2"/>
                        </a:rPr>
                        <a:t> जम्मा</a:t>
                      </a:r>
                      <a:endParaRPr lang="en-US" sz="1200" b="1" i="0" u="none" strike="noStrike" dirty="0">
                        <a:solidFill>
                          <a:srgbClr val="000000"/>
                        </a:solidFill>
                        <a:effectLst/>
                        <a:latin typeface="Urban_nep" pitchFamily="2" charset="0"/>
                        <a:cs typeface="Kalimati" panose="00000400000000000000" pitchFamily="2"/>
                      </a:endParaRPr>
                    </a:p>
                  </a:txBody>
                  <a:tcPr marL="7903" marR="7903" marT="79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pPr algn="r" fontAlgn="b"/>
                      <a:r>
                        <a:rPr lang="en-US" sz="1300" b="1" i="0" u="none" strike="noStrike" dirty="0" smtClean="0">
                          <a:effectLst/>
                          <a:latin typeface="Urban_nep" pitchFamily="2" charset="0"/>
                        </a:rPr>
                        <a:t>1,02,85,49,295.65</a:t>
                      </a:r>
                      <a:endParaRPr lang="en-US" sz="1300" b="1" i="0" u="none" strike="noStrike" dirty="0">
                        <a:effectLst/>
                        <a:latin typeface="Urban_nep"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300" b="1" i="0" u="none" strike="noStrike" dirty="0" smtClean="0">
                          <a:effectLst/>
                          <a:latin typeface="Urban_nep" pitchFamily="2" charset="0"/>
                        </a:rPr>
                        <a:t>1,63,00,40,132.83</a:t>
                      </a:r>
                      <a:endParaRPr lang="en-US" sz="1300" b="1" i="0" u="none" strike="noStrike" dirty="0">
                        <a:effectLst/>
                        <a:latin typeface="Urban_nep"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300" b="1" i="0" u="none" strike="noStrike" dirty="0" smtClean="0">
                          <a:effectLst/>
                          <a:latin typeface="Urban_nep" pitchFamily="2" charset="0"/>
                        </a:rPr>
                        <a:t>1,54,04,45,951.87</a:t>
                      </a:r>
                      <a:endParaRPr lang="en-US" sz="1300" b="1" i="0" u="none" strike="noStrike" dirty="0">
                        <a:effectLst/>
                        <a:latin typeface="Urban_nep"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ne-NP" sz="1300" b="1" i="0" u="none" strike="noStrike" dirty="0" smtClean="0">
                          <a:effectLst/>
                          <a:latin typeface="Urban_nep" pitchFamily="2" charset="0"/>
                          <a:cs typeface="Kalimati" pitchFamily="2"/>
                        </a:rPr>
                        <a:t>94.50</a:t>
                      </a:r>
                      <a:endParaRPr lang="en-US" sz="1300" b="1" i="0" u="none" strike="noStrike" dirty="0">
                        <a:effectLst/>
                        <a:latin typeface="Urban_nep" pitchFamily="2" charset="0"/>
                        <a:cs typeface="Kalimati" pitchFamily="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8"/>
                  </a:ext>
                </a:extLst>
              </a:tr>
            </a:tbl>
          </a:graphicData>
        </a:graphic>
      </p:graphicFrame>
      <p:graphicFrame>
        <p:nvGraphicFramePr>
          <p:cNvPr id="5" name="Table 4"/>
          <p:cNvGraphicFramePr>
            <a:graphicFrameLocks noGrp="1"/>
          </p:cNvGraphicFramePr>
          <p:nvPr>
            <p:extLst/>
          </p:nvPr>
        </p:nvGraphicFramePr>
        <p:xfrm>
          <a:off x="251520" y="332656"/>
          <a:ext cx="1368152" cy="576064"/>
        </p:xfrm>
        <a:graphic>
          <a:graphicData uri="http://schemas.openxmlformats.org/drawingml/2006/table">
            <a:tbl>
              <a:tblPr>
                <a:tableStyleId>{5C22544A-7EE6-4342-B048-85BDC9FD1C3A}</a:tableStyleId>
              </a:tblPr>
              <a:tblGrid>
                <a:gridCol w="1368152">
                  <a:extLst>
                    <a:ext uri="{9D8B030D-6E8A-4147-A177-3AD203B41FA5}">
                      <a16:colId xmlns:a16="http://schemas.microsoft.com/office/drawing/2014/main" xmlns="" val="20000"/>
                    </a:ext>
                  </a:extLst>
                </a:gridCol>
              </a:tblGrid>
              <a:tr h="576064">
                <a:tc>
                  <a:txBody>
                    <a:bodyPr/>
                    <a:lstStyle/>
                    <a:p>
                      <a:pPr algn="l" fontAlgn="b"/>
                      <a:r>
                        <a:rPr lang="en-US" sz="2400" u="none" strike="noStrike" dirty="0" err="1">
                          <a:effectLst/>
                          <a:latin typeface="Urban_nep" pitchFamily="2" charset="0"/>
                        </a:rPr>
                        <a:t>Joo</a:t>
                      </a:r>
                      <a:r>
                        <a:rPr lang="en-US" sz="2400" u="none" strike="noStrike" dirty="0">
                          <a:effectLst/>
                          <a:latin typeface="Urban_nep" pitchFamily="2" charset="0"/>
                        </a:rPr>
                        <a:t> </a:t>
                      </a:r>
                      <a:r>
                        <a:rPr lang="en-US" sz="2400" u="none" strike="noStrike" dirty="0" err="1">
                          <a:effectLst/>
                          <a:latin typeface="Urban_nep" pitchFamily="2" charset="0"/>
                        </a:rPr>
                        <a:t>tkm</a:t>
                      </a:r>
                      <a:r>
                        <a:rPr lang="en-US" sz="2400" u="none" strike="noStrike" dirty="0">
                          <a:effectLst/>
                          <a:latin typeface="Urban_nep" pitchFamily="2" charset="0"/>
                        </a:rPr>
                        <a:t>{</a:t>
                      </a:r>
                      <a:endParaRPr lang="en-US" sz="2400" b="0" i="0" u="none" strike="noStrike" dirty="0">
                        <a:solidFill>
                          <a:srgbClr val="000000"/>
                        </a:solidFill>
                        <a:effectLst/>
                        <a:latin typeface="Urban_nep" pitchFamily="2" charset="0"/>
                      </a:endParaRPr>
                    </a:p>
                  </a:txBody>
                  <a:tcPr marL="9525" marR="9525" marT="9525" marB="0" anchor="b"/>
                </a:tc>
                <a:extLst>
                  <a:ext uri="{0D108BD9-81ED-4DB2-BD59-A6C34878D82A}">
                    <a16:rowId xmlns:a16="http://schemas.microsoft.com/office/drawing/2014/main" xmlns="" val="10000"/>
                  </a:ext>
                </a:extLst>
              </a:tr>
            </a:tbl>
          </a:graphicData>
        </a:graphic>
      </p:graphicFrame>
    </p:spTree>
    <p:extLst>
      <p:ext uri="{BB962C8B-B14F-4D97-AF65-F5344CB8AC3E}">
        <p14:creationId xmlns:p14="http://schemas.microsoft.com/office/powerpoint/2010/main" val="150189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80">
                                          <p:stCondLst>
                                            <p:cond delay="0"/>
                                          </p:stCondLst>
                                        </p:cTn>
                                        <p:tgtEl>
                                          <p:spTgt spid="4"/>
                                        </p:tgtEl>
                                      </p:cBhvr>
                                    </p:animEffect>
                                    <p:anim calcmode="lin" valueType="num">
                                      <p:cBhvr>
                                        <p:cTn id="1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gtEl>
                                      </p:cBhvr>
                                      <p:to x="100000" y="60000"/>
                                    </p:animScale>
                                    <p:animScale>
                                      <p:cBhvr>
                                        <p:cTn id="19" dur="166" decel="50000">
                                          <p:stCondLst>
                                            <p:cond delay="676"/>
                                          </p:stCondLst>
                                        </p:cTn>
                                        <p:tgtEl>
                                          <p:spTgt spid="4"/>
                                        </p:tgtEl>
                                      </p:cBhvr>
                                      <p:to x="100000" y="100000"/>
                                    </p:animScale>
                                    <p:animScale>
                                      <p:cBhvr>
                                        <p:cTn id="20" dur="26">
                                          <p:stCondLst>
                                            <p:cond delay="1312"/>
                                          </p:stCondLst>
                                        </p:cTn>
                                        <p:tgtEl>
                                          <p:spTgt spid="4"/>
                                        </p:tgtEl>
                                      </p:cBhvr>
                                      <p:to x="100000" y="80000"/>
                                    </p:animScale>
                                    <p:animScale>
                                      <p:cBhvr>
                                        <p:cTn id="21" dur="166" decel="50000">
                                          <p:stCondLst>
                                            <p:cond delay="1338"/>
                                          </p:stCondLst>
                                        </p:cTn>
                                        <p:tgtEl>
                                          <p:spTgt spid="4"/>
                                        </p:tgtEl>
                                      </p:cBhvr>
                                      <p:to x="100000" y="100000"/>
                                    </p:animScale>
                                    <p:animScale>
                                      <p:cBhvr>
                                        <p:cTn id="22" dur="26">
                                          <p:stCondLst>
                                            <p:cond delay="1642"/>
                                          </p:stCondLst>
                                        </p:cTn>
                                        <p:tgtEl>
                                          <p:spTgt spid="4"/>
                                        </p:tgtEl>
                                      </p:cBhvr>
                                      <p:to x="100000" y="90000"/>
                                    </p:animScale>
                                    <p:animScale>
                                      <p:cBhvr>
                                        <p:cTn id="23" dur="166" decel="50000">
                                          <p:stCondLst>
                                            <p:cond delay="1668"/>
                                          </p:stCondLst>
                                        </p:cTn>
                                        <p:tgtEl>
                                          <p:spTgt spid="4"/>
                                        </p:tgtEl>
                                      </p:cBhvr>
                                      <p:to x="100000" y="100000"/>
                                    </p:animScale>
                                    <p:animScale>
                                      <p:cBhvr>
                                        <p:cTn id="24" dur="26">
                                          <p:stCondLst>
                                            <p:cond delay="1808"/>
                                          </p:stCondLst>
                                        </p:cTn>
                                        <p:tgtEl>
                                          <p:spTgt spid="4"/>
                                        </p:tgtEl>
                                      </p:cBhvr>
                                      <p:to x="100000" y="95000"/>
                                    </p:animScale>
                                    <p:animScale>
                                      <p:cBhvr>
                                        <p:cTn id="25"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457200" y="1481138"/>
          <a:ext cx="8534400" cy="1960880"/>
        </p:xfrm>
        <a:graphic>
          <a:graphicData uri="http://schemas.openxmlformats.org/drawingml/2006/table">
            <a:tbl>
              <a:tblPr firstRow="1" bandRow="1">
                <a:tableStyleId>{5C22544A-7EE6-4342-B048-85BDC9FD1C3A}</a:tableStyleId>
              </a:tblPr>
              <a:tblGrid>
                <a:gridCol w="1066800">
                  <a:extLst>
                    <a:ext uri="{9D8B030D-6E8A-4147-A177-3AD203B41FA5}">
                      <a16:colId xmlns:a16="http://schemas.microsoft.com/office/drawing/2014/main" xmlns="" val="20000"/>
                    </a:ext>
                  </a:extLst>
                </a:gridCol>
                <a:gridCol w="1828800">
                  <a:extLst>
                    <a:ext uri="{9D8B030D-6E8A-4147-A177-3AD203B41FA5}">
                      <a16:colId xmlns:a16="http://schemas.microsoft.com/office/drawing/2014/main" xmlns="" val="20001"/>
                    </a:ext>
                  </a:extLst>
                </a:gridCol>
                <a:gridCol w="1066800">
                  <a:extLst>
                    <a:ext uri="{9D8B030D-6E8A-4147-A177-3AD203B41FA5}">
                      <a16:colId xmlns:a16="http://schemas.microsoft.com/office/drawing/2014/main" xmlns="" val="20002"/>
                    </a:ext>
                  </a:extLst>
                </a:gridCol>
                <a:gridCol w="1905000">
                  <a:extLst>
                    <a:ext uri="{9D8B030D-6E8A-4147-A177-3AD203B41FA5}">
                      <a16:colId xmlns:a16="http://schemas.microsoft.com/office/drawing/2014/main" xmlns="" val="20003"/>
                    </a:ext>
                  </a:extLst>
                </a:gridCol>
                <a:gridCol w="914400">
                  <a:extLst>
                    <a:ext uri="{9D8B030D-6E8A-4147-A177-3AD203B41FA5}">
                      <a16:colId xmlns:a16="http://schemas.microsoft.com/office/drawing/2014/main" xmlns="" val="20004"/>
                    </a:ext>
                  </a:extLst>
                </a:gridCol>
                <a:gridCol w="1752600">
                  <a:extLst>
                    <a:ext uri="{9D8B030D-6E8A-4147-A177-3AD203B41FA5}">
                      <a16:colId xmlns:a16="http://schemas.microsoft.com/office/drawing/2014/main" xmlns="" val="20005"/>
                    </a:ext>
                  </a:extLst>
                </a:gridCol>
              </a:tblGrid>
              <a:tr h="370840">
                <a:tc rowSpan="2">
                  <a:txBody>
                    <a:bodyPr/>
                    <a:lstStyle/>
                    <a:p>
                      <a:r>
                        <a:rPr lang="ne-NP" dirty="0" smtClean="0"/>
                        <a:t>आ. व.</a:t>
                      </a:r>
                      <a:endParaRPr lang="en-US" dirty="0"/>
                    </a:p>
                  </a:txBody>
                  <a:tcPr/>
                </a:tc>
                <a:tc gridSpan="2">
                  <a:txBody>
                    <a:bodyPr/>
                    <a:lstStyle/>
                    <a:p>
                      <a:r>
                        <a:rPr lang="ne-NP" dirty="0" smtClean="0"/>
                        <a:t>चालु खर्च</a:t>
                      </a:r>
                      <a:endParaRPr lang="en-US" dirty="0"/>
                    </a:p>
                  </a:txBody>
                  <a:tcPr/>
                </a:tc>
                <a:tc hMerge="1">
                  <a:txBody>
                    <a:bodyPr/>
                    <a:lstStyle/>
                    <a:p>
                      <a:endParaRPr lang="en-US" dirty="0"/>
                    </a:p>
                  </a:txBody>
                  <a:tcPr/>
                </a:tc>
                <a:tc gridSpan="2">
                  <a:txBody>
                    <a:bodyPr/>
                    <a:lstStyle/>
                    <a:p>
                      <a:r>
                        <a:rPr lang="ne-NP" dirty="0" smtClean="0"/>
                        <a:t>पूँजीगत खर्च</a:t>
                      </a:r>
                      <a:endParaRPr lang="en-US" dirty="0"/>
                    </a:p>
                  </a:txBody>
                  <a:tcPr/>
                </a:tc>
                <a:tc hMerge="1">
                  <a:txBody>
                    <a:bodyPr/>
                    <a:lstStyle/>
                    <a:p>
                      <a:endParaRPr lang="en-US" dirty="0"/>
                    </a:p>
                  </a:txBody>
                  <a:tcPr/>
                </a:tc>
                <a:tc rowSpan="2">
                  <a:txBody>
                    <a:bodyPr/>
                    <a:lstStyle/>
                    <a:p>
                      <a:r>
                        <a:rPr lang="ne-NP" dirty="0" smtClean="0"/>
                        <a:t>जम्मा रकम</a:t>
                      </a:r>
                    </a:p>
                  </a:txBody>
                  <a:tcPr/>
                </a:tc>
                <a:extLst>
                  <a:ext uri="{0D108BD9-81ED-4DB2-BD59-A6C34878D82A}">
                    <a16:rowId xmlns:a16="http://schemas.microsoft.com/office/drawing/2014/main" xmlns="" val="10000"/>
                  </a:ext>
                </a:extLst>
              </a:tr>
              <a:tr h="370840">
                <a:tc vMerge="1">
                  <a:txBody>
                    <a:bodyPr/>
                    <a:lstStyle/>
                    <a:p>
                      <a:endParaRPr lang="en-US" dirty="0"/>
                    </a:p>
                  </a:txBody>
                  <a:tcPr/>
                </a:tc>
                <a:tc>
                  <a:txBody>
                    <a:bodyPr/>
                    <a:lstStyle/>
                    <a:p>
                      <a:pPr algn="ctr" fontAlgn="b"/>
                      <a:r>
                        <a:rPr lang="ne-NP" sz="1600" b="0" i="0" u="none" strike="noStrike" dirty="0" smtClean="0">
                          <a:solidFill>
                            <a:srgbClr val="000000"/>
                          </a:solidFill>
                          <a:effectLst/>
                          <a:latin typeface="Calibri"/>
                        </a:rPr>
                        <a:t>रकम</a:t>
                      </a:r>
                      <a:endParaRPr lang="ne-NP" sz="1600" b="0" i="0" u="none" strike="noStrike" dirty="0">
                        <a:solidFill>
                          <a:srgbClr val="000000"/>
                        </a:solidFill>
                        <a:effectLst/>
                        <a:latin typeface="Calibri"/>
                      </a:endParaRPr>
                    </a:p>
                  </a:txBody>
                  <a:tcPr marL="7620" marR="7620" marT="7620" marB="0" anchor="b"/>
                </a:tc>
                <a:tc>
                  <a:txBody>
                    <a:bodyPr/>
                    <a:lstStyle/>
                    <a:p>
                      <a:pPr algn="ctr" fontAlgn="b"/>
                      <a:r>
                        <a:rPr lang="ne-NP" sz="1600" dirty="0" smtClean="0"/>
                        <a:t>प्रतिसत</a:t>
                      </a:r>
                      <a:endParaRPr lang="ne-NP" sz="1600" b="0" i="0" u="none" strike="noStrike" dirty="0">
                        <a:solidFill>
                          <a:srgbClr val="000000"/>
                        </a:solidFill>
                        <a:effectLst/>
                        <a:latin typeface="Calibri"/>
                      </a:endParaRPr>
                    </a:p>
                  </a:txBody>
                  <a:tcPr marL="7620" marR="7620" marT="7620" marB="0" anchor="b"/>
                </a:tc>
                <a:tc>
                  <a:txBody>
                    <a:bodyPr/>
                    <a:lstStyle/>
                    <a:p>
                      <a:pPr algn="ctr" fontAlgn="b"/>
                      <a:r>
                        <a:rPr lang="ne-NP" sz="1600" b="0" i="0" u="none" strike="noStrike" dirty="0" smtClean="0">
                          <a:solidFill>
                            <a:srgbClr val="000000"/>
                          </a:solidFill>
                          <a:effectLst/>
                          <a:latin typeface="Calibri"/>
                        </a:rPr>
                        <a:t>रकम</a:t>
                      </a:r>
                      <a:endParaRPr lang="ne-NP" sz="1600" b="0" i="0" u="none" strike="noStrike" dirty="0">
                        <a:solidFill>
                          <a:srgbClr val="000000"/>
                        </a:solidFill>
                        <a:effectLst/>
                        <a:latin typeface="Calibri"/>
                      </a:endParaRPr>
                    </a:p>
                  </a:txBody>
                  <a:tcPr marL="7620" marR="7620" marT="7620" marB="0" anchor="b"/>
                </a:tc>
                <a:tc>
                  <a:txBody>
                    <a:bodyPr/>
                    <a:lstStyle/>
                    <a:p>
                      <a:pPr algn="ctr" fontAlgn="b"/>
                      <a:r>
                        <a:rPr lang="ne-NP" sz="1600" dirty="0" smtClean="0"/>
                        <a:t>प्रतिसत</a:t>
                      </a:r>
                      <a:endParaRPr lang="ne-NP" sz="1600" b="0" i="0" u="none" strike="noStrike" dirty="0">
                        <a:solidFill>
                          <a:srgbClr val="000000"/>
                        </a:solidFill>
                        <a:effectLst/>
                        <a:latin typeface="Calibri"/>
                      </a:endParaRPr>
                    </a:p>
                  </a:txBody>
                  <a:tcPr marL="7620" marR="7620" marT="7620" marB="0" anchor="b"/>
                </a:tc>
                <a:tc vMerge="1">
                  <a:txBody>
                    <a:bodyPr/>
                    <a:lstStyle/>
                    <a:p>
                      <a:pPr algn="ctr" fontAlgn="b"/>
                      <a:endParaRPr lang="ne-NP" sz="1100" b="0" i="0" u="none" strike="noStrike" dirty="0">
                        <a:solidFill>
                          <a:srgbClr val="000000"/>
                        </a:solidFill>
                        <a:effectLst/>
                        <a:latin typeface="Calibri"/>
                      </a:endParaRPr>
                    </a:p>
                  </a:txBody>
                  <a:tcPr marL="7620" marR="7620" marT="7620" marB="0" anchor="b"/>
                </a:tc>
                <a:extLst>
                  <a:ext uri="{0D108BD9-81ED-4DB2-BD59-A6C34878D82A}">
                    <a16:rowId xmlns:a16="http://schemas.microsoft.com/office/drawing/2014/main" xmlns="" val="10001"/>
                  </a:ext>
                </a:extLst>
              </a:tr>
              <a:tr h="609600">
                <a:tc>
                  <a:txBody>
                    <a:bodyPr/>
                    <a:lstStyle/>
                    <a:p>
                      <a:r>
                        <a:rPr lang="ne-NP" sz="1400" dirty="0" smtClean="0">
                          <a:cs typeface="Kalimati" pitchFamily="2"/>
                        </a:rPr>
                        <a:t>२०७३-७४</a:t>
                      </a:r>
                      <a:endParaRPr lang="en-US" sz="1400" dirty="0">
                        <a:cs typeface="Kalimati" pitchFamily="2"/>
                      </a:endParaRPr>
                    </a:p>
                  </a:txBody>
                  <a:tcPr anchor="ctr"/>
                </a:tc>
                <a:tc>
                  <a:txBody>
                    <a:bodyPr/>
                    <a:lstStyle/>
                    <a:p>
                      <a:pPr algn="r" fontAlgn="b"/>
                      <a:r>
                        <a:rPr lang="ne-NP" sz="1400" b="0" i="0" u="none" strike="noStrike" dirty="0">
                          <a:solidFill>
                            <a:srgbClr val="000000"/>
                          </a:solidFill>
                          <a:effectLst/>
                          <a:latin typeface="Kalimati"/>
                          <a:cs typeface="Kalimati" pitchFamily="2"/>
                        </a:rPr>
                        <a:t>२५१९९७५८४</a:t>
                      </a:r>
                    </a:p>
                  </a:txBody>
                  <a:tcPr marL="7620" marR="7620" marT="7620" marB="0" anchor="ctr"/>
                </a:tc>
                <a:tc>
                  <a:txBody>
                    <a:bodyPr/>
                    <a:lstStyle/>
                    <a:p>
                      <a:pPr algn="r" fontAlgn="b"/>
                      <a:r>
                        <a:rPr lang="ne-NP" sz="1400" b="0" i="0" u="none" strike="noStrike" dirty="0" smtClean="0">
                          <a:solidFill>
                            <a:srgbClr val="000000"/>
                          </a:solidFill>
                          <a:effectLst/>
                          <a:latin typeface="Calibri"/>
                          <a:cs typeface="Kalimati" pitchFamily="2"/>
                        </a:rPr>
                        <a:t>२४.५१</a:t>
                      </a:r>
                      <a:endParaRPr lang="en-US" sz="1400" b="0" i="0" u="none" strike="noStrike" dirty="0">
                        <a:solidFill>
                          <a:srgbClr val="000000"/>
                        </a:solidFill>
                        <a:effectLst/>
                        <a:latin typeface="Calibri"/>
                        <a:cs typeface="Kalimati" pitchFamily="2"/>
                      </a:endParaRPr>
                    </a:p>
                  </a:txBody>
                  <a:tcPr marL="7620" marR="7620" marT="7620" marB="0" anchor="ctr"/>
                </a:tc>
                <a:tc>
                  <a:txBody>
                    <a:bodyPr/>
                    <a:lstStyle/>
                    <a:p>
                      <a:pPr algn="r" fontAlgn="b"/>
                      <a:r>
                        <a:rPr lang="ne-NP" sz="1400" b="0" i="0" u="none" strike="noStrike" dirty="0">
                          <a:solidFill>
                            <a:srgbClr val="000000"/>
                          </a:solidFill>
                          <a:effectLst/>
                          <a:latin typeface="Kalimati"/>
                          <a:cs typeface="Kalimati" pitchFamily="2"/>
                        </a:rPr>
                        <a:t>७७६५५१७१२.०४</a:t>
                      </a:r>
                    </a:p>
                  </a:txBody>
                  <a:tcPr marL="7620" marR="7620" marT="7620" marB="0" anchor="ctr"/>
                </a:tc>
                <a:tc>
                  <a:txBody>
                    <a:bodyPr/>
                    <a:lstStyle/>
                    <a:p>
                      <a:pPr algn="r" fontAlgn="b"/>
                      <a:r>
                        <a:rPr lang="ne-NP" sz="1400" b="0" i="0" u="none" strike="noStrike" dirty="0" smtClean="0">
                          <a:solidFill>
                            <a:srgbClr val="000000"/>
                          </a:solidFill>
                          <a:effectLst/>
                          <a:latin typeface="Calibri"/>
                          <a:cs typeface="Kalimati" pitchFamily="2"/>
                        </a:rPr>
                        <a:t>७५.५९</a:t>
                      </a:r>
                      <a:endParaRPr lang="en-US" sz="1400" b="0" i="0" u="none" strike="noStrike" dirty="0">
                        <a:solidFill>
                          <a:srgbClr val="000000"/>
                        </a:solidFill>
                        <a:effectLst/>
                        <a:latin typeface="Calibri"/>
                        <a:cs typeface="Kalimati" pitchFamily="2"/>
                      </a:endParaRPr>
                    </a:p>
                  </a:txBody>
                  <a:tcPr marL="7620" marR="7620" marT="7620" marB="0" anchor="ctr"/>
                </a:tc>
                <a:tc>
                  <a:txBody>
                    <a:bodyPr/>
                    <a:lstStyle/>
                    <a:p>
                      <a:pPr algn="r" fontAlgn="b"/>
                      <a:r>
                        <a:rPr lang="ne-NP" sz="1400" b="0" i="0" u="none" strike="noStrike" dirty="0">
                          <a:solidFill>
                            <a:srgbClr val="000000"/>
                          </a:solidFill>
                          <a:effectLst/>
                          <a:latin typeface="Kalimati"/>
                          <a:cs typeface="Kalimati" pitchFamily="2"/>
                        </a:rPr>
                        <a:t>१०२८५४९२९६</a:t>
                      </a:r>
                    </a:p>
                  </a:txBody>
                  <a:tcPr marL="7620" marR="7620" marT="7620" marB="0" anchor="ctr"/>
                </a:tc>
                <a:extLst>
                  <a:ext uri="{0D108BD9-81ED-4DB2-BD59-A6C34878D82A}">
                    <a16:rowId xmlns:a16="http://schemas.microsoft.com/office/drawing/2014/main" xmlns="" val="10002"/>
                  </a:ext>
                </a:extLst>
              </a:tr>
              <a:tr h="609600">
                <a:tc>
                  <a:txBody>
                    <a:bodyPr/>
                    <a:lstStyle/>
                    <a:p>
                      <a:r>
                        <a:rPr lang="ne-NP" sz="1400" dirty="0" smtClean="0">
                          <a:cs typeface="Kalimati" pitchFamily="2"/>
                        </a:rPr>
                        <a:t>२०७४-७५</a:t>
                      </a:r>
                      <a:endParaRPr lang="en-US" sz="1400" dirty="0">
                        <a:cs typeface="Kalimati" pitchFamily="2"/>
                      </a:endParaRPr>
                    </a:p>
                  </a:txBody>
                  <a:tcPr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ne-NP" sz="1400" b="0" i="0" u="none" strike="noStrike" dirty="0" smtClean="0">
                          <a:solidFill>
                            <a:srgbClr val="000000"/>
                          </a:solidFill>
                          <a:effectLst/>
                          <a:latin typeface="Calibri"/>
                          <a:cs typeface="Kalimati" pitchFamily="2"/>
                        </a:rPr>
                        <a:t>३०३५८९१३५.१३</a:t>
                      </a:r>
                    </a:p>
                  </a:txBody>
                  <a:tcPr anchor="ctr"/>
                </a:tc>
                <a:tc>
                  <a:txBody>
                    <a:bodyPr/>
                    <a:lstStyle/>
                    <a:p>
                      <a:pPr algn="r" fontAlgn="b"/>
                      <a:r>
                        <a:rPr lang="ne-NP" sz="1400" b="0" i="0" u="none" strike="noStrike" dirty="0" smtClean="0">
                          <a:solidFill>
                            <a:srgbClr val="000000"/>
                          </a:solidFill>
                          <a:effectLst/>
                          <a:latin typeface="Calibri"/>
                          <a:cs typeface="Kalimati" pitchFamily="2"/>
                        </a:rPr>
                        <a:t>१९.७</a:t>
                      </a:r>
                      <a:endParaRPr lang="en-US" sz="1400" b="0" i="0" u="none" strike="noStrike" dirty="0">
                        <a:solidFill>
                          <a:srgbClr val="000000"/>
                        </a:solidFill>
                        <a:effectLst/>
                        <a:latin typeface="Calibri"/>
                        <a:cs typeface="Kalimati" pitchFamily="2"/>
                      </a:endParaRPr>
                    </a:p>
                  </a:txBody>
                  <a:tcPr marL="7620" marR="7620" marT="7620" marB="0" anchor="ctr"/>
                </a:tc>
                <a:tc>
                  <a:txBody>
                    <a:bodyPr/>
                    <a:lstStyle/>
                    <a:p>
                      <a:pPr algn="r"/>
                      <a:r>
                        <a:rPr lang="ne-NP" sz="1400" b="0" i="0" u="none" strike="noStrike" dirty="0" smtClean="0">
                          <a:solidFill>
                            <a:srgbClr val="000000"/>
                          </a:solidFill>
                          <a:effectLst/>
                          <a:latin typeface="Calibri"/>
                          <a:cs typeface="Kalimati" pitchFamily="2"/>
                        </a:rPr>
                        <a:t>१२३६८५८८१६.७४</a:t>
                      </a:r>
                      <a:endParaRPr lang="en-US" sz="1400" dirty="0">
                        <a:cs typeface="Kalimati" pitchFamily="2"/>
                      </a:endParaRPr>
                    </a:p>
                  </a:txBody>
                  <a:tcPr anchor="ctr"/>
                </a:tc>
                <a:tc>
                  <a:txBody>
                    <a:bodyPr/>
                    <a:lstStyle/>
                    <a:p>
                      <a:pPr algn="r" fontAlgn="b"/>
                      <a:r>
                        <a:rPr lang="ne-NP" sz="1400" b="0" i="0" u="none" strike="noStrike" dirty="0" smtClean="0">
                          <a:solidFill>
                            <a:srgbClr val="000000"/>
                          </a:solidFill>
                          <a:effectLst/>
                          <a:latin typeface="Calibri"/>
                          <a:cs typeface="Kalimati" pitchFamily="2"/>
                        </a:rPr>
                        <a:t>८०</a:t>
                      </a:r>
                      <a:r>
                        <a:rPr lang="en-US" sz="1400" b="0" i="0" u="none" strike="noStrike" dirty="0" smtClean="0">
                          <a:solidFill>
                            <a:srgbClr val="000000"/>
                          </a:solidFill>
                          <a:effectLst/>
                          <a:latin typeface="Calibri"/>
                          <a:cs typeface="Kalimati" pitchFamily="2"/>
                        </a:rPr>
                        <a:t>.</a:t>
                      </a:r>
                      <a:r>
                        <a:rPr lang="ne-NP" sz="1400" b="0" i="0" u="none" strike="noStrike" dirty="0" smtClean="0">
                          <a:solidFill>
                            <a:srgbClr val="000000"/>
                          </a:solidFill>
                          <a:effectLst/>
                          <a:latin typeface="Calibri"/>
                          <a:cs typeface="Kalimati" pitchFamily="2"/>
                        </a:rPr>
                        <a:t>३</a:t>
                      </a:r>
                      <a:endParaRPr lang="en-US" sz="1400" b="0" i="0" u="none" strike="noStrike" dirty="0">
                        <a:solidFill>
                          <a:srgbClr val="000000"/>
                        </a:solidFill>
                        <a:effectLst/>
                        <a:latin typeface="Calibri"/>
                        <a:cs typeface="Kalimati" pitchFamily="2"/>
                      </a:endParaRPr>
                    </a:p>
                  </a:txBody>
                  <a:tcPr marL="7620" marR="7620" marT="7620" marB="0" anchor="ctr"/>
                </a:tc>
                <a:tc>
                  <a:txBody>
                    <a:bodyPr/>
                    <a:lstStyle/>
                    <a:p>
                      <a:pPr algn="r" fontAlgn="b"/>
                      <a:r>
                        <a:rPr lang="ne-NP" sz="1400" b="0" i="0" u="none" strike="noStrike" dirty="0">
                          <a:solidFill>
                            <a:srgbClr val="000000"/>
                          </a:solidFill>
                          <a:effectLst/>
                          <a:latin typeface="Calibri"/>
                          <a:cs typeface="Kalimati" pitchFamily="2"/>
                        </a:rPr>
                        <a:t>१५४०४४७९५१.८७</a:t>
                      </a:r>
                    </a:p>
                  </a:txBody>
                  <a:tcPr marL="7620" marR="7620" marT="7620" marB="0" anchor="ctr"/>
                </a:tc>
                <a:extLst>
                  <a:ext uri="{0D108BD9-81ED-4DB2-BD59-A6C34878D82A}">
                    <a16:rowId xmlns:a16="http://schemas.microsoft.com/office/drawing/2014/main" xmlns="" val="10003"/>
                  </a:ext>
                </a:extLst>
              </a:tr>
            </a:tbl>
          </a:graphicData>
        </a:graphic>
      </p:graphicFrame>
      <p:sp>
        <p:nvSpPr>
          <p:cNvPr id="3" name="Title 2"/>
          <p:cNvSpPr>
            <a:spLocks noGrp="1"/>
          </p:cNvSpPr>
          <p:nvPr>
            <p:ph type="title"/>
          </p:nvPr>
        </p:nvSpPr>
        <p:spPr/>
        <p:txBody>
          <a:bodyPr/>
          <a:lstStyle/>
          <a:p>
            <a:r>
              <a:rPr lang="ne-NP" dirty="0" smtClean="0"/>
              <a:t>चालु तथा पूँजीगत खर्च </a:t>
            </a:r>
            <a:endParaRPr lang="en-US" dirty="0"/>
          </a:p>
        </p:txBody>
      </p:sp>
      <p:graphicFrame>
        <p:nvGraphicFramePr>
          <p:cNvPr id="6" name="Chart 5"/>
          <p:cNvGraphicFramePr>
            <a:graphicFrameLocks/>
          </p:cNvGraphicFramePr>
          <p:nvPr>
            <p:extLst/>
          </p:nvPr>
        </p:nvGraphicFramePr>
        <p:xfrm>
          <a:off x="1143000" y="3609975"/>
          <a:ext cx="6324600" cy="30956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077726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904" y="304800"/>
            <a:ext cx="5181600" cy="609600"/>
          </a:xfrm>
        </p:spPr>
        <p:txBody>
          <a:bodyPr>
            <a:normAutofit/>
          </a:bodyPr>
          <a:lstStyle/>
          <a:p>
            <a:r>
              <a:rPr lang="en-US" sz="3200" dirty="0" smtClean="0">
                <a:solidFill>
                  <a:schemeClr val="tx1"/>
                </a:solidFill>
                <a:latin typeface="Urban_nep" pitchFamily="2" charset="0"/>
              </a:rPr>
              <a:t>j*</a:t>
            </a:r>
            <a:r>
              <a:rPr lang="en-US" sz="3200" dirty="0" err="1" smtClean="0">
                <a:solidFill>
                  <a:schemeClr val="tx1"/>
                </a:solidFill>
                <a:latin typeface="Urban_nep" pitchFamily="2" charset="0"/>
              </a:rPr>
              <a:t>fut</a:t>
            </a:r>
            <a:r>
              <a:rPr lang="en-US" sz="3200" dirty="0" smtClean="0">
                <a:solidFill>
                  <a:schemeClr val="tx1"/>
                </a:solidFill>
                <a:latin typeface="Urban_nep" pitchFamily="2" charset="0"/>
              </a:rPr>
              <a:t> </a:t>
            </a:r>
            <a:r>
              <a:rPr lang="en-US" sz="3200" dirty="0" err="1" smtClean="0">
                <a:solidFill>
                  <a:schemeClr val="tx1"/>
                </a:solidFill>
                <a:latin typeface="Urban_nep" pitchFamily="2" charset="0"/>
              </a:rPr>
              <a:t>oyfy</a:t>
            </a:r>
            <a:r>
              <a:rPr lang="en-US" sz="3200" dirty="0" smtClean="0">
                <a:solidFill>
                  <a:schemeClr val="tx1"/>
                </a:solidFill>
                <a:latin typeface="Urban_nep" pitchFamily="2" charset="0"/>
              </a:rPr>
              <a:t>{ k"|</a:t>
            </a:r>
            <a:r>
              <a:rPr lang="en-US" sz="3200" dirty="0" err="1" smtClean="0">
                <a:solidFill>
                  <a:schemeClr val="tx1"/>
                </a:solidFill>
                <a:latin typeface="Urban_nep" pitchFamily="2" charset="0"/>
              </a:rPr>
              <a:t>hLut</a:t>
            </a:r>
            <a:r>
              <a:rPr lang="en-US" sz="3200" dirty="0" smtClean="0">
                <a:solidFill>
                  <a:schemeClr val="tx1"/>
                </a:solidFill>
                <a:latin typeface="Urban_nep" pitchFamily="2" charset="0"/>
              </a:rPr>
              <a:t> </a:t>
            </a:r>
            <a:r>
              <a:rPr lang="en-US" sz="3200" dirty="0" err="1" smtClean="0">
                <a:solidFill>
                  <a:schemeClr val="tx1"/>
                </a:solidFill>
                <a:latin typeface="Urban_nep" pitchFamily="2" charset="0"/>
              </a:rPr>
              <a:t>vr</a:t>
            </a:r>
            <a:r>
              <a:rPr lang="en-US" sz="3200" dirty="0" smtClean="0">
                <a:solidFill>
                  <a:schemeClr val="tx1"/>
                </a:solidFill>
                <a:latin typeface="Urban_nep" pitchFamily="2" charset="0"/>
              </a:rPr>
              <a:t>{</a:t>
            </a:r>
            <a:endParaRPr lang="en-US" sz="3200" dirty="0">
              <a:solidFill>
                <a:schemeClr val="tx1"/>
              </a:solidFill>
              <a:latin typeface="Urban_nep" pitchFamily="2" charset="0"/>
            </a:endParaRPr>
          </a:p>
        </p:txBody>
      </p:sp>
      <p:graphicFrame>
        <p:nvGraphicFramePr>
          <p:cNvPr id="4" name="Content Placeholder 3"/>
          <p:cNvGraphicFramePr>
            <a:graphicFrameLocks noGrp="1"/>
          </p:cNvGraphicFramePr>
          <p:nvPr>
            <p:ph idx="1"/>
            <p:extLst/>
          </p:nvPr>
        </p:nvGraphicFramePr>
        <p:xfrm>
          <a:off x="152400" y="990600"/>
          <a:ext cx="8839200" cy="5562600"/>
        </p:xfrm>
        <a:graphic>
          <a:graphicData uri="http://schemas.openxmlformats.org/drawingml/2006/table">
            <a:tbl>
              <a:tblPr firstRow="1" bandRow="1">
                <a:tableStyleId>{5C22544A-7EE6-4342-B048-85BDC9FD1C3A}</a:tableStyleId>
              </a:tblPr>
              <a:tblGrid>
                <a:gridCol w="1000535">
                  <a:extLst>
                    <a:ext uri="{9D8B030D-6E8A-4147-A177-3AD203B41FA5}">
                      <a16:colId xmlns:a16="http://schemas.microsoft.com/office/drawing/2014/main" xmlns="" val="20000"/>
                    </a:ext>
                  </a:extLst>
                </a:gridCol>
                <a:gridCol w="1550987">
                  <a:extLst>
                    <a:ext uri="{9D8B030D-6E8A-4147-A177-3AD203B41FA5}">
                      <a16:colId xmlns:a16="http://schemas.microsoft.com/office/drawing/2014/main" xmlns="" val="20001"/>
                    </a:ext>
                  </a:extLst>
                </a:gridCol>
                <a:gridCol w="1410878">
                  <a:extLst>
                    <a:ext uri="{9D8B030D-6E8A-4147-A177-3AD203B41FA5}">
                      <a16:colId xmlns:a16="http://schemas.microsoft.com/office/drawing/2014/main" xmlns="" val="20002"/>
                    </a:ext>
                  </a:extLst>
                </a:gridCol>
                <a:gridCol w="1066800">
                  <a:extLst>
                    <a:ext uri="{9D8B030D-6E8A-4147-A177-3AD203B41FA5}">
                      <a16:colId xmlns:a16="http://schemas.microsoft.com/office/drawing/2014/main" xmlns="" val="20003"/>
                    </a:ext>
                  </a:extLst>
                </a:gridCol>
                <a:gridCol w="1371600">
                  <a:extLst>
                    <a:ext uri="{9D8B030D-6E8A-4147-A177-3AD203B41FA5}">
                      <a16:colId xmlns:a16="http://schemas.microsoft.com/office/drawing/2014/main" xmlns="" val="20004"/>
                    </a:ext>
                  </a:extLst>
                </a:gridCol>
                <a:gridCol w="1447800">
                  <a:extLst>
                    <a:ext uri="{9D8B030D-6E8A-4147-A177-3AD203B41FA5}">
                      <a16:colId xmlns:a16="http://schemas.microsoft.com/office/drawing/2014/main" xmlns="" val="20005"/>
                    </a:ext>
                  </a:extLst>
                </a:gridCol>
                <a:gridCol w="990600">
                  <a:extLst>
                    <a:ext uri="{9D8B030D-6E8A-4147-A177-3AD203B41FA5}">
                      <a16:colId xmlns:a16="http://schemas.microsoft.com/office/drawing/2014/main" xmlns="" val="20006"/>
                    </a:ext>
                  </a:extLst>
                </a:gridCol>
              </a:tblGrid>
              <a:tr h="370840">
                <a:tc rowSpan="2">
                  <a:txBody>
                    <a:bodyPr/>
                    <a:lstStyle/>
                    <a:p>
                      <a:pPr algn="ctr"/>
                      <a:r>
                        <a:rPr lang="en-US" sz="1600" dirty="0" smtClean="0">
                          <a:solidFill>
                            <a:schemeClr val="tx1"/>
                          </a:solidFill>
                          <a:latin typeface="Urban_nep" pitchFamily="2" charset="0"/>
                        </a:rPr>
                        <a:t>j*f g+=</a:t>
                      </a:r>
                      <a:endParaRPr lang="en-US" sz="1600" dirty="0">
                        <a:solidFill>
                          <a:schemeClr val="tx1"/>
                        </a:solidFill>
                        <a:latin typeface="Urban_nep"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6">
                  <a:txBody>
                    <a:bodyPr/>
                    <a:lstStyle/>
                    <a:p>
                      <a:pPr algn="ctr"/>
                      <a:r>
                        <a:rPr lang="en-US" sz="1600" dirty="0" err="1" smtClean="0">
                          <a:solidFill>
                            <a:schemeClr val="tx1"/>
                          </a:solidFill>
                          <a:latin typeface="Urban_nep" pitchFamily="2" charset="0"/>
                        </a:rPr>
                        <a:t>vr</a:t>
                      </a:r>
                      <a:r>
                        <a:rPr lang="en-US" sz="1600" dirty="0" smtClean="0">
                          <a:solidFill>
                            <a:schemeClr val="tx1"/>
                          </a:solidFill>
                          <a:latin typeface="Urban_nep" pitchFamily="2" charset="0"/>
                        </a:rPr>
                        <a:t>{</a:t>
                      </a:r>
                      <a:r>
                        <a:rPr lang="en-US" sz="1600" baseline="0" dirty="0" smtClean="0">
                          <a:solidFill>
                            <a:schemeClr val="tx1"/>
                          </a:solidFill>
                          <a:latin typeface="Urban_nep" pitchFamily="2" charset="0"/>
                        </a:rPr>
                        <a:t> </a:t>
                      </a:r>
                      <a:r>
                        <a:rPr lang="en-US" sz="1600" baseline="0" dirty="0" err="1" smtClean="0">
                          <a:solidFill>
                            <a:schemeClr val="tx1"/>
                          </a:solidFill>
                          <a:latin typeface="Urban_nep" pitchFamily="2" charset="0"/>
                        </a:rPr>
                        <a:t>zLif</a:t>
                      </a:r>
                      <a:r>
                        <a:rPr lang="en-US" sz="1600" baseline="0" dirty="0" smtClean="0">
                          <a:solidFill>
                            <a:schemeClr val="tx1"/>
                          </a:solidFill>
                          <a:latin typeface="Urban_nep" pitchFamily="2" charset="0"/>
                        </a:rPr>
                        <a:t>{s</a:t>
                      </a:r>
                      <a:endParaRPr lang="en-US" sz="1600" dirty="0">
                        <a:solidFill>
                          <a:schemeClr val="tx1"/>
                        </a:solidFill>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dirty="0">
                        <a:latin typeface="Urban_nep" pitchFamily="2" charset="0"/>
                      </a:endParaRPr>
                    </a:p>
                  </a:txBody>
                  <a:tcPr/>
                </a:tc>
                <a:tc hMerge="1">
                  <a:txBody>
                    <a:bodyPr/>
                    <a:lstStyle/>
                    <a:p>
                      <a:endParaRPr lang="en-US" dirty="0">
                        <a:latin typeface="Urban_nep" pitchFamily="2" charset="0"/>
                      </a:endParaRPr>
                    </a:p>
                  </a:txBody>
                  <a:tcPr/>
                </a:tc>
                <a:tc hMerge="1">
                  <a:txBody>
                    <a:bodyPr/>
                    <a:lstStyle/>
                    <a:p>
                      <a:endParaRPr lang="en-US" dirty="0">
                        <a:latin typeface="Urban_nep" pitchFamily="2" charset="0"/>
                      </a:endParaRPr>
                    </a:p>
                  </a:txBody>
                  <a:tcPr/>
                </a:tc>
                <a:extLst>
                  <a:ext uri="{0D108BD9-81ED-4DB2-BD59-A6C34878D82A}">
                    <a16:rowId xmlns:a16="http://schemas.microsoft.com/office/drawing/2014/main" xmlns="" val="10000"/>
                  </a:ext>
                </a:extLst>
              </a:tr>
              <a:tr h="370840">
                <a:tc vMerge="1">
                  <a:txBody>
                    <a:bodyPr/>
                    <a:lstStyle/>
                    <a:p>
                      <a:endParaRPr lang="en-US" dirty="0"/>
                    </a:p>
                  </a:txBody>
                  <a:tcPr/>
                </a:tc>
                <a:tc gridSpan="3">
                  <a:txBody>
                    <a:bodyPr/>
                    <a:lstStyle/>
                    <a:p>
                      <a:pPr algn="ctr"/>
                      <a:r>
                        <a:rPr lang="en-US" sz="1400" dirty="0" err="1" smtClean="0">
                          <a:latin typeface="Urban_nep" pitchFamily="2" charset="0"/>
                        </a:rPr>
                        <a:t>afnaflnsf</a:t>
                      </a:r>
                      <a:r>
                        <a:rPr lang="en-US" sz="1400" dirty="0" smtClean="0">
                          <a:latin typeface="Urban_nep" pitchFamily="2" charset="0"/>
                        </a:rPr>
                        <a:t> </a:t>
                      </a:r>
                      <a:r>
                        <a:rPr lang="en-US" sz="1400" dirty="0" err="1" smtClean="0">
                          <a:latin typeface="Urban_nep" pitchFamily="2" charset="0"/>
                        </a:rPr>
                        <a:t>nlIft</a:t>
                      </a:r>
                      <a:endParaRPr lang="en-US" sz="1400" dirty="0">
                        <a:latin typeface="Urban_nep"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sz="1400" dirty="0">
                        <a:latin typeface="Urban_nep"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sz="1400" dirty="0">
                        <a:latin typeface="Urban_nep"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a:txBody>
                    <a:bodyPr/>
                    <a:lstStyle/>
                    <a:p>
                      <a:pPr algn="ctr"/>
                      <a:r>
                        <a:rPr lang="en-US" sz="1400" dirty="0" err="1" smtClean="0">
                          <a:latin typeface="Urban_nep" pitchFamily="2" charset="0"/>
                        </a:rPr>
                        <a:t>dlxnf</a:t>
                      </a:r>
                      <a:r>
                        <a:rPr lang="en-US" sz="1400" dirty="0" smtClean="0">
                          <a:latin typeface="Urban_nep" pitchFamily="2" charset="0"/>
                        </a:rPr>
                        <a:t> </a:t>
                      </a:r>
                      <a:r>
                        <a:rPr lang="en-US" sz="1400" dirty="0" err="1" smtClean="0">
                          <a:latin typeface="Urban_nep" pitchFamily="2" charset="0"/>
                        </a:rPr>
                        <a:t>nlIft</a:t>
                      </a:r>
                      <a:endParaRPr lang="en-US" sz="1400" dirty="0">
                        <a:latin typeface="Urban_nep"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dirty="0">
                        <a:latin typeface="Urban_nep"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dirty="0">
                        <a:latin typeface="Urban_nep"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370840">
                <a:tc>
                  <a:txBody>
                    <a:bodyPr/>
                    <a:lstStyle/>
                    <a:p>
                      <a:pPr algn="ctr"/>
                      <a:endParaRPr lang="en-US" sz="1400"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err="1" smtClean="0">
                          <a:latin typeface="Urban_nep" pitchFamily="2" charset="0"/>
                        </a:rPr>
                        <a:t>cg'dflgt</a:t>
                      </a:r>
                      <a:endParaRPr lang="en-US" sz="1200"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err="1" smtClean="0">
                          <a:latin typeface="Urban_nep" pitchFamily="2" charset="0"/>
                        </a:rPr>
                        <a:t>oyfy</a:t>
                      </a:r>
                      <a:r>
                        <a:rPr lang="en-US" sz="1200" dirty="0" smtClean="0">
                          <a:latin typeface="Urban_nep" pitchFamily="2" charset="0"/>
                        </a:rPr>
                        <a:t>{</a:t>
                      </a:r>
                      <a:endParaRPr lang="en-US" sz="1200"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err="1" smtClean="0">
                          <a:latin typeface="Urban_nep" pitchFamily="2" charset="0"/>
                        </a:rPr>
                        <a:t>cg'dfgdf</a:t>
                      </a:r>
                      <a:r>
                        <a:rPr lang="en-US" sz="1200" dirty="0" smtClean="0">
                          <a:latin typeface="Urban_nep" pitchFamily="2" charset="0"/>
                        </a:rPr>
                        <a:t> ¶</a:t>
                      </a:r>
                      <a:endParaRPr lang="en-US" sz="1200"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err="1" smtClean="0">
                          <a:latin typeface="Urban_nep" pitchFamily="2" charset="0"/>
                        </a:rPr>
                        <a:t>cg'dflgt</a:t>
                      </a:r>
                      <a:endParaRPr lang="en-US" sz="1200"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err="1" smtClean="0">
                          <a:latin typeface="Urban_nep" pitchFamily="2" charset="0"/>
                        </a:rPr>
                        <a:t>oyfy</a:t>
                      </a:r>
                      <a:r>
                        <a:rPr lang="en-US" sz="1200" dirty="0" smtClean="0">
                          <a:latin typeface="Urban_nep" pitchFamily="2" charset="0"/>
                        </a:rPr>
                        <a:t>{</a:t>
                      </a:r>
                      <a:endParaRPr lang="en-US" sz="1200"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err="1" smtClean="0">
                          <a:latin typeface="Urban_nep" pitchFamily="2" charset="0"/>
                        </a:rPr>
                        <a:t>cg'dfgdf</a:t>
                      </a:r>
                      <a:r>
                        <a:rPr lang="en-US" sz="1200" dirty="0" smtClean="0">
                          <a:latin typeface="Urban_nep" pitchFamily="2" charset="0"/>
                        </a:rPr>
                        <a:t> ¶</a:t>
                      </a:r>
                      <a:endParaRPr lang="en-US" sz="1200"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370840">
                <a:tc>
                  <a:txBody>
                    <a:bodyPr/>
                    <a:lstStyle/>
                    <a:p>
                      <a:pPr algn="ctr"/>
                      <a:r>
                        <a:rPr lang="en-US" sz="1400" dirty="0" smtClean="0">
                          <a:latin typeface="Urban_nep" pitchFamily="2" charset="0"/>
                        </a:rPr>
                        <a:t>1</a:t>
                      </a:r>
                      <a:endParaRPr lang="en-US" sz="1400"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dirty="0" smtClean="0">
                          <a:latin typeface="Urban_nep" pitchFamily="2" charset="0"/>
                        </a:rPr>
                        <a:t>3,51,197.50</a:t>
                      </a:r>
                      <a:endParaRPr lang="en-US" sz="1400"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dirty="0" smtClean="0">
                          <a:latin typeface="Urban_nep" pitchFamily="2" charset="0"/>
                        </a:rPr>
                        <a:t>3,14,597.00</a:t>
                      </a:r>
                      <a:endParaRPr lang="en-US" sz="1400"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effectLst/>
                          <a:latin typeface="Kalimati"/>
                        </a:rPr>
                        <a:t>89.58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dirty="0" smtClean="0">
                          <a:latin typeface="Urban_nep" pitchFamily="2" charset="0"/>
                        </a:rPr>
                        <a:t>2,34,131.67</a:t>
                      </a:r>
                      <a:endParaRPr lang="en-US" sz="1400"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dirty="0" smtClean="0">
                          <a:latin typeface="Urban_nep" pitchFamily="2" charset="0"/>
                        </a:rPr>
                        <a:t>2,33,295.00</a:t>
                      </a:r>
                      <a:endParaRPr lang="en-US" sz="1400"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effectLst/>
                          <a:latin typeface="Kalimati"/>
                        </a:rPr>
                        <a:t>99.64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r h="370840">
                <a:tc>
                  <a:txBody>
                    <a:bodyPr/>
                    <a:lstStyle/>
                    <a:p>
                      <a:pPr algn="ctr"/>
                      <a:r>
                        <a:rPr lang="en-US" sz="1400" dirty="0" smtClean="0">
                          <a:latin typeface="Urban_nep" pitchFamily="2" charset="0"/>
                        </a:rPr>
                        <a:t>2</a:t>
                      </a:r>
                      <a:endParaRPr lang="en-US" sz="1400"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dirty="0" smtClean="0">
                          <a:latin typeface="Urban_nep" pitchFamily="2" charset="0"/>
                        </a:rPr>
                        <a:t>2,76,482.17</a:t>
                      </a:r>
                      <a:endParaRPr lang="en-US" sz="1400"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dirty="0" smtClean="0">
                          <a:latin typeface="Urban_nep" pitchFamily="2" charset="0"/>
                        </a:rPr>
                        <a:t>2,76,210.00</a:t>
                      </a:r>
                      <a:endParaRPr lang="en-US" sz="1400"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effectLst/>
                          <a:latin typeface="Kalimati"/>
                        </a:rPr>
                        <a:t>99.90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dirty="0" smtClean="0">
                          <a:latin typeface="Urban_nep" pitchFamily="2" charset="0"/>
                        </a:rPr>
                        <a:t>1,84,321.45</a:t>
                      </a:r>
                      <a:endParaRPr lang="en-US" sz="1400"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dirty="0" smtClean="0">
                          <a:latin typeface="Urban_nep" pitchFamily="2" charset="0"/>
                        </a:rPr>
                        <a:t>1,83,850.00</a:t>
                      </a:r>
                      <a:endParaRPr lang="en-US" sz="1400"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effectLst/>
                          <a:latin typeface="Kalimati"/>
                        </a:rPr>
                        <a:t>99.74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r h="370840">
                <a:tc>
                  <a:txBody>
                    <a:bodyPr/>
                    <a:lstStyle/>
                    <a:p>
                      <a:pPr algn="ctr"/>
                      <a:r>
                        <a:rPr lang="en-US" sz="1400" dirty="0" smtClean="0">
                          <a:latin typeface="Urban_nep" pitchFamily="2" charset="0"/>
                        </a:rPr>
                        <a:t>3</a:t>
                      </a:r>
                      <a:endParaRPr lang="en-US" sz="1400"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dirty="0" smtClean="0">
                          <a:latin typeface="Urban_nep" pitchFamily="2" charset="0"/>
                        </a:rPr>
                        <a:t>3,30,757.97</a:t>
                      </a:r>
                      <a:endParaRPr lang="en-US" sz="1400"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dirty="0" smtClean="0">
                          <a:latin typeface="Urban_nep" pitchFamily="2" charset="0"/>
                        </a:rPr>
                        <a:t>3,19,400.00</a:t>
                      </a:r>
                      <a:endParaRPr lang="en-US" sz="1400"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effectLst/>
                          <a:latin typeface="Kalimati"/>
                        </a:rPr>
                        <a:t>96.57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dirty="0" smtClean="0">
                          <a:latin typeface="Urban_nep" pitchFamily="2" charset="0"/>
                        </a:rPr>
                        <a:t>2,20,505.31</a:t>
                      </a:r>
                      <a:endParaRPr lang="en-US" sz="1400"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dirty="0" smtClean="0">
                          <a:latin typeface="Urban_nep" pitchFamily="2" charset="0"/>
                        </a:rPr>
                        <a:t>2,06,080.00</a:t>
                      </a:r>
                      <a:endParaRPr lang="en-US" sz="1400"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effectLst/>
                          <a:latin typeface="Kalimati"/>
                        </a:rPr>
                        <a:t>93.46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5"/>
                  </a:ext>
                </a:extLst>
              </a:tr>
              <a:tr h="370840">
                <a:tc>
                  <a:txBody>
                    <a:bodyPr/>
                    <a:lstStyle/>
                    <a:p>
                      <a:pPr algn="ctr"/>
                      <a:r>
                        <a:rPr lang="en-US" sz="1400" dirty="0" smtClean="0">
                          <a:latin typeface="Urban_nep" pitchFamily="2" charset="0"/>
                        </a:rPr>
                        <a:t>4</a:t>
                      </a:r>
                      <a:endParaRPr lang="en-US" sz="1400"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dirty="0" smtClean="0">
                          <a:latin typeface="Urban_nep" pitchFamily="2" charset="0"/>
                        </a:rPr>
                        <a:t>9,84,833.98</a:t>
                      </a:r>
                      <a:endParaRPr lang="en-US" sz="1400"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dirty="0" smtClean="0">
                          <a:latin typeface="Urban_nep" pitchFamily="2" charset="0"/>
                        </a:rPr>
                        <a:t>9,84,763.00</a:t>
                      </a:r>
                      <a:endParaRPr lang="en-US" sz="1400"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effectLst/>
                          <a:latin typeface="Kalimati"/>
                        </a:rPr>
                        <a:t>99.99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dirty="0" smtClean="0">
                          <a:latin typeface="Urban_nep" pitchFamily="2" charset="0"/>
                        </a:rPr>
                        <a:t>6,56,555.98</a:t>
                      </a:r>
                      <a:endParaRPr lang="en-US" sz="1400"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dirty="0" smtClean="0">
                          <a:latin typeface="Urban_nep" pitchFamily="2" charset="0"/>
                        </a:rPr>
                        <a:t>6,42,794.00</a:t>
                      </a:r>
                      <a:endParaRPr lang="en-US" sz="1400"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effectLst/>
                          <a:latin typeface="Kalimati"/>
                        </a:rPr>
                        <a:t>97.90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6"/>
                  </a:ext>
                </a:extLst>
              </a:tr>
              <a:tr h="370840">
                <a:tc>
                  <a:txBody>
                    <a:bodyPr/>
                    <a:lstStyle/>
                    <a:p>
                      <a:pPr algn="ctr"/>
                      <a:r>
                        <a:rPr lang="en-US" sz="1400" dirty="0" smtClean="0">
                          <a:latin typeface="Urban_nep" pitchFamily="2" charset="0"/>
                        </a:rPr>
                        <a:t>5</a:t>
                      </a:r>
                      <a:endParaRPr lang="en-US" sz="1400"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dirty="0" smtClean="0">
                          <a:latin typeface="Urban_nep" pitchFamily="2" charset="0"/>
                        </a:rPr>
                        <a:t>9,49,597.90</a:t>
                      </a:r>
                      <a:endParaRPr lang="en-US" sz="1400"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dirty="0" smtClean="0">
                          <a:latin typeface="Urban_nep" pitchFamily="2" charset="0"/>
                        </a:rPr>
                        <a:t>9,41,029.00</a:t>
                      </a:r>
                      <a:endParaRPr lang="en-US" sz="1400"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effectLst/>
                          <a:latin typeface="Kalimati"/>
                        </a:rPr>
                        <a:t>99.10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dirty="0" smtClean="0">
                          <a:latin typeface="Urban_nep" pitchFamily="2" charset="0"/>
                        </a:rPr>
                        <a:t>6,33,065.27</a:t>
                      </a:r>
                      <a:endParaRPr lang="en-US" sz="1400"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dirty="0" smtClean="0">
                          <a:latin typeface="Urban_nep" pitchFamily="2" charset="0"/>
                        </a:rPr>
                        <a:t>5,16,350.00</a:t>
                      </a:r>
                      <a:endParaRPr lang="en-US" sz="1400"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effectLst/>
                          <a:latin typeface="Kalimati"/>
                        </a:rPr>
                        <a:t>81.56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7"/>
                  </a:ext>
                </a:extLst>
              </a:tr>
              <a:tr h="370840">
                <a:tc>
                  <a:txBody>
                    <a:bodyPr/>
                    <a:lstStyle/>
                    <a:p>
                      <a:pPr algn="ctr"/>
                      <a:r>
                        <a:rPr lang="en-US" sz="1400" dirty="0" smtClean="0">
                          <a:latin typeface="Urban_nep" pitchFamily="2" charset="0"/>
                        </a:rPr>
                        <a:t>6</a:t>
                      </a:r>
                      <a:endParaRPr lang="en-US" sz="1400"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dirty="0" smtClean="0">
                          <a:latin typeface="Urban_nep" pitchFamily="2" charset="0"/>
                        </a:rPr>
                        <a:t>7,87,884.33</a:t>
                      </a:r>
                      <a:endParaRPr lang="en-US" sz="1400"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dirty="0" smtClean="0">
                          <a:latin typeface="Urban_nep" pitchFamily="2" charset="0"/>
                        </a:rPr>
                        <a:t>7,95,441.00</a:t>
                      </a:r>
                      <a:endParaRPr lang="en-US" sz="1400"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effectLst/>
                          <a:latin typeface="Kalimati"/>
                        </a:rPr>
                        <a:t>100.96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dirty="0" smtClean="0">
                          <a:latin typeface="Urban_nep" pitchFamily="2" charset="0"/>
                        </a:rPr>
                        <a:t>5,25,256.22</a:t>
                      </a:r>
                      <a:endParaRPr lang="en-US" sz="1400"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dirty="0" smtClean="0">
                          <a:latin typeface="Urban_nep" pitchFamily="2" charset="0"/>
                        </a:rPr>
                        <a:t>5,19,920.00</a:t>
                      </a:r>
                      <a:endParaRPr lang="en-US" sz="1400"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effectLst/>
                          <a:latin typeface="Kalimati"/>
                        </a:rPr>
                        <a:t>98.98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8"/>
                  </a:ext>
                </a:extLst>
              </a:tr>
              <a:tr h="370840">
                <a:tc>
                  <a:txBody>
                    <a:bodyPr/>
                    <a:lstStyle/>
                    <a:p>
                      <a:pPr algn="ctr"/>
                      <a:r>
                        <a:rPr lang="en-US" sz="1400" dirty="0" smtClean="0">
                          <a:latin typeface="Urban_nep" pitchFamily="2" charset="0"/>
                        </a:rPr>
                        <a:t>7</a:t>
                      </a:r>
                      <a:endParaRPr lang="en-US" sz="1400"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dirty="0" smtClean="0">
                          <a:latin typeface="Urban_nep" pitchFamily="2" charset="0"/>
                        </a:rPr>
                        <a:t>2,89,252.70</a:t>
                      </a:r>
                      <a:endParaRPr lang="en-US" sz="1400"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dirty="0" smtClean="0">
                          <a:latin typeface="Urban_nep" pitchFamily="2" charset="0"/>
                        </a:rPr>
                        <a:t>2,89,078.00</a:t>
                      </a:r>
                      <a:endParaRPr lang="en-US" sz="1400"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effectLst/>
                          <a:latin typeface="Kalimati"/>
                        </a:rPr>
                        <a:t>99.94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dirty="0" smtClean="0">
                          <a:latin typeface="Urban_nep" pitchFamily="2" charset="0"/>
                        </a:rPr>
                        <a:t>1,92,835.13</a:t>
                      </a:r>
                      <a:endParaRPr lang="en-US" sz="1400"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dirty="0" smtClean="0">
                          <a:latin typeface="Urban_nep" pitchFamily="2" charset="0"/>
                        </a:rPr>
                        <a:t>1,92,835.00</a:t>
                      </a:r>
                      <a:endParaRPr lang="en-US" sz="1400"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effectLst/>
                          <a:latin typeface="Kalimati"/>
                        </a:rPr>
                        <a:t>100.00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9"/>
                  </a:ext>
                </a:extLst>
              </a:tr>
              <a:tr h="370840">
                <a:tc>
                  <a:txBody>
                    <a:bodyPr/>
                    <a:lstStyle/>
                    <a:p>
                      <a:pPr algn="ctr"/>
                      <a:r>
                        <a:rPr lang="en-US" sz="1400" dirty="0" smtClean="0">
                          <a:latin typeface="Urban_nep" pitchFamily="2" charset="0"/>
                        </a:rPr>
                        <a:t>8</a:t>
                      </a:r>
                      <a:endParaRPr lang="en-US" sz="1400"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dirty="0" smtClean="0">
                          <a:latin typeface="Urban_nep" pitchFamily="2" charset="0"/>
                        </a:rPr>
                        <a:t>8,29,176.29</a:t>
                      </a:r>
                      <a:endParaRPr lang="en-US" sz="1400"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dirty="0" smtClean="0">
                          <a:latin typeface="Urban_nep" pitchFamily="2" charset="0"/>
                        </a:rPr>
                        <a:t>6,98,992.00</a:t>
                      </a:r>
                      <a:endParaRPr lang="en-US" sz="1400"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effectLst/>
                          <a:latin typeface="Kalimati"/>
                        </a:rPr>
                        <a:t>84.30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dirty="0" smtClean="0">
                          <a:latin typeface="Urban_nep" pitchFamily="2" charset="0"/>
                        </a:rPr>
                        <a:t>5,52,784.19</a:t>
                      </a:r>
                      <a:endParaRPr lang="en-US" sz="1400"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dirty="0" smtClean="0">
                          <a:latin typeface="Urban_nep" pitchFamily="2" charset="0"/>
                        </a:rPr>
                        <a:t>5,52,756.00</a:t>
                      </a:r>
                      <a:endParaRPr lang="en-US" sz="1400"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effectLst/>
                          <a:latin typeface="Kalimati"/>
                        </a:rPr>
                        <a:t>99.99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10"/>
                  </a:ext>
                </a:extLst>
              </a:tr>
              <a:tr h="370840">
                <a:tc>
                  <a:txBody>
                    <a:bodyPr/>
                    <a:lstStyle/>
                    <a:p>
                      <a:pPr algn="ctr"/>
                      <a:r>
                        <a:rPr lang="en-US" sz="1400" dirty="0" smtClean="0">
                          <a:latin typeface="Urban_nep" pitchFamily="2" charset="0"/>
                        </a:rPr>
                        <a:t>9</a:t>
                      </a:r>
                      <a:endParaRPr lang="en-US" sz="1400"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dirty="0" smtClean="0">
                          <a:latin typeface="Urban_nep" pitchFamily="2" charset="0"/>
                        </a:rPr>
                        <a:t>3,26,397.63</a:t>
                      </a:r>
                      <a:endParaRPr lang="en-US" sz="1400"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dirty="0" smtClean="0">
                          <a:latin typeface="Urban_nep" pitchFamily="2" charset="0"/>
                        </a:rPr>
                        <a:t>2,24,205.00</a:t>
                      </a:r>
                      <a:endParaRPr lang="en-US" sz="1400"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smtClean="0">
                          <a:solidFill>
                            <a:srgbClr val="000000"/>
                          </a:solidFill>
                          <a:effectLst/>
                          <a:latin typeface="Kalimati"/>
                        </a:rPr>
                        <a:t>68.69</a:t>
                      </a:r>
                      <a:endParaRPr lang="en-US" sz="1100" b="0" i="0" u="none" strike="noStrike" dirty="0">
                        <a:solidFill>
                          <a:srgbClr val="000000"/>
                        </a:solidFill>
                        <a:effectLst/>
                        <a:latin typeface="Kalimat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dirty="0" smtClean="0">
                          <a:latin typeface="Urban_nep" pitchFamily="2" charset="0"/>
                        </a:rPr>
                        <a:t>2,17,598.42</a:t>
                      </a:r>
                      <a:endParaRPr lang="en-US" sz="1400"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dirty="0" smtClean="0">
                          <a:latin typeface="Urban_nep" pitchFamily="2" charset="0"/>
                        </a:rPr>
                        <a:t>2,08,300.00</a:t>
                      </a:r>
                      <a:endParaRPr lang="en-US" sz="1400"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effectLst/>
                          <a:latin typeface="Kalimati"/>
                        </a:rPr>
                        <a:t>95.73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11"/>
                  </a:ext>
                </a:extLst>
              </a:tr>
              <a:tr h="370840">
                <a:tc>
                  <a:txBody>
                    <a:bodyPr/>
                    <a:lstStyle/>
                    <a:p>
                      <a:pPr algn="ctr"/>
                      <a:r>
                        <a:rPr lang="en-US" sz="1400" dirty="0" smtClean="0">
                          <a:latin typeface="Urban_nep" pitchFamily="2" charset="0"/>
                        </a:rPr>
                        <a:t>10</a:t>
                      </a:r>
                      <a:endParaRPr lang="en-US" sz="1400"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dirty="0" smtClean="0">
                          <a:latin typeface="Urban_nep" pitchFamily="2" charset="0"/>
                        </a:rPr>
                        <a:t>3,61,311.25</a:t>
                      </a:r>
                      <a:endParaRPr lang="en-US" sz="1400"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dirty="0" smtClean="0">
                          <a:latin typeface="Urban_nep" pitchFamily="2" charset="0"/>
                        </a:rPr>
                        <a:t>3,58,480.00</a:t>
                      </a:r>
                      <a:endParaRPr lang="en-US" sz="1400"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effectLst/>
                          <a:latin typeface="Kalimati"/>
                        </a:rPr>
                        <a:t>99.22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dirty="0" smtClean="0">
                          <a:latin typeface="Urban_nep" pitchFamily="2" charset="0"/>
                        </a:rPr>
                        <a:t>2,40,874.17</a:t>
                      </a:r>
                      <a:endParaRPr lang="en-US" sz="1400"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dirty="0" smtClean="0">
                          <a:latin typeface="Urban_nep" pitchFamily="2" charset="0"/>
                        </a:rPr>
                        <a:t>2,40,000.00</a:t>
                      </a:r>
                      <a:endParaRPr lang="en-US" sz="1400"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effectLst/>
                          <a:latin typeface="Kalimati"/>
                        </a:rPr>
                        <a:t>99.64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12"/>
                  </a:ext>
                </a:extLst>
              </a:tr>
              <a:tr h="370840">
                <a:tc>
                  <a:txBody>
                    <a:bodyPr/>
                    <a:lstStyle/>
                    <a:p>
                      <a:pPr algn="ctr"/>
                      <a:r>
                        <a:rPr lang="en-US" sz="1400" dirty="0" smtClean="0">
                          <a:latin typeface="Urban_nep" pitchFamily="2" charset="0"/>
                        </a:rPr>
                        <a:t>11</a:t>
                      </a:r>
                      <a:endParaRPr lang="en-US" sz="1400"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dirty="0" smtClean="0">
                          <a:latin typeface="Urban_nep" pitchFamily="2" charset="0"/>
                        </a:rPr>
                        <a:t>7,16,396.15</a:t>
                      </a:r>
                      <a:endParaRPr lang="en-US" sz="1400"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dirty="0" smtClean="0">
                          <a:latin typeface="Urban_nep" pitchFamily="2" charset="0"/>
                        </a:rPr>
                        <a:t>6,03,590.00</a:t>
                      </a:r>
                      <a:endParaRPr lang="en-US" sz="1400"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effectLst/>
                          <a:latin typeface="Kalimati"/>
                        </a:rPr>
                        <a:t>84.25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dirty="0" smtClean="0">
                          <a:latin typeface="Urban_nep" pitchFamily="2" charset="0"/>
                        </a:rPr>
                        <a:t>4,77,597.43</a:t>
                      </a:r>
                      <a:endParaRPr lang="en-US" sz="1400"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dirty="0" smtClean="0">
                          <a:latin typeface="Urban_nep" pitchFamily="2" charset="0"/>
                        </a:rPr>
                        <a:t>3,75,416.00</a:t>
                      </a:r>
                      <a:endParaRPr lang="en-US" sz="1400"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effectLst/>
                          <a:latin typeface="Kalimati"/>
                        </a:rPr>
                        <a:t>78.61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13"/>
                  </a:ext>
                </a:extLst>
              </a:tr>
              <a:tr h="370840">
                <a:tc>
                  <a:txBody>
                    <a:bodyPr/>
                    <a:lstStyle/>
                    <a:p>
                      <a:pPr algn="ctr"/>
                      <a:r>
                        <a:rPr lang="en-US" sz="1400" dirty="0" smtClean="0">
                          <a:latin typeface="Urban_nep" pitchFamily="2" charset="0"/>
                        </a:rPr>
                        <a:t>12</a:t>
                      </a:r>
                      <a:endParaRPr lang="en-US" sz="1400"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dirty="0" smtClean="0">
                          <a:latin typeface="Urban_nep" pitchFamily="2" charset="0"/>
                        </a:rPr>
                        <a:t>3,27,013.77</a:t>
                      </a:r>
                      <a:endParaRPr lang="en-US" sz="1400"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dirty="0" smtClean="0">
                          <a:latin typeface="Urban_nep" pitchFamily="2" charset="0"/>
                        </a:rPr>
                        <a:t>2,34,445.00</a:t>
                      </a:r>
                      <a:endParaRPr lang="en-US" sz="1400"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smtClean="0">
                          <a:solidFill>
                            <a:srgbClr val="000000"/>
                          </a:solidFill>
                          <a:effectLst/>
                          <a:latin typeface="Kalimati"/>
                        </a:rPr>
                        <a:t>71.69</a:t>
                      </a:r>
                      <a:endParaRPr lang="en-US" sz="1100" b="0" i="0" u="none" strike="noStrike" dirty="0">
                        <a:solidFill>
                          <a:srgbClr val="000000"/>
                        </a:solidFill>
                        <a:effectLst/>
                        <a:latin typeface="Kalimat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dirty="0" smtClean="0">
                          <a:latin typeface="Urban_nep" pitchFamily="2" charset="0"/>
                        </a:rPr>
                        <a:t>2,18,009.18</a:t>
                      </a:r>
                      <a:endParaRPr lang="en-US" sz="1400"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dirty="0" smtClean="0">
                          <a:latin typeface="Urban_nep" pitchFamily="2" charset="0"/>
                        </a:rPr>
                        <a:t>1,78,335.00</a:t>
                      </a:r>
                      <a:endParaRPr lang="en-US" sz="1400"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effectLst/>
                          <a:latin typeface="Kalimati"/>
                        </a:rPr>
                        <a:t>81.80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14"/>
                  </a:ext>
                </a:extLst>
              </a:tr>
            </a:tbl>
          </a:graphicData>
        </a:graphic>
      </p:graphicFrame>
    </p:spTree>
    <p:extLst>
      <p:ext uri="{BB962C8B-B14F-4D97-AF65-F5344CB8AC3E}">
        <p14:creationId xmlns:p14="http://schemas.microsoft.com/office/powerpoint/2010/main" val="4017994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904" y="304800"/>
            <a:ext cx="5181600" cy="609600"/>
          </a:xfrm>
        </p:spPr>
        <p:txBody>
          <a:bodyPr>
            <a:normAutofit/>
          </a:bodyPr>
          <a:lstStyle/>
          <a:p>
            <a:r>
              <a:rPr lang="en-US" sz="3200" dirty="0" smtClean="0">
                <a:solidFill>
                  <a:schemeClr val="tx1"/>
                </a:solidFill>
                <a:latin typeface="Urban_nep" pitchFamily="2" charset="0"/>
              </a:rPr>
              <a:t>j*</a:t>
            </a:r>
            <a:r>
              <a:rPr lang="en-US" sz="3200" dirty="0" err="1" smtClean="0">
                <a:solidFill>
                  <a:schemeClr val="tx1"/>
                </a:solidFill>
                <a:latin typeface="Urban_nep" pitchFamily="2" charset="0"/>
              </a:rPr>
              <a:t>fut</a:t>
            </a:r>
            <a:r>
              <a:rPr lang="en-US" sz="3200" dirty="0" smtClean="0">
                <a:solidFill>
                  <a:schemeClr val="tx1"/>
                </a:solidFill>
                <a:latin typeface="Urban_nep" pitchFamily="2" charset="0"/>
              </a:rPr>
              <a:t> </a:t>
            </a:r>
            <a:r>
              <a:rPr lang="en-US" sz="3200" dirty="0" err="1" smtClean="0">
                <a:solidFill>
                  <a:schemeClr val="tx1"/>
                </a:solidFill>
                <a:latin typeface="Urban_nep" pitchFamily="2" charset="0"/>
              </a:rPr>
              <a:t>oyfy</a:t>
            </a:r>
            <a:r>
              <a:rPr lang="en-US" sz="3200" dirty="0" smtClean="0">
                <a:solidFill>
                  <a:schemeClr val="tx1"/>
                </a:solidFill>
                <a:latin typeface="Urban_nep" pitchFamily="2" charset="0"/>
              </a:rPr>
              <a:t>{ k"|</a:t>
            </a:r>
            <a:r>
              <a:rPr lang="en-US" sz="3200" dirty="0" err="1" smtClean="0">
                <a:solidFill>
                  <a:schemeClr val="tx1"/>
                </a:solidFill>
                <a:latin typeface="Urban_nep" pitchFamily="2" charset="0"/>
              </a:rPr>
              <a:t>hLut</a:t>
            </a:r>
            <a:r>
              <a:rPr lang="en-US" sz="3200" dirty="0" smtClean="0">
                <a:solidFill>
                  <a:schemeClr val="tx1"/>
                </a:solidFill>
                <a:latin typeface="Urban_nep" pitchFamily="2" charset="0"/>
              </a:rPr>
              <a:t> </a:t>
            </a:r>
            <a:r>
              <a:rPr lang="en-US" sz="3200" dirty="0" err="1" smtClean="0">
                <a:solidFill>
                  <a:schemeClr val="tx1"/>
                </a:solidFill>
                <a:latin typeface="Urban_nep" pitchFamily="2" charset="0"/>
              </a:rPr>
              <a:t>vr</a:t>
            </a:r>
            <a:r>
              <a:rPr lang="en-US" sz="3200" dirty="0" smtClean="0">
                <a:solidFill>
                  <a:schemeClr val="tx1"/>
                </a:solidFill>
                <a:latin typeface="Urban_nep" pitchFamily="2" charset="0"/>
              </a:rPr>
              <a:t>{</a:t>
            </a:r>
            <a:endParaRPr lang="en-US" sz="3200" dirty="0">
              <a:solidFill>
                <a:schemeClr val="tx1"/>
              </a:solidFill>
              <a:latin typeface="Urban_nep" pitchFamily="2" charset="0"/>
            </a:endParaRPr>
          </a:p>
        </p:txBody>
      </p:sp>
      <p:graphicFrame>
        <p:nvGraphicFramePr>
          <p:cNvPr id="4" name="Content Placeholder 3"/>
          <p:cNvGraphicFramePr>
            <a:graphicFrameLocks noGrp="1"/>
          </p:cNvGraphicFramePr>
          <p:nvPr>
            <p:ph idx="1"/>
            <p:extLst/>
          </p:nvPr>
        </p:nvGraphicFramePr>
        <p:xfrm>
          <a:off x="152400" y="990600"/>
          <a:ext cx="8839200" cy="4450080"/>
        </p:xfrm>
        <a:graphic>
          <a:graphicData uri="http://schemas.openxmlformats.org/drawingml/2006/table">
            <a:tbl>
              <a:tblPr firstRow="1" bandRow="1">
                <a:tableStyleId>{5C22544A-7EE6-4342-B048-85BDC9FD1C3A}</a:tableStyleId>
              </a:tblPr>
              <a:tblGrid>
                <a:gridCol w="1000535">
                  <a:extLst>
                    <a:ext uri="{9D8B030D-6E8A-4147-A177-3AD203B41FA5}">
                      <a16:colId xmlns:a16="http://schemas.microsoft.com/office/drawing/2014/main" xmlns="" val="20000"/>
                    </a:ext>
                  </a:extLst>
                </a:gridCol>
                <a:gridCol w="1550987">
                  <a:extLst>
                    <a:ext uri="{9D8B030D-6E8A-4147-A177-3AD203B41FA5}">
                      <a16:colId xmlns:a16="http://schemas.microsoft.com/office/drawing/2014/main" xmlns="" val="20001"/>
                    </a:ext>
                  </a:extLst>
                </a:gridCol>
                <a:gridCol w="1487078">
                  <a:extLst>
                    <a:ext uri="{9D8B030D-6E8A-4147-A177-3AD203B41FA5}">
                      <a16:colId xmlns:a16="http://schemas.microsoft.com/office/drawing/2014/main" xmlns="" val="20002"/>
                    </a:ext>
                  </a:extLst>
                </a:gridCol>
                <a:gridCol w="990600">
                  <a:extLst>
                    <a:ext uri="{9D8B030D-6E8A-4147-A177-3AD203B41FA5}">
                      <a16:colId xmlns:a16="http://schemas.microsoft.com/office/drawing/2014/main" xmlns="" val="20003"/>
                    </a:ext>
                  </a:extLst>
                </a:gridCol>
                <a:gridCol w="1295400">
                  <a:extLst>
                    <a:ext uri="{9D8B030D-6E8A-4147-A177-3AD203B41FA5}">
                      <a16:colId xmlns:a16="http://schemas.microsoft.com/office/drawing/2014/main" xmlns="" val="20004"/>
                    </a:ext>
                  </a:extLst>
                </a:gridCol>
                <a:gridCol w="1421091">
                  <a:extLst>
                    <a:ext uri="{9D8B030D-6E8A-4147-A177-3AD203B41FA5}">
                      <a16:colId xmlns:a16="http://schemas.microsoft.com/office/drawing/2014/main" xmlns="" val="20005"/>
                    </a:ext>
                  </a:extLst>
                </a:gridCol>
                <a:gridCol w="1093509">
                  <a:extLst>
                    <a:ext uri="{9D8B030D-6E8A-4147-A177-3AD203B41FA5}">
                      <a16:colId xmlns:a16="http://schemas.microsoft.com/office/drawing/2014/main" xmlns="" val="20006"/>
                    </a:ext>
                  </a:extLst>
                </a:gridCol>
              </a:tblGrid>
              <a:tr h="370840">
                <a:tc rowSpan="3">
                  <a:txBody>
                    <a:bodyPr/>
                    <a:lstStyle/>
                    <a:p>
                      <a:pPr algn="ctr"/>
                      <a:r>
                        <a:rPr lang="en-US" sz="1600" b="1" dirty="0" smtClean="0">
                          <a:solidFill>
                            <a:schemeClr val="tx1"/>
                          </a:solidFill>
                          <a:latin typeface="Urban_nep" pitchFamily="2" charset="0"/>
                        </a:rPr>
                        <a:t>j*f g+=</a:t>
                      </a:r>
                      <a:endParaRPr lang="en-US" sz="1600" b="1" dirty="0">
                        <a:solidFill>
                          <a:schemeClr val="tx1"/>
                        </a:solidFill>
                        <a:latin typeface="Urban_nep"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6">
                  <a:txBody>
                    <a:bodyPr/>
                    <a:lstStyle/>
                    <a:p>
                      <a:pPr algn="ctr"/>
                      <a:r>
                        <a:rPr lang="en-US" sz="1600" b="1" dirty="0" err="1" smtClean="0">
                          <a:solidFill>
                            <a:schemeClr val="tx1"/>
                          </a:solidFill>
                          <a:latin typeface="Urban_nep" pitchFamily="2" charset="0"/>
                        </a:rPr>
                        <a:t>vr</a:t>
                      </a:r>
                      <a:r>
                        <a:rPr lang="en-US" sz="1600" b="1" dirty="0" smtClean="0">
                          <a:solidFill>
                            <a:schemeClr val="tx1"/>
                          </a:solidFill>
                          <a:latin typeface="Urban_nep" pitchFamily="2" charset="0"/>
                        </a:rPr>
                        <a:t>{</a:t>
                      </a:r>
                      <a:r>
                        <a:rPr lang="en-US" sz="1600" b="1" baseline="0" dirty="0" smtClean="0">
                          <a:solidFill>
                            <a:schemeClr val="tx1"/>
                          </a:solidFill>
                          <a:latin typeface="Urban_nep" pitchFamily="2" charset="0"/>
                        </a:rPr>
                        <a:t> </a:t>
                      </a:r>
                      <a:r>
                        <a:rPr lang="en-US" sz="1600" b="1" baseline="0" dirty="0" err="1" smtClean="0">
                          <a:solidFill>
                            <a:schemeClr val="tx1"/>
                          </a:solidFill>
                          <a:latin typeface="Urban_nep" pitchFamily="2" charset="0"/>
                        </a:rPr>
                        <a:t>zLif</a:t>
                      </a:r>
                      <a:r>
                        <a:rPr lang="en-US" sz="1600" b="1" baseline="0" dirty="0" smtClean="0">
                          <a:solidFill>
                            <a:schemeClr val="tx1"/>
                          </a:solidFill>
                          <a:latin typeface="Urban_nep" pitchFamily="2" charset="0"/>
                        </a:rPr>
                        <a:t>{s</a:t>
                      </a:r>
                      <a:endParaRPr lang="en-US" sz="1600" b="1" dirty="0">
                        <a:solidFill>
                          <a:schemeClr val="tx1"/>
                        </a:solidFill>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dirty="0">
                        <a:latin typeface="Urban_nep" pitchFamily="2" charset="0"/>
                      </a:endParaRPr>
                    </a:p>
                  </a:txBody>
                  <a:tcPr/>
                </a:tc>
                <a:tc hMerge="1">
                  <a:txBody>
                    <a:bodyPr/>
                    <a:lstStyle/>
                    <a:p>
                      <a:endParaRPr lang="en-US" dirty="0">
                        <a:latin typeface="Urban_nep" pitchFamily="2" charset="0"/>
                      </a:endParaRPr>
                    </a:p>
                  </a:txBody>
                  <a:tcPr/>
                </a:tc>
                <a:tc hMerge="1">
                  <a:txBody>
                    <a:bodyPr/>
                    <a:lstStyle/>
                    <a:p>
                      <a:endParaRPr lang="en-US" dirty="0">
                        <a:latin typeface="Urban_nep" pitchFamily="2" charset="0"/>
                      </a:endParaRPr>
                    </a:p>
                  </a:txBody>
                  <a:tcPr/>
                </a:tc>
                <a:extLst>
                  <a:ext uri="{0D108BD9-81ED-4DB2-BD59-A6C34878D82A}">
                    <a16:rowId xmlns:a16="http://schemas.microsoft.com/office/drawing/2014/main" xmlns="" val="10000"/>
                  </a:ext>
                </a:extLst>
              </a:tr>
              <a:tr h="370840">
                <a:tc vMerge="1">
                  <a:txBody>
                    <a:bodyPr/>
                    <a:lstStyle/>
                    <a:p>
                      <a:endParaRPr lang="en-US" dirty="0"/>
                    </a:p>
                  </a:txBody>
                  <a:tcPr/>
                </a:tc>
                <a:tc gridSpan="3">
                  <a:txBody>
                    <a:bodyPr/>
                    <a:lstStyle/>
                    <a:p>
                      <a:pPr algn="ctr"/>
                      <a:r>
                        <a:rPr lang="en-US" sz="1400" b="1" dirty="0" err="1" smtClean="0">
                          <a:latin typeface="Urban_nep" pitchFamily="2" charset="0"/>
                        </a:rPr>
                        <a:t>afnaflnsf</a:t>
                      </a:r>
                      <a:r>
                        <a:rPr lang="en-US" sz="1400" b="1" dirty="0" smtClean="0">
                          <a:latin typeface="Urban_nep" pitchFamily="2" charset="0"/>
                        </a:rPr>
                        <a:t> </a:t>
                      </a:r>
                      <a:r>
                        <a:rPr lang="en-US" sz="1400" b="1" dirty="0" err="1" smtClean="0">
                          <a:latin typeface="Urban_nep" pitchFamily="2" charset="0"/>
                        </a:rPr>
                        <a:t>nlIft</a:t>
                      </a:r>
                      <a:endParaRPr lang="en-US" sz="1400" b="1" dirty="0">
                        <a:latin typeface="Urban_nep"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sz="1400" dirty="0">
                        <a:latin typeface="Urban_nep"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sz="1400" dirty="0">
                        <a:latin typeface="Urban_nep"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a:txBody>
                    <a:bodyPr/>
                    <a:lstStyle/>
                    <a:p>
                      <a:pPr algn="ctr"/>
                      <a:r>
                        <a:rPr lang="en-US" sz="1400" b="1" dirty="0" err="1" smtClean="0">
                          <a:latin typeface="Urban_nep" pitchFamily="2" charset="0"/>
                        </a:rPr>
                        <a:t>dlxnf</a:t>
                      </a:r>
                      <a:r>
                        <a:rPr lang="en-US" sz="1400" b="1" dirty="0" smtClean="0">
                          <a:latin typeface="Urban_nep" pitchFamily="2" charset="0"/>
                        </a:rPr>
                        <a:t> </a:t>
                      </a:r>
                      <a:r>
                        <a:rPr lang="en-US" sz="1400" b="1" dirty="0" err="1" smtClean="0">
                          <a:latin typeface="Urban_nep" pitchFamily="2" charset="0"/>
                        </a:rPr>
                        <a:t>nlIft</a:t>
                      </a:r>
                      <a:endParaRPr lang="en-US" sz="1400" b="1" dirty="0">
                        <a:latin typeface="Urban_nep"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dirty="0">
                        <a:latin typeface="Urban_nep"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dirty="0">
                        <a:latin typeface="Urban_nep"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370840">
                <a:tc vMerge="1">
                  <a:txBody>
                    <a:bodyPr/>
                    <a:lstStyle/>
                    <a:p>
                      <a:pPr algn="ctr"/>
                      <a:endParaRPr lang="en-US" sz="1400"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1" dirty="0" err="1" smtClean="0">
                          <a:latin typeface="Urban_nep" pitchFamily="2" charset="0"/>
                        </a:rPr>
                        <a:t>cg'dflgt</a:t>
                      </a:r>
                      <a:endParaRPr lang="en-US" sz="12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1" dirty="0" err="1" smtClean="0">
                          <a:latin typeface="Urban_nep" pitchFamily="2" charset="0"/>
                        </a:rPr>
                        <a:t>oyfy</a:t>
                      </a:r>
                      <a:r>
                        <a:rPr lang="en-US" sz="1200" b="1" dirty="0" smtClean="0">
                          <a:latin typeface="Urban_nep" pitchFamily="2" charset="0"/>
                        </a:rPr>
                        <a:t>{</a:t>
                      </a:r>
                      <a:endParaRPr lang="en-US" sz="12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1" dirty="0" err="1" smtClean="0">
                          <a:latin typeface="Urban_nep" pitchFamily="2" charset="0"/>
                        </a:rPr>
                        <a:t>cg'dfgdf</a:t>
                      </a:r>
                      <a:r>
                        <a:rPr lang="en-US" sz="1200" b="1" dirty="0" smtClean="0">
                          <a:latin typeface="Urban_nep" pitchFamily="2" charset="0"/>
                        </a:rPr>
                        <a:t> ¶</a:t>
                      </a:r>
                      <a:endParaRPr lang="en-US" sz="12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1" dirty="0" err="1" smtClean="0">
                          <a:latin typeface="Urban_nep" pitchFamily="2" charset="0"/>
                        </a:rPr>
                        <a:t>cg'dflgt</a:t>
                      </a:r>
                      <a:endParaRPr lang="en-US" sz="12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1" dirty="0" err="1" smtClean="0">
                          <a:latin typeface="Urban_nep" pitchFamily="2" charset="0"/>
                        </a:rPr>
                        <a:t>oyfy</a:t>
                      </a:r>
                      <a:r>
                        <a:rPr lang="en-US" sz="1200" b="1" dirty="0" smtClean="0">
                          <a:latin typeface="Urban_nep" pitchFamily="2" charset="0"/>
                        </a:rPr>
                        <a:t>{</a:t>
                      </a:r>
                      <a:endParaRPr lang="en-US" sz="12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1" dirty="0" err="1" smtClean="0">
                          <a:latin typeface="Urban_nep" pitchFamily="2" charset="0"/>
                        </a:rPr>
                        <a:t>cg'dfgdf</a:t>
                      </a:r>
                      <a:r>
                        <a:rPr lang="en-US" sz="1200" b="1" dirty="0" smtClean="0">
                          <a:latin typeface="Urban_nep" pitchFamily="2" charset="0"/>
                        </a:rPr>
                        <a:t> ¶</a:t>
                      </a:r>
                      <a:endParaRPr lang="en-US" sz="12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370840">
                <a:tc>
                  <a:txBody>
                    <a:bodyPr/>
                    <a:lstStyle/>
                    <a:p>
                      <a:pPr algn="ctr"/>
                      <a:r>
                        <a:rPr lang="en-US" sz="1400" b="1" dirty="0" smtClean="0">
                          <a:latin typeface="Urban_nep" pitchFamily="2" charset="0"/>
                        </a:rPr>
                        <a:t>13</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5,10,248.19</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5,09,559.00</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1" i="0" u="none" strike="noStrike" dirty="0">
                          <a:solidFill>
                            <a:srgbClr val="000000"/>
                          </a:solidFill>
                          <a:effectLst/>
                          <a:latin typeface="Kalimati"/>
                        </a:rPr>
                        <a:t>99.86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3,40,165.46</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3,31,195.00</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1" i="0" u="none" strike="noStrike" dirty="0">
                          <a:solidFill>
                            <a:srgbClr val="000000"/>
                          </a:solidFill>
                          <a:effectLst/>
                          <a:latin typeface="Kalimati"/>
                        </a:rPr>
                        <a:t>97.36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r h="370840">
                <a:tc>
                  <a:txBody>
                    <a:bodyPr/>
                    <a:lstStyle/>
                    <a:p>
                      <a:pPr algn="ctr"/>
                      <a:r>
                        <a:rPr lang="en-US" sz="1400" b="1" dirty="0" smtClean="0">
                          <a:latin typeface="Urban_nep" pitchFamily="2" charset="0"/>
                        </a:rPr>
                        <a:t>14</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3,34,728.46</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3,34,723.00</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1" i="0" u="none" strike="noStrike">
                          <a:solidFill>
                            <a:srgbClr val="000000"/>
                          </a:solidFill>
                          <a:effectLst/>
                          <a:latin typeface="Kalimati"/>
                        </a:rPr>
                        <a:t>100.00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2,23,152.31</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1,84,270.00</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1" i="0" u="none" strike="noStrike">
                          <a:solidFill>
                            <a:srgbClr val="000000"/>
                          </a:solidFill>
                          <a:effectLst/>
                          <a:latin typeface="Kalimati"/>
                        </a:rPr>
                        <a:t>82.58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r h="370840">
                <a:tc>
                  <a:txBody>
                    <a:bodyPr/>
                    <a:lstStyle/>
                    <a:p>
                      <a:pPr algn="ctr"/>
                      <a:r>
                        <a:rPr lang="en-US" sz="1400" b="1" dirty="0" smtClean="0">
                          <a:latin typeface="Urban_nep" pitchFamily="2" charset="0"/>
                        </a:rPr>
                        <a:t>15</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11,49,523.09</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10,21,108.00</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1" i="0" u="none" strike="noStrike">
                          <a:solidFill>
                            <a:srgbClr val="000000"/>
                          </a:solidFill>
                          <a:effectLst/>
                          <a:latin typeface="Kalimati"/>
                        </a:rPr>
                        <a:t>88.83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7,66,348.73</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6,86,000.00</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1" i="0" u="none" strike="noStrike">
                          <a:solidFill>
                            <a:srgbClr val="000000"/>
                          </a:solidFill>
                          <a:effectLst/>
                          <a:latin typeface="Kalimati"/>
                        </a:rPr>
                        <a:t>89.52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5"/>
                  </a:ext>
                </a:extLst>
              </a:tr>
              <a:tr h="370840">
                <a:tc>
                  <a:txBody>
                    <a:bodyPr/>
                    <a:lstStyle/>
                    <a:p>
                      <a:pPr algn="ctr"/>
                      <a:r>
                        <a:rPr lang="en-US" sz="1400" b="1" dirty="0" smtClean="0">
                          <a:latin typeface="Urban_nep" pitchFamily="2" charset="0"/>
                        </a:rPr>
                        <a:t>16</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5,74,700.93</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3,82,571.00</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1" i="0" u="none" strike="noStrike">
                          <a:solidFill>
                            <a:srgbClr val="000000"/>
                          </a:solidFill>
                          <a:effectLst/>
                          <a:latin typeface="Kalimati"/>
                        </a:rPr>
                        <a:t>66.57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3,83,133.95</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3,15,883.00</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1" i="0" u="none" strike="noStrike">
                          <a:solidFill>
                            <a:srgbClr val="000000"/>
                          </a:solidFill>
                          <a:effectLst/>
                          <a:latin typeface="Kalimati"/>
                        </a:rPr>
                        <a:t>82.45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6"/>
                  </a:ext>
                </a:extLst>
              </a:tr>
              <a:tr h="370840">
                <a:tc>
                  <a:txBody>
                    <a:bodyPr/>
                    <a:lstStyle/>
                    <a:p>
                      <a:pPr algn="ctr"/>
                      <a:r>
                        <a:rPr lang="en-US" sz="1400" b="1" dirty="0" smtClean="0">
                          <a:latin typeface="Urban_nep" pitchFamily="2" charset="0"/>
                        </a:rPr>
                        <a:t>17</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11,49,752.24</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11,19,923.00</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1" i="0" u="none" strike="noStrike">
                          <a:solidFill>
                            <a:srgbClr val="000000"/>
                          </a:solidFill>
                          <a:effectLst/>
                          <a:latin typeface="Kalimati"/>
                        </a:rPr>
                        <a:t>97.41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7,66,501.49</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7,62,902.00</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1" i="0" u="none" strike="noStrike">
                          <a:solidFill>
                            <a:srgbClr val="000000"/>
                          </a:solidFill>
                          <a:effectLst/>
                          <a:latin typeface="Kalimati"/>
                        </a:rPr>
                        <a:t>99.53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7"/>
                  </a:ext>
                </a:extLst>
              </a:tr>
              <a:tr h="370840">
                <a:tc>
                  <a:txBody>
                    <a:bodyPr/>
                    <a:lstStyle/>
                    <a:p>
                      <a:pPr algn="ctr"/>
                      <a:r>
                        <a:rPr lang="en-US" sz="1400" b="1" dirty="0" smtClean="0">
                          <a:latin typeface="Urban_nep" pitchFamily="2" charset="0"/>
                        </a:rPr>
                        <a:t>18</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4,67,206.50</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4,66,950.00</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1" i="0" u="none" strike="noStrike">
                          <a:solidFill>
                            <a:srgbClr val="000000"/>
                          </a:solidFill>
                          <a:effectLst/>
                          <a:latin typeface="Kalimati"/>
                        </a:rPr>
                        <a:t>99.95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3,11,471.00</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3,10,500.00</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1" i="0" u="none" strike="noStrike">
                          <a:solidFill>
                            <a:srgbClr val="000000"/>
                          </a:solidFill>
                          <a:effectLst/>
                          <a:latin typeface="Kalimati"/>
                        </a:rPr>
                        <a:t>99.69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8"/>
                  </a:ext>
                </a:extLst>
              </a:tr>
              <a:tr h="370840">
                <a:tc>
                  <a:txBody>
                    <a:bodyPr/>
                    <a:lstStyle/>
                    <a:p>
                      <a:pPr algn="ctr"/>
                      <a:r>
                        <a:rPr lang="en-US" sz="1400" b="1" dirty="0" smtClean="0">
                          <a:latin typeface="Urban_nep" pitchFamily="2" charset="0"/>
                        </a:rPr>
                        <a:t>19</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7,89,984.67</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5,47,329.00</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1" i="0" u="none" strike="noStrike" dirty="0" smtClean="0">
                          <a:solidFill>
                            <a:srgbClr val="000000"/>
                          </a:solidFill>
                          <a:effectLst/>
                          <a:latin typeface="Kalimati"/>
                        </a:rPr>
                        <a:t>69.28</a:t>
                      </a:r>
                      <a:endParaRPr lang="en-US" sz="1100" b="1" i="0" u="none" strike="noStrike" dirty="0">
                        <a:solidFill>
                          <a:srgbClr val="000000"/>
                        </a:solidFill>
                        <a:effectLst/>
                        <a:latin typeface="Kalimat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5,26,656.45</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5,25,440.00</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1" i="0" u="none" strike="noStrike">
                          <a:solidFill>
                            <a:srgbClr val="000000"/>
                          </a:solidFill>
                          <a:effectLst/>
                          <a:latin typeface="Kalimati"/>
                        </a:rPr>
                        <a:t>99.77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9"/>
                  </a:ext>
                </a:extLst>
              </a:tr>
              <a:tr h="370840">
                <a:tc>
                  <a:txBody>
                    <a:bodyPr/>
                    <a:lstStyle/>
                    <a:p>
                      <a:pPr algn="ctr"/>
                      <a:r>
                        <a:rPr lang="en-US" sz="1400" b="1" dirty="0" smtClean="0">
                          <a:latin typeface="Urban_nep" pitchFamily="2" charset="0"/>
                        </a:rPr>
                        <a:t>20</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13,93,554.28</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13,88,260.00</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1" i="0" u="none" strike="noStrike" dirty="0">
                          <a:solidFill>
                            <a:srgbClr val="000000"/>
                          </a:solidFill>
                          <a:effectLst/>
                          <a:latin typeface="Kalimati"/>
                        </a:rPr>
                        <a:t>99.62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9,29,036.19</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9,28,650.00</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1" i="0" u="none" strike="noStrike">
                          <a:solidFill>
                            <a:srgbClr val="000000"/>
                          </a:solidFill>
                          <a:effectLst/>
                          <a:latin typeface="Kalimati"/>
                        </a:rPr>
                        <a:t>99.96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10"/>
                  </a:ext>
                </a:extLst>
              </a:tr>
              <a:tr h="370840">
                <a:tc>
                  <a:txBody>
                    <a:bodyPr/>
                    <a:lstStyle/>
                    <a:p>
                      <a:pPr algn="ctr"/>
                      <a:r>
                        <a:rPr lang="en-US" sz="1400" b="1" smtClean="0">
                          <a:latin typeface="Urban_nep" pitchFamily="2" charset="0"/>
                        </a:rPr>
                        <a:t>hDdfM</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12900000.00</a:t>
                      </a:r>
                      <a:endParaRPr lang="en-US" sz="1400" b="1" dirty="0">
                        <a:latin typeface="Urban_nep"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400" b="1" dirty="0" smtClean="0">
                          <a:latin typeface="Urban_nep" pitchFamily="2" charset="0"/>
                        </a:rPr>
                        <a:t>1,18,10,653.00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1" i="0" u="none" strike="noStrike" dirty="0" smtClean="0">
                          <a:solidFill>
                            <a:srgbClr val="000000"/>
                          </a:solidFill>
                          <a:effectLst/>
                          <a:latin typeface="Kalimati"/>
                        </a:rPr>
                        <a:t>91.55</a:t>
                      </a:r>
                      <a:endParaRPr lang="en-US" sz="1100" b="1" i="0" u="none" strike="noStrike" dirty="0">
                        <a:solidFill>
                          <a:srgbClr val="000000"/>
                        </a:solidFill>
                        <a:effectLst/>
                        <a:latin typeface="Kalimat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8600000.00</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80,94,771.00</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1" i="0" u="none" strike="noStrike" dirty="0">
                          <a:solidFill>
                            <a:srgbClr val="000000"/>
                          </a:solidFill>
                          <a:effectLst/>
                          <a:latin typeface="Kalimati"/>
                        </a:rPr>
                        <a:t>94.13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11"/>
                  </a:ext>
                </a:extLst>
              </a:tr>
            </a:tbl>
          </a:graphicData>
        </a:graphic>
      </p:graphicFrame>
    </p:spTree>
    <p:extLst>
      <p:ext uri="{BB962C8B-B14F-4D97-AF65-F5344CB8AC3E}">
        <p14:creationId xmlns:p14="http://schemas.microsoft.com/office/powerpoint/2010/main" val="373774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904" y="304800"/>
            <a:ext cx="5181600" cy="609600"/>
          </a:xfrm>
        </p:spPr>
        <p:txBody>
          <a:bodyPr>
            <a:normAutofit/>
          </a:bodyPr>
          <a:lstStyle/>
          <a:p>
            <a:r>
              <a:rPr lang="en-US" sz="3200" dirty="0" smtClean="0">
                <a:solidFill>
                  <a:schemeClr val="tx1"/>
                </a:solidFill>
                <a:latin typeface="Urban_nep" pitchFamily="2" charset="0"/>
              </a:rPr>
              <a:t>j*</a:t>
            </a:r>
            <a:r>
              <a:rPr lang="en-US" sz="3200" dirty="0" err="1" smtClean="0">
                <a:solidFill>
                  <a:schemeClr val="tx1"/>
                </a:solidFill>
                <a:latin typeface="Urban_nep" pitchFamily="2" charset="0"/>
              </a:rPr>
              <a:t>fut</a:t>
            </a:r>
            <a:r>
              <a:rPr lang="en-US" sz="3200" dirty="0" smtClean="0">
                <a:solidFill>
                  <a:schemeClr val="tx1"/>
                </a:solidFill>
                <a:latin typeface="Urban_nep" pitchFamily="2" charset="0"/>
              </a:rPr>
              <a:t> </a:t>
            </a:r>
            <a:r>
              <a:rPr lang="en-US" sz="3200" dirty="0" err="1" smtClean="0">
                <a:solidFill>
                  <a:schemeClr val="tx1"/>
                </a:solidFill>
                <a:latin typeface="Urban_nep" pitchFamily="2" charset="0"/>
              </a:rPr>
              <a:t>oyfy</a:t>
            </a:r>
            <a:r>
              <a:rPr lang="en-US" sz="3200" dirty="0" smtClean="0">
                <a:solidFill>
                  <a:schemeClr val="tx1"/>
                </a:solidFill>
                <a:latin typeface="Urban_nep" pitchFamily="2" charset="0"/>
              </a:rPr>
              <a:t>{ k"|</a:t>
            </a:r>
            <a:r>
              <a:rPr lang="en-US" sz="3200" dirty="0" err="1" smtClean="0">
                <a:solidFill>
                  <a:schemeClr val="tx1"/>
                </a:solidFill>
                <a:latin typeface="Urban_nep" pitchFamily="2" charset="0"/>
              </a:rPr>
              <a:t>hLut</a:t>
            </a:r>
            <a:r>
              <a:rPr lang="en-US" sz="3200" dirty="0" smtClean="0">
                <a:solidFill>
                  <a:schemeClr val="tx1"/>
                </a:solidFill>
                <a:latin typeface="Urban_nep" pitchFamily="2" charset="0"/>
              </a:rPr>
              <a:t> </a:t>
            </a:r>
            <a:r>
              <a:rPr lang="en-US" sz="3200" dirty="0" err="1" smtClean="0">
                <a:solidFill>
                  <a:schemeClr val="tx1"/>
                </a:solidFill>
                <a:latin typeface="Urban_nep" pitchFamily="2" charset="0"/>
              </a:rPr>
              <a:t>vr</a:t>
            </a:r>
            <a:r>
              <a:rPr lang="en-US" sz="3200" dirty="0" smtClean="0">
                <a:solidFill>
                  <a:schemeClr val="tx1"/>
                </a:solidFill>
                <a:latin typeface="Urban_nep" pitchFamily="2" charset="0"/>
              </a:rPr>
              <a:t>{</a:t>
            </a:r>
            <a:endParaRPr lang="en-US" sz="3200" dirty="0">
              <a:solidFill>
                <a:schemeClr val="tx1"/>
              </a:solidFill>
              <a:latin typeface="Urban_nep" pitchFamily="2" charset="0"/>
            </a:endParaRPr>
          </a:p>
        </p:txBody>
      </p:sp>
      <p:graphicFrame>
        <p:nvGraphicFramePr>
          <p:cNvPr id="4" name="Content Placeholder 3"/>
          <p:cNvGraphicFramePr>
            <a:graphicFrameLocks noGrp="1"/>
          </p:cNvGraphicFramePr>
          <p:nvPr>
            <p:ph idx="1"/>
            <p:extLst/>
          </p:nvPr>
        </p:nvGraphicFramePr>
        <p:xfrm>
          <a:off x="152401" y="990600"/>
          <a:ext cx="8839197" cy="5562600"/>
        </p:xfrm>
        <a:graphic>
          <a:graphicData uri="http://schemas.openxmlformats.org/drawingml/2006/table">
            <a:tbl>
              <a:tblPr firstRow="1" bandRow="1">
                <a:tableStyleId>{5C22544A-7EE6-4342-B048-85BDC9FD1C3A}</a:tableStyleId>
              </a:tblPr>
              <a:tblGrid>
                <a:gridCol w="853650">
                  <a:extLst>
                    <a:ext uri="{9D8B030D-6E8A-4147-A177-3AD203B41FA5}">
                      <a16:colId xmlns:a16="http://schemas.microsoft.com/office/drawing/2014/main" xmlns="" val="20000"/>
                    </a:ext>
                  </a:extLst>
                </a:gridCol>
                <a:gridCol w="1422749">
                  <a:extLst>
                    <a:ext uri="{9D8B030D-6E8A-4147-A177-3AD203B41FA5}">
                      <a16:colId xmlns:a16="http://schemas.microsoft.com/office/drawing/2014/main" xmlns="" val="20001"/>
                    </a:ext>
                  </a:extLst>
                </a:gridCol>
                <a:gridCol w="1609800">
                  <a:extLst>
                    <a:ext uri="{9D8B030D-6E8A-4147-A177-3AD203B41FA5}">
                      <a16:colId xmlns:a16="http://schemas.microsoft.com/office/drawing/2014/main" xmlns="" val="20002"/>
                    </a:ext>
                  </a:extLst>
                </a:gridCol>
                <a:gridCol w="1066800">
                  <a:extLst>
                    <a:ext uri="{9D8B030D-6E8A-4147-A177-3AD203B41FA5}">
                      <a16:colId xmlns:a16="http://schemas.microsoft.com/office/drawing/2014/main" xmlns="" val="20003"/>
                    </a:ext>
                  </a:extLst>
                </a:gridCol>
                <a:gridCol w="1447800">
                  <a:extLst>
                    <a:ext uri="{9D8B030D-6E8A-4147-A177-3AD203B41FA5}">
                      <a16:colId xmlns:a16="http://schemas.microsoft.com/office/drawing/2014/main" xmlns="" val="20004"/>
                    </a:ext>
                  </a:extLst>
                </a:gridCol>
                <a:gridCol w="1447800">
                  <a:extLst>
                    <a:ext uri="{9D8B030D-6E8A-4147-A177-3AD203B41FA5}">
                      <a16:colId xmlns:a16="http://schemas.microsoft.com/office/drawing/2014/main" xmlns="" val="20005"/>
                    </a:ext>
                  </a:extLst>
                </a:gridCol>
                <a:gridCol w="990598">
                  <a:extLst>
                    <a:ext uri="{9D8B030D-6E8A-4147-A177-3AD203B41FA5}">
                      <a16:colId xmlns:a16="http://schemas.microsoft.com/office/drawing/2014/main" xmlns="" val="20006"/>
                    </a:ext>
                  </a:extLst>
                </a:gridCol>
              </a:tblGrid>
              <a:tr h="370840">
                <a:tc rowSpan="3">
                  <a:txBody>
                    <a:bodyPr/>
                    <a:lstStyle/>
                    <a:p>
                      <a:pPr algn="ctr"/>
                      <a:r>
                        <a:rPr lang="en-US" sz="1600" b="1" dirty="0" smtClean="0">
                          <a:solidFill>
                            <a:schemeClr val="tx1"/>
                          </a:solidFill>
                          <a:latin typeface="Urban_nep" pitchFamily="2" charset="0"/>
                        </a:rPr>
                        <a:t>j*f g+=</a:t>
                      </a:r>
                      <a:endParaRPr lang="en-US" sz="1600" b="1" dirty="0">
                        <a:solidFill>
                          <a:schemeClr val="tx1"/>
                        </a:solidFill>
                        <a:latin typeface="Urban_nep"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6">
                  <a:txBody>
                    <a:bodyPr/>
                    <a:lstStyle/>
                    <a:p>
                      <a:pPr algn="ctr"/>
                      <a:r>
                        <a:rPr lang="en-US" sz="1600" b="1" dirty="0" err="1" smtClean="0">
                          <a:solidFill>
                            <a:schemeClr val="tx1"/>
                          </a:solidFill>
                          <a:latin typeface="Urban_nep" pitchFamily="2" charset="0"/>
                        </a:rPr>
                        <a:t>vr</a:t>
                      </a:r>
                      <a:r>
                        <a:rPr lang="en-US" sz="1600" b="1" dirty="0" smtClean="0">
                          <a:solidFill>
                            <a:schemeClr val="tx1"/>
                          </a:solidFill>
                          <a:latin typeface="Urban_nep" pitchFamily="2" charset="0"/>
                        </a:rPr>
                        <a:t>{</a:t>
                      </a:r>
                      <a:r>
                        <a:rPr lang="en-US" sz="1600" b="1" baseline="0" dirty="0" smtClean="0">
                          <a:solidFill>
                            <a:schemeClr val="tx1"/>
                          </a:solidFill>
                          <a:latin typeface="Urban_nep" pitchFamily="2" charset="0"/>
                        </a:rPr>
                        <a:t> </a:t>
                      </a:r>
                      <a:r>
                        <a:rPr lang="en-US" sz="1600" b="1" baseline="0" dirty="0" err="1" smtClean="0">
                          <a:solidFill>
                            <a:schemeClr val="tx1"/>
                          </a:solidFill>
                          <a:latin typeface="Urban_nep" pitchFamily="2" charset="0"/>
                        </a:rPr>
                        <a:t>zLif</a:t>
                      </a:r>
                      <a:r>
                        <a:rPr lang="en-US" sz="1600" b="1" baseline="0" dirty="0" smtClean="0">
                          <a:solidFill>
                            <a:schemeClr val="tx1"/>
                          </a:solidFill>
                          <a:latin typeface="Urban_nep" pitchFamily="2" charset="0"/>
                        </a:rPr>
                        <a:t>{s</a:t>
                      </a:r>
                      <a:endParaRPr lang="en-US" sz="1600" b="1" dirty="0">
                        <a:solidFill>
                          <a:schemeClr val="tx1"/>
                        </a:solidFill>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dirty="0">
                        <a:latin typeface="Urban_nep" pitchFamily="2" charset="0"/>
                      </a:endParaRPr>
                    </a:p>
                  </a:txBody>
                  <a:tcPr/>
                </a:tc>
                <a:tc hMerge="1">
                  <a:txBody>
                    <a:bodyPr/>
                    <a:lstStyle/>
                    <a:p>
                      <a:endParaRPr lang="en-US" dirty="0">
                        <a:latin typeface="Urban_nep" pitchFamily="2" charset="0"/>
                      </a:endParaRPr>
                    </a:p>
                  </a:txBody>
                  <a:tcPr/>
                </a:tc>
                <a:tc hMerge="1">
                  <a:txBody>
                    <a:bodyPr/>
                    <a:lstStyle/>
                    <a:p>
                      <a:endParaRPr lang="en-US" dirty="0">
                        <a:latin typeface="Urban_nep" pitchFamily="2" charset="0"/>
                      </a:endParaRPr>
                    </a:p>
                  </a:txBody>
                  <a:tcPr/>
                </a:tc>
                <a:extLst>
                  <a:ext uri="{0D108BD9-81ED-4DB2-BD59-A6C34878D82A}">
                    <a16:rowId xmlns:a16="http://schemas.microsoft.com/office/drawing/2014/main" xmlns="" val="10000"/>
                  </a:ext>
                </a:extLst>
              </a:tr>
              <a:tr h="370840">
                <a:tc vMerge="1">
                  <a:txBody>
                    <a:bodyPr/>
                    <a:lstStyle/>
                    <a:p>
                      <a:endParaRPr lang="en-US" dirty="0"/>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err="1" smtClean="0">
                          <a:latin typeface="Urban_nep" pitchFamily="2" charset="0"/>
                        </a:rPr>
                        <a:t>cGo</a:t>
                      </a:r>
                      <a:r>
                        <a:rPr lang="en-US" sz="1200" b="1" dirty="0" smtClean="0">
                          <a:latin typeface="Urban_nep" pitchFamily="2" charset="0"/>
                        </a:rPr>
                        <a:t> </a:t>
                      </a:r>
                      <a:r>
                        <a:rPr lang="en-US" sz="1200" b="1" dirty="0" err="1" smtClean="0">
                          <a:latin typeface="Urban_nep" pitchFamily="2" charset="0"/>
                        </a:rPr>
                        <a:t>nlIft</a:t>
                      </a:r>
                      <a:endParaRPr lang="en-US" sz="1200" b="1" dirty="0" smtClean="0">
                        <a:latin typeface="Urban_nep"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dirty="0">
                        <a:latin typeface="Urban_nep"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dirty="0">
                        <a:latin typeface="Urban_nep"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a:txBody>
                    <a:bodyPr/>
                    <a:lstStyle/>
                    <a:p>
                      <a:pPr algn="ctr"/>
                      <a:r>
                        <a:rPr lang="en-US" sz="1200" b="1" dirty="0" smtClean="0">
                          <a:latin typeface="Urban_nep" pitchFamily="2" charset="0"/>
                        </a:rPr>
                        <a:t>;</a:t>
                      </a:r>
                      <a:r>
                        <a:rPr lang="en-US" sz="1200" b="1" dirty="0" err="1" smtClean="0">
                          <a:latin typeface="Urban_nep" pitchFamily="2" charset="0"/>
                        </a:rPr>
                        <a:t>fj</a:t>
                      </a:r>
                      <a:r>
                        <a:rPr lang="en-US" sz="1200" b="1" dirty="0" smtClean="0">
                          <a:latin typeface="Urban_nep" pitchFamily="2" charset="0"/>
                        </a:rPr>
                        <a:t>{</a:t>
                      </a:r>
                      <a:r>
                        <a:rPr lang="en-US" sz="1200" b="1" dirty="0" err="1" smtClean="0">
                          <a:latin typeface="Urban_nep" pitchFamily="2" charset="0"/>
                        </a:rPr>
                        <a:t>hlgs</a:t>
                      </a:r>
                      <a:r>
                        <a:rPr lang="en-US" sz="1200" b="1" dirty="0" smtClean="0">
                          <a:latin typeface="Urban_nep" pitchFamily="2" charset="0"/>
                        </a:rPr>
                        <a:t> </a:t>
                      </a:r>
                      <a:r>
                        <a:rPr lang="en-US" sz="1200" b="1" dirty="0" err="1" smtClean="0">
                          <a:latin typeface="Urban_nep" pitchFamily="2" charset="0"/>
                        </a:rPr>
                        <a:t>lgdf</a:t>
                      </a:r>
                      <a:r>
                        <a:rPr lang="en-US" sz="1200" b="1" dirty="0" smtClean="0">
                          <a:latin typeface="Urban_nep" pitchFamily="2" charset="0"/>
                        </a:rPr>
                        <a:t>{)f</a:t>
                      </a:r>
                      <a:r>
                        <a:rPr lang="en-US" sz="1200" b="1" baseline="0" dirty="0" smtClean="0">
                          <a:latin typeface="Urban_nep" pitchFamily="2" charset="0"/>
                        </a:rPr>
                        <a:t> </a:t>
                      </a:r>
                      <a:r>
                        <a:rPr lang="en-US" sz="1200" b="1" baseline="0" dirty="0" err="1" smtClean="0">
                          <a:latin typeface="Urban_nep" pitchFamily="2" charset="0"/>
                        </a:rPr>
                        <a:t>vr</a:t>
                      </a:r>
                      <a:r>
                        <a:rPr lang="en-US" sz="1200" b="1" baseline="0" dirty="0" smtClean="0">
                          <a:latin typeface="Urban_nep" pitchFamily="2" charset="0"/>
                        </a:rPr>
                        <a:t>{</a:t>
                      </a:r>
                      <a:endParaRPr lang="en-US" sz="1200" b="1" dirty="0">
                        <a:latin typeface="Urban_nep"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sz="1200" dirty="0">
                        <a:latin typeface="Urban_nep"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sz="1200" dirty="0">
                        <a:latin typeface="Urban_nep"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370840">
                <a:tc vMerge="1">
                  <a:txBody>
                    <a:bodyPr/>
                    <a:lstStyle/>
                    <a:p>
                      <a:pPr algn="ctr"/>
                      <a:endParaRPr lang="en-US" sz="1200"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1" dirty="0" err="1" smtClean="0">
                          <a:latin typeface="Urban_nep" pitchFamily="2" charset="0"/>
                        </a:rPr>
                        <a:t>cg'dflgt</a:t>
                      </a:r>
                      <a:endParaRPr lang="en-US" sz="1200" b="1" dirty="0">
                        <a:latin typeface="Urban_nep"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1" dirty="0" err="1" smtClean="0">
                          <a:latin typeface="Urban_nep" pitchFamily="2" charset="0"/>
                        </a:rPr>
                        <a:t>oyfy</a:t>
                      </a:r>
                      <a:r>
                        <a:rPr lang="en-US" sz="1200" b="1" dirty="0" smtClean="0">
                          <a:latin typeface="Urban_nep" pitchFamily="2" charset="0"/>
                        </a:rPr>
                        <a:t>{</a:t>
                      </a:r>
                      <a:endParaRPr lang="en-US" sz="1200" b="1" dirty="0">
                        <a:latin typeface="Urban_nep"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1" dirty="0" err="1" smtClean="0">
                          <a:latin typeface="Urban_nep" pitchFamily="2" charset="0"/>
                        </a:rPr>
                        <a:t>cg'dfgdf</a:t>
                      </a:r>
                      <a:r>
                        <a:rPr lang="en-US" sz="1200" b="1" dirty="0" smtClean="0">
                          <a:latin typeface="Urban_nep" pitchFamily="2" charset="0"/>
                        </a:rPr>
                        <a:t> ¶</a:t>
                      </a:r>
                      <a:endParaRPr lang="en-US" sz="1200" b="1" dirty="0">
                        <a:latin typeface="Urban_nep"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1" dirty="0" err="1" smtClean="0">
                          <a:latin typeface="Urban_nep" pitchFamily="2" charset="0"/>
                        </a:rPr>
                        <a:t>cg'dflgt</a:t>
                      </a:r>
                      <a:endParaRPr lang="en-US" sz="1200" b="1" dirty="0">
                        <a:latin typeface="Urban_nep"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1" dirty="0" err="1" smtClean="0">
                          <a:latin typeface="Urban_nep" pitchFamily="2" charset="0"/>
                        </a:rPr>
                        <a:t>oyfy</a:t>
                      </a:r>
                      <a:r>
                        <a:rPr lang="en-US" sz="1200" b="1" dirty="0" smtClean="0">
                          <a:latin typeface="Urban_nep" pitchFamily="2" charset="0"/>
                        </a:rPr>
                        <a:t>{</a:t>
                      </a:r>
                      <a:endParaRPr lang="en-US" sz="1200" b="1" dirty="0">
                        <a:latin typeface="Urban_nep"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1" dirty="0" err="1" smtClean="0">
                          <a:latin typeface="Urban_nep" pitchFamily="2" charset="0"/>
                        </a:rPr>
                        <a:t>cg'dfgdf</a:t>
                      </a:r>
                      <a:r>
                        <a:rPr lang="en-US" sz="1200" b="1" dirty="0" smtClean="0">
                          <a:latin typeface="Urban_nep" pitchFamily="2" charset="0"/>
                        </a:rPr>
                        <a:t> ¶</a:t>
                      </a:r>
                      <a:endParaRPr lang="en-US" sz="1200" b="1" dirty="0">
                        <a:latin typeface="Urban_nep"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370840">
                <a:tc>
                  <a:txBody>
                    <a:bodyPr/>
                    <a:lstStyle/>
                    <a:p>
                      <a:pPr algn="ctr"/>
                      <a:r>
                        <a:rPr lang="en-US" sz="1200" b="1" dirty="0" smtClean="0">
                          <a:latin typeface="Urban_nep" pitchFamily="2" charset="0"/>
                        </a:rPr>
                        <a:t>1</a:t>
                      </a:r>
                      <a:endParaRPr lang="en-US" sz="12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3,51,197.50</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3,09,576.00</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1" i="0" u="none" strike="noStrike" dirty="0">
                          <a:solidFill>
                            <a:srgbClr val="000000"/>
                          </a:solidFill>
                          <a:effectLst/>
                          <a:latin typeface="Kalimati"/>
                        </a:rPr>
                        <a:t>88.15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14,04,790.00</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13,19,103.00</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1" i="0" u="none" strike="noStrike" dirty="0">
                          <a:solidFill>
                            <a:srgbClr val="000000"/>
                          </a:solidFill>
                          <a:effectLst/>
                          <a:latin typeface="Kalimati"/>
                        </a:rPr>
                        <a:t>93.9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r h="370840">
                <a:tc>
                  <a:txBody>
                    <a:bodyPr/>
                    <a:lstStyle/>
                    <a:p>
                      <a:pPr algn="ctr"/>
                      <a:r>
                        <a:rPr lang="en-US" sz="1200" b="1" dirty="0" smtClean="0">
                          <a:latin typeface="Urban_nep" pitchFamily="2" charset="0"/>
                        </a:rPr>
                        <a:t>2</a:t>
                      </a:r>
                      <a:endParaRPr lang="en-US" sz="12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2,76,482.17</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2,73,609.00</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1" i="0" u="none" strike="noStrike">
                          <a:solidFill>
                            <a:srgbClr val="000000"/>
                          </a:solidFill>
                          <a:effectLst/>
                          <a:latin typeface="Kalimati"/>
                        </a:rPr>
                        <a:t>98.96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11,05,928.68</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5,91,424.62</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1" i="0" u="none" strike="noStrike">
                          <a:solidFill>
                            <a:srgbClr val="000000"/>
                          </a:solidFill>
                          <a:effectLst/>
                          <a:latin typeface="Kalimati"/>
                        </a:rPr>
                        <a:t>53.48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r h="370840">
                <a:tc>
                  <a:txBody>
                    <a:bodyPr/>
                    <a:lstStyle/>
                    <a:p>
                      <a:pPr algn="ctr"/>
                      <a:r>
                        <a:rPr lang="en-US" sz="1200" b="1" dirty="0" smtClean="0">
                          <a:latin typeface="Urban_nep" pitchFamily="2" charset="0"/>
                        </a:rPr>
                        <a:t>3</a:t>
                      </a:r>
                      <a:endParaRPr lang="en-US" sz="12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3,30,757.97</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2,50,786.00</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1" i="0" u="none" strike="noStrike">
                          <a:solidFill>
                            <a:srgbClr val="000000"/>
                          </a:solidFill>
                          <a:effectLst/>
                          <a:latin typeface="Kalimati"/>
                        </a:rPr>
                        <a:t>75.82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13,23,031.89</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13,17,000.00</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1" i="0" u="none" strike="noStrike">
                          <a:solidFill>
                            <a:srgbClr val="000000"/>
                          </a:solidFill>
                          <a:effectLst/>
                          <a:latin typeface="Kalimati"/>
                        </a:rPr>
                        <a:t>99.54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5"/>
                  </a:ext>
                </a:extLst>
              </a:tr>
              <a:tr h="370840">
                <a:tc>
                  <a:txBody>
                    <a:bodyPr/>
                    <a:lstStyle/>
                    <a:p>
                      <a:pPr algn="ctr"/>
                      <a:r>
                        <a:rPr lang="en-US" sz="1200" b="1" dirty="0" smtClean="0">
                          <a:latin typeface="Urban_nep" pitchFamily="2" charset="0"/>
                        </a:rPr>
                        <a:t>4</a:t>
                      </a:r>
                      <a:endParaRPr lang="en-US" sz="12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9,84,833.98</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9,60,000.00</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1" i="0" u="none" strike="noStrike">
                          <a:solidFill>
                            <a:srgbClr val="000000"/>
                          </a:solidFill>
                          <a:effectLst/>
                          <a:latin typeface="Kalimati"/>
                        </a:rPr>
                        <a:t>97.48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39,39,335.91</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39,38,737.00</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1" i="0" u="none" strike="noStrike">
                          <a:solidFill>
                            <a:srgbClr val="000000"/>
                          </a:solidFill>
                          <a:effectLst/>
                          <a:latin typeface="Kalimati"/>
                        </a:rPr>
                        <a:t>99.98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6"/>
                  </a:ext>
                </a:extLst>
              </a:tr>
              <a:tr h="370840">
                <a:tc>
                  <a:txBody>
                    <a:bodyPr/>
                    <a:lstStyle/>
                    <a:p>
                      <a:pPr algn="ctr"/>
                      <a:r>
                        <a:rPr lang="en-US" sz="1200" b="1" dirty="0" smtClean="0">
                          <a:latin typeface="Urban_nep" pitchFamily="2" charset="0"/>
                        </a:rPr>
                        <a:t>5</a:t>
                      </a:r>
                      <a:endParaRPr lang="en-US" sz="12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9,49,597.90</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9,23,407.00</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1" i="0" u="none" strike="noStrike">
                          <a:solidFill>
                            <a:srgbClr val="000000"/>
                          </a:solidFill>
                          <a:effectLst/>
                          <a:latin typeface="Kalimati"/>
                        </a:rPr>
                        <a:t>97.24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37,98,391.64</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38,57,739.00</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1" i="0" u="none" strike="noStrike">
                          <a:solidFill>
                            <a:srgbClr val="000000"/>
                          </a:solidFill>
                          <a:effectLst/>
                          <a:latin typeface="Kalimati"/>
                        </a:rPr>
                        <a:t>101.6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7"/>
                  </a:ext>
                </a:extLst>
              </a:tr>
              <a:tr h="370840">
                <a:tc>
                  <a:txBody>
                    <a:bodyPr/>
                    <a:lstStyle/>
                    <a:p>
                      <a:pPr algn="ctr"/>
                      <a:r>
                        <a:rPr lang="en-US" sz="1200" b="1" dirty="0" smtClean="0">
                          <a:latin typeface="Urban_nep" pitchFamily="2" charset="0"/>
                        </a:rPr>
                        <a:t>6</a:t>
                      </a:r>
                      <a:endParaRPr lang="en-US" sz="12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7,87,884.33</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6,74,353.00</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1" i="0" u="none" strike="noStrike">
                          <a:solidFill>
                            <a:srgbClr val="000000"/>
                          </a:solidFill>
                          <a:effectLst/>
                          <a:latin typeface="Kalimati"/>
                        </a:rPr>
                        <a:t>85.59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31,51,537.31</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31,51,177.00</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1" i="0" u="none" strike="noStrike">
                          <a:solidFill>
                            <a:srgbClr val="000000"/>
                          </a:solidFill>
                          <a:effectLst/>
                          <a:latin typeface="Kalimati"/>
                        </a:rPr>
                        <a:t>99.99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8"/>
                  </a:ext>
                </a:extLst>
              </a:tr>
              <a:tr h="370840">
                <a:tc>
                  <a:txBody>
                    <a:bodyPr/>
                    <a:lstStyle/>
                    <a:p>
                      <a:pPr algn="ctr"/>
                      <a:r>
                        <a:rPr lang="en-US" sz="1200" b="1" dirty="0" smtClean="0">
                          <a:latin typeface="Urban_nep" pitchFamily="2" charset="0"/>
                        </a:rPr>
                        <a:t>7</a:t>
                      </a:r>
                      <a:endParaRPr lang="en-US" sz="12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2,89,252.70</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2,88,550.00</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1" i="0" u="none" strike="noStrike">
                          <a:solidFill>
                            <a:srgbClr val="000000"/>
                          </a:solidFill>
                          <a:effectLst/>
                          <a:latin typeface="Kalimati"/>
                        </a:rPr>
                        <a:t>99.76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11,57,010.79</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11,53,849.00</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1" i="0" u="none" strike="noStrike" dirty="0">
                          <a:solidFill>
                            <a:srgbClr val="000000"/>
                          </a:solidFill>
                          <a:effectLst/>
                          <a:latin typeface="Kalimati"/>
                        </a:rPr>
                        <a:t>99.73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9"/>
                  </a:ext>
                </a:extLst>
              </a:tr>
              <a:tr h="370840">
                <a:tc>
                  <a:txBody>
                    <a:bodyPr/>
                    <a:lstStyle/>
                    <a:p>
                      <a:pPr algn="ctr"/>
                      <a:r>
                        <a:rPr lang="en-US" sz="1200" b="1" dirty="0" smtClean="0">
                          <a:latin typeface="Urban_nep" pitchFamily="2" charset="0"/>
                        </a:rPr>
                        <a:t>8</a:t>
                      </a:r>
                      <a:endParaRPr lang="en-US" sz="12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8,29,176.29</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7,03,591.00</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1" i="0" u="none" strike="noStrike" dirty="0">
                          <a:solidFill>
                            <a:srgbClr val="000000"/>
                          </a:solidFill>
                          <a:effectLst/>
                          <a:latin typeface="Kalimati"/>
                        </a:rPr>
                        <a:t>84.85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33,16,705.16</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30,63,054.62</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1" i="0" u="none" strike="noStrike">
                          <a:solidFill>
                            <a:srgbClr val="000000"/>
                          </a:solidFill>
                          <a:effectLst/>
                          <a:latin typeface="Kalimati"/>
                        </a:rPr>
                        <a:t>92.35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10"/>
                  </a:ext>
                </a:extLst>
              </a:tr>
              <a:tr h="370840">
                <a:tc>
                  <a:txBody>
                    <a:bodyPr/>
                    <a:lstStyle/>
                    <a:p>
                      <a:pPr algn="ctr"/>
                      <a:r>
                        <a:rPr lang="en-US" sz="1200" b="1" dirty="0" smtClean="0">
                          <a:latin typeface="Urban_nep" pitchFamily="2" charset="0"/>
                        </a:rPr>
                        <a:t>9</a:t>
                      </a:r>
                      <a:endParaRPr lang="en-US" sz="12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3,26,397.63</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3,23,400.00</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1" i="0" u="none" strike="noStrike">
                          <a:solidFill>
                            <a:srgbClr val="000000"/>
                          </a:solidFill>
                          <a:effectLst/>
                          <a:latin typeface="Kalimati"/>
                        </a:rPr>
                        <a:t>99.08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13,05,590.51</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12,88,406.70</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1" i="0" u="none" strike="noStrike">
                          <a:solidFill>
                            <a:srgbClr val="000000"/>
                          </a:solidFill>
                          <a:effectLst/>
                          <a:latin typeface="Kalimati"/>
                        </a:rPr>
                        <a:t>98.68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11"/>
                  </a:ext>
                </a:extLst>
              </a:tr>
              <a:tr h="370840">
                <a:tc>
                  <a:txBody>
                    <a:bodyPr/>
                    <a:lstStyle/>
                    <a:p>
                      <a:pPr algn="ctr"/>
                      <a:r>
                        <a:rPr lang="en-US" sz="1200" b="1" dirty="0" smtClean="0">
                          <a:latin typeface="Urban_nep" pitchFamily="2" charset="0"/>
                        </a:rPr>
                        <a:t>10</a:t>
                      </a:r>
                      <a:endParaRPr lang="en-US" sz="12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3,61,311.25</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3,71,190.00</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1" i="0" u="none" strike="noStrike">
                          <a:solidFill>
                            <a:srgbClr val="000000"/>
                          </a:solidFill>
                          <a:effectLst/>
                          <a:latin typeface="Kalimati"/>
                        </a:rPr>
                        <a:t>102.73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14,45,244.99</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7,29,833.00</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1" i="0" u="none" strike="noStrike">
                          <a:solidFill>
                            <a:srgbClr val="000000"/>
                          </a:solidFill>
                          <a:effectLst/>
                          <a:latin typeface="Kalimati"/>
                        </a:rPr>
                        <a:t>50.5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12"/>
                  </a:ext>
                </a:extLst>
              </a:tr>
              <a:tr h="370840">
                <a:tc>
                  <a:txBody>
                    <a:bodyPr/>
                    <a:lstStyle/>
                    <a:p>
                      <a:pPr algn="ctr"/>
                      <a:r>
                        <a:rPr lang="en-US" sz="1200" b="1" dirty="0" smtClean="0">
                          <a:latin typeface="Urban_nep" pitchFamily="2" charset="0"/>
                        </a:rPr>
                        <a:t>11</a:t>
                      </a:r>
                      <a:endParaRPr lang="en-US" sz="12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7,16,396.15</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6,46,396.00</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1" i="0" u="none" strike="noStrike">
                          <a:solidFill>
                            <a:srgbClr val="000000"/>
                          </a:solidFill>
                          <a:effectLst/>
                          <a:latin typeface="Kalimati"/>
                        </a:rPr>
                        <a:t>90.23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28,65,584.60</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28,23,716.27</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1" i="0" u="none" strike="noStrike">
                          <a:solidFill>
                            <a:srgbClr val="000000"/>
                          </a:solidFill>
                          <a:effectLst/>
                          <a:latin typeface="Kalimati"/>
                        </a:rPr>
                        <a:t>98.54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13"/>
                  </a:ext>
                </a:extLst>
              </a:tr>
              <a:tr h="370840">
                <a:tc>
                  <a:txBody>
                    <a:bodyPr/>
                    <a:lstStyle/>
                    <a:p>
                      <a:pPr algn="ctr"/>
                      <a:r>
                        <a:rPr lang="en-US" sz="1200" b="1" dirty="0" smtClean="0">
                          <a:latin typeface="Urban_nep" pitchFamily="2" charset="0"/>
                        </a:rPr>
                        <a:t>12</a:t>
                      </a:r>
                      <a:endParaRPr lang="en-US" sz="12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3,27,013.77</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3,16,425.00</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1" i="0" u="none" strike="noStrike" dirty="0">
                          <a:solidFill>
                            <a:srgbClr val="000000"/>
                          </a:solidFill>
                          <a:effectLst/>
                          <a:latin typeface="Kalimati"/>
                        </a:rPr>
                        <a:t>96.76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13,08,055.06</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12,78,244.76</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1" i="0" u="none" strike="noStrike" dirty="0">
                          <a:solidFill>
                            <a:srgbClr val="000000"/>
                          </a:solidFill>
                          <a:effectLst/>
                          <a:latin typeface="Kalimati"/>
                        </a:rPr>
                        <a:t>97.72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14"/>
                  </a:ext>
                </a:extLst>
              </a:tr>
            </a:tbl>
          </a:graphicData>
        </a:graphic>
      </p:graphicFrame>
    </p:spTree>
    <p:extLst>
      <p:ext uri="{BB962C8B-B14F-4D97-AF65-F5344CB8AC3E}">
        <p14:creationId xmlns:p14="http://schemas.microsoft.com/office/powerpoint/2010/main" val="1361802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550" y="228600"/>
            <a:ext cx="5334000" cy="685800"/>
          </a:xfrm>
        </p:spPr>
        <p:txBody>
          <a:bodyPr>
            <a:normAutofit/>
          </a:bodyPr>
          <a:lstStyle/>
          <a:p>
            <a:r>
              <a:rPr lang="en-US" sz="3200" dirty="0" smtClean="0">
                <a:solidFill>
                  <a:schemeClr val="tx1"/>
                </a:solidFill>
                <a:latin typeface="Urban_nep" pitchFamily="2" charset="0"/>
              </a:rPr>
              <a:t>j*</a:t>
            </a:r>
            <a:r>
              <a:rPr lang="en-US" sz="3200" dirty="0" err="1" smtClean="0">
                <a:solidFill>
                  <a:schemeClr val="tx1"/>
                </a:solidFill>
                <a:latin typeface="Urban_nep" pitchFamily="2" charset="0"/>
              </a:rPr>
              <a:t>fut</a:t>
            </a:r>
            <a:r>
              <a:rPr lang="en-US" sz="3200" dirty="0" smtClean="0">
                <a:solidFill>
                  <a:schemeClr val="tx1"/>
                </a:solidFill>
                <a:latin typeface="Urban_nep" pitchFamily="2" charset="0"/>
              </a:rPr>
              <a:t> </a:t>
            </a:r>
            <a:r>
              <a:rPr lang="en-US" sz="3200" dirty="0" err="1" smtClean="0">
                <a:solidFill>
                  <a:schemeClr val="tx1"/>
                </a:solidFill>
                <a:latin typeface="Urban_nep" pitchFamily="2" charset="0"/>
              </a:rPr>
              <a:t>oyfy</a:t>
            </a:r>
            <a:r>
              <a:rPr lang="en-US" sz="3200" dirty="0" smtClean="0">
                <a:solidFill>
                  <a:schemeClr val="tx1"/>
                </a:solidFill>
                <a:latin typeface="Urban_nep" pitchFamily="2" charset="0"/>
              </a:rPr>
              <a:t>{ k"|</a:t>
            </a:r>
            <a:r>
              <a:rPr lang="en-US" sz="3200" dirty="0" err="1" smtClean="0">
                <a:solidFill>
                  <a:schemeClr val="tx1"/>
                </a:solidFill>
                <a:latin typeface="Urban_nep" pitchFamily="2" charset="0"/>
              </a:rPr>
              <a:t>hLut</a:t>
            </a:r>
            <a:r>
              <a:rPr lang="en-US" sz="3200" dirty="0" smtClean="0">
                <a:solidFill>
                  <a:schemeClr val="tx1"/>
                </a:solidFill>
                <a:latin typeface="Urban_nep" pitchFamily="2" charset="0"/>
              </a:rPr>
              <a:t> </a:t>
            </a:r>
            <a:r>
              <a:rPr lang="en-US" sz="3200" dirty="0" err="1" smtClean="0">
                <a:solidFill>
                  <a:schemeClr val="tx1"/>
                </a:solidFill>
                <a:latin typeface="Urban_nep" pitchFamily="2" charset="0"/>
              </a:rPr>
              <a:t>vr</a:t>
            </a:r>
            <a:r>
              <a:rPr lang="en-US" sz="3200" dirty="0" smtClean="0">
                <a:solidFill>
                  <a:schemeClr val="tx1"/>
                </a:solidFill>
                <a:latin typeface="Urban_nep" pitchFamily="2" charset="0"/>
              </a:rPr>
              <a:t>{</a:t>
            </a:r>
            <a:endParaRPr lang="en-US" sz="3200" dirty="0">
              <a:solidFill>
                <a:schemeClr val="tx1"/>
              </a:solidFill>
              <a:latin typeface="Urban_nep" pitchFamily="2" charset="0"/>
            </a:endParaRPr>
          </a:p>
        </p:txBody>
      </p:sp>
      <p:graphicFrame>
        <p:nvGraphicFramePr>
          <p:cNvPr id="4" name="Content Placeholder 3"/>
          <p:cNvGraphicFramePr>
            <a:graphicFrameLocks noGrp="1"/>
          </p:cNvGraphicFramePr>
          <p:nvPr>
            <p:ph idx="1"/>
            <p:extLst/>
          </p:nvPr>
        </p:nvGraphicFramePr>
        <p:xfrm>
          <a:off x="152400" y="990600"/>
          <a:ext cx="8839200" cy="4785360"/>
        </p:xfrm>
        <a:graphic>
          <a:graphicData uri="http://schemas.openxmlformats.org/drawingml/2006/table">
            <a:tbl>
              <a:tblPr firstRow="1" bandRow="1">
                <a:tableStyleId>{5C22544A-7EE6-4342-B048-85BDC9FD1C3A}</a:tableStyleId>
              </a:tblPr>
              <a:tblGrid>
                <a:gridCol w="920750">
                  <a:extLst>
                    <a:ext uri="{9D8B030D-6E8A-4147-A177-3AD203B41FA5}">
                      <a16:colId xmlns:a16="http://schemas.microsoft.com/office/drawing/2014/main" xmlns="" val="20000"/>
                    </a:ext>
                  </a:extLst>
                </a:gridCol>
                <a:gridCol w="1534583">
                  <a:extLst>
                    <a:ext uri="{9D8B030D-6E8A-4147-A177-3AD203B41FA5}">
                      <a16:colId xmlns:a16="http://schemas.microsoft.com/office/drawing/2014/main" xmlns="" val="20001"/>
                    </a:ext>
                  </a:extLst>
                </a:gridCol>
                <a:gridCol w="1473200">
                  <a:extLst>
                    <a:ext uri="{9D8B030D-6E8A-4147-A177-3AD203B41FA5}">
                      <a16:colId xmlns:a16="http://schemas.microsoft.com/office/drawing/2014/main" xmlns="" val="20002"/>
                    </a:ext>
                  </a:extLst>
                </a:gridCol>
                <a:gridCol w="859367">
                  <a:extLst>
                    <a:ext uri="{9D8B030D-6E8A-4147-A177-3AD203B41FA5}">
                      <a16:colId xmlns:a16="http://schemas.microsoft.com/office/drawing/2014/main" xmlns="" val="20003"/>
                    </a:ext>
                  </a:extLst>
                </a:gridCol>
                <a:gridCol w="1536700">
                  <a:extLst>
                    <a:ext uri="{9D8B030D-6E8A-4147-A177-3AD203B41FA5}">
                      <a16:colId xmlns:a16="http://schemas.microsoft.com/office/drawing/2014/main" xmlns="" val="20004"/>
                    </a:ext>
                  </a:extLst>
                </a:gridCol>
                <a:gridCol w="1524000">
                  <a:extLst>
                    <a:ext uri="{9D8B030D-6E8A-4147-A177-3AD203B41FA5}">
                      <a16:colId xmlns:a16="http://schemas.microsoft.com/office/drawing/2014/main" xmlns="" val="20005"/>
                    </a:ext>
                  </a:extLst>
                </a:gridCol>
                <a:gridCol w="990600">
                  <a:extLst>
                    <a:ext uri="{9D8B030D-6E8A-4147-A177-3AD203B41FA5}">
                      <a16:colId xmlns:a16="http://schemas.microsoft.com/office/drawing/2014/main" xmlns="" val="20006"/>
                    </a:ext>
                  </a:extLst>
                </a:gridCol>
              </a:tblGrid>
              <a:tr h="370840">
                <a:tc rowSpan="3">
                  <a:txBody>
                    <a:bodyPr/>
                    <a:lstStyle/>
                    <a:p>
                      <a:pPr algn="ctr"/>
                      <a:r>
                        <a:rPr lang="en-US" sz="1600" b="1" dirty="0" smtClean="0">
                          <a:solidFill>
                            <a:schemeClr val="tx1"/>
                          </a:solidFill>
                          <a:latin typeface="Urban_nep" pitchFamily="2" charset="0"/>
                        </a:rPr>
                        <a:t>j*f g+=</a:t>
                      </a:r>
                      <a:endParaRPr lang="en-US" sz="1600" b="1" dirty="0">
                        <a:solidFill>
                          <a:schemeClr val="tx1"/>
                        </a:solidFill>
                        <a:latin typeface="Urban_nep"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6">
                  <a:txBody>
                    <a:bodyPr/>
                    <a:lstStyle/>
                    <a:p>
                      <a:pPr algn="ctr"/>
                      <a:r>
                        <a:rPr lang="en-US" sz="1600" b="1" dirty="0" err="1" smtClean="0">
                          <a:solidFill>
                            <a:schemeClr val="tx1"/>
                          </a:solidFill>
                          <a:latin typeface="Urban_nep" pitchFamily="2" charset="0"/>
                        </a:rPr>
                        <a:t>vr</a:t>
                      </a:r>
                      <a:r>
                        <a:rPr lang="en-US" sz="1600" b="1" dirty="0" smtClean="0">
                          <a:solidFill>
                            <a:schemeClr val="tx1"/>
                          </a:solidFill>
                          <a:latin typeface="Urban_nep" pitchFamily="2" charset="0"/>
                        </a:rPr>
                        <a:t>{</a:t>
                      </a:r>
                      <a:r>
                        <a:rPr lang="en-US" sz="1600" b="1" baseline="0" dirty="0" smtClean="0">
                          <a:solidFill>
                            <a:schemeClr val="tx1"/>
                          </a:solidFill>
                          <a:latin typeface="Urban_nep" pitchFamily="2" charset="0"/>
                        </a:rPr>
                        <a:t> </a:t>
                      </a:r>
                      <a:r>
                        <a:rPr lang="en-US" sz="1600" b="1" baseline="0" dirty="0" err="1" smtClean="0">
                          <a:solidFill>
                            <a:schemeClr val="tx1"/>
                          </a:solidFill>
                          <a:latin typeface="Urban_nep" pitchFamily="2" charset="0"/>
                        </a:rPr>
                        <a:t>zLif</a:t>
                      </a:r>
                      <a:r>
                        <a:rPr lang="en-US" sz="1600" b="1" baseline="0" dirty="0" smtClean="0">
                          <a:solidFill>
                            <a:schemeClr val="tx1"/>
                          </a:solidFill>
                          <a:latin typeface="Urban_nep" pitchFamily="2" charset="0"/>
                        </a:rPr>
                        <a:t>{s</a:t>
                      </a:r>
                      <a:endParaRPr lang="en-US" sz="1600" b="1" dirty="0">
                        <a:solidFill>
                          <a:schemeClr val="tx1"/>
                        </a:solidFill>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dirty="0">
                        <a:latin typeface="Urban_nep" pitchFamily="2" charset="0"/>
                      </a:endParaRPr>
                    </a:p>
                  </a:txBody>
                  <a:tcPr/>
                </a:tc>
                <a:tc hMerge="1">
                  <a:txBody>
                    <a:bodyPr/>
                    <a:lstStyle/>
                    <a:p>
                      <a:endParaRPr lang="en-US" dirty="0">
                        <a:latin typeface="Urban_nep" pitchFamily="2" charset="0"/>
                      </a:endParaRPr>
                    </a:p>
                  </a:txBody>
                  <a:tcPr/>
                </a:tc>
                <a:tc hMerge="1">
                  <a:txBody>
                    <a:bodyPr/>
                    <a:lstStyle/>
                    <a:p>
                      <a:endParaRPr lang="en-US" dirty="0">
                        <a:latin typeface="Urban_nep" pitchFamily="2" charset="0"/>
                      </a:endParaRPr>
                    </a:p>
                  </a:txBody>
                  <a:tcPr/>
                </a:tc>
                <a:extLst>
                  <a:ext uri="{0D108BD9-81ED-4DB2-BD59-A6C34878D82A}">
                    <a16:rowId xmlns:a16="http://schemas.microsoft.com/office/drawing/2014/main" xmlns="" val="10000"/>
                  </a:ext>
                </a:extLst>
              </a:tr>
              <a:tr h="619760">
                <a:tc vMerge="1">
                  <a:txBody>
                    <a:bodyPr/>
                    <a:lstStyle/>
                    <a:p>
                      <a:endParaRPr lang="en-US" dirty="0"/>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err="1" smtClean="0">
                          <a:latin typeface="Urban_nep" pitchFamily="2" charset="0"/>
                        </a:rPr>
                        <a:t>cGo</a:t>
                      </a:r>
                      <a:r>
                        <a:rPr lang="en-US" sz="1200" b="1" dirty="0" smtClean="0">
                          <a:latin typeface="Urban_nep" pitchFamily="2" charset="0"/>
                        </a:rPr>
                        <a:t> </a:t>
                      </a:r>
                      <a:r>
                        <a:rPr lang="en-US" sz="1200" b="1" dirty="0" err="1" smtClean="0">
                          <a:latin typeface="Urban_nep" pitchFamily="2" charset="0"/>
                        </a:rPr>
                        <a:t>nlIft</a:t>
                      </a:r>
                      <a:endParaRPr lang="en-US" sz="1200" b="1" dirty="0" smtClean="0">
                        <a:latin typeface="Urban_nep"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dirty="0">
                        <a:latin typeface="Urban_nep"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dirty="0">
                        <a:latin typeface="Urban_nep"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a:txBody>
                    <a:bodyPr/>
                    <a:lstStyle/>
                    <a:p>
                      <a:pPr algn="ctr"/>
                      <a:r>
                        <a:rPr lang="en-US" sz="1200" b="1" dirty="0" smtClean="0">
                          <a:latin typeface="Urban_nep" pitchFamily="2" charset="0"/>
                        </a:rPr>
                        <a:t>;</a:t>
                      </a:r>
                      <a:r>
                        <a:rPr lang="en-US" sz="1200" b="1" dirty="0" err="1" smtClean="0">
                          <a:latin typeface="Urban_nep" pitchFamily="2" charset="0"/>
                        </a:rPr>
                        <a:t>fj</a:t>
                      </a:r>
                      <a:r>
                        <a:rPr lang="en-US" sz="1200" b="1" dirty="0" smtClean="0">
                          <a:latin typeface="Urban_nep" pitchFamily="2" charset="0"/>
                        </a:rPr>
                        <a:t>{</a:t>
                      </a:r>
                      <a:r>
                        <a:rPr lang="en-US" sz="1200" b="1" dirty="0" err="1" smtClean="0">
                          <a:latin typeface="Urban_nep" pitchFamily="2" charset="0"/>
                        </a:rPr>
                        <a:t>hlgs</a:t>
                      </a:r>
                      <a:r>
                        <a:rPr lang="en-US" sz="1200" b="1" dirty="0" smtClean="0">
                          <a:latin typeface="Urban_nep" pitchFamily="2" charset="0"/>
                        </a:rPr>
                        <a:t> </a:t>
                      </a:r>
                      <a:r>
                        <a:rPr lang="en-US" sz="1200" b="1" dirty="0" err="1" smtClean="0">
                          <a:latin typeface="Urban_nep" pitchFamily="2" charset="0"/>
                        </a:rPr>
                        <a:t>lgdf</a:t>
                      </a:r>
                      <a:r>
                        <a:rPr lang="en-US" sz="1200" b="1" dirty="0" smtClean="0">
                          <a:latin typeface="Urban_nep" pitchFamily="2" charset="0"/>
                        </a:rPr>
                        <a:t>{)f</a:t>
                      </a:r>
                      <a:r>
                        <a:rPr lang="en-US" sz="1200" b="1" baseline="0" dirty="0" smtClean="0">
                          <a:latin typeface="Urban_nep" pitchFamily="2" charset="0"/>
                        </a:rPr>
                        <a:t> </a:t>
                      </a:r>
                      <a:r>
                        <a:rPr lang="en-US" sz="1200" b="1" baseline="0" dirty="0" err="1" smtClean="0">
                          <a:latin typeface="Urban_nep" pitchFamily="2" charset="0"/>
                        </a:rPr>
                        <a:t>vr</a:t>
                      </a:r>
                      <a:r>
                        <a:rPr lang="en-US" sz="1200" b="1" baseline="0" dirty="0" smtClean="0">
                          <a:latin typeface="Urban_nep" pitchFamily="2" charset="0"/>
                        </a:rPr>
                        <a:t>{</a:t>
                      </a:r>
                      <a:endParaRPr lang="en-US" sz="1200" b="1" dirty="0">
                        <a:latin typeface="Urban_nep"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sz="1200" dirty="0">
                        <a:latin typeface="Urban_nep"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sz="1200" dirty="0">
                        <a:latin typeface="Urban_nep"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370840">
                <a:tc vMerge="1">
                  <a:txBody>
                    <a:bodyPr/>
                    <a:lstStyle/>
                    <a:p>
                      <a:pPr algn="ctr"/>
                      <a:endParaRPr lang="en-US" sz="1200"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1" dirty="0" err="1" smtClean="0">
                          <a:latin typeface="Urban_nep" pitchFamily="2" charset="0"/>
                        </a:rPr>
                        <a:t>cg'dflgt</a:t>
                      </a:r>
                      <a:endParaRPr lang="en-US" sz="1200" b="1" dirty="0">
                        <a:latin typeface="Urban_nep"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1" dirty="0" err="1" smtClean="0">
                          <a:latin typeface="Urban_nep" pitchFamily="2" charset="0"/>
                        </a:rPr>
                        <a:t>oyfy</a:t>
                      </a:r>
                      <a:r>
                        <a:rPr lang="en-US" sz="1200" b="1" dirty="0" smtClean="0">
                          <a:latin typeface="Urban_nep" pitchFamily="2" charset="0"/>
                        </a:rPr>
                        <a:t>{</a:t>
                      </a:r>
                      <a:endParaRPr lang="en-US" sz="1200" b="1" dirty="0">
                        <a:latin typeface="Urban_nep"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1" dirty="0" err="1" smtClean="0">
                          <a:latin typeface="Urban_nep" pitchFamily="2" charset="0"/>
                        </a:rPr>
                        <a:t>cg'dfgdf</a:t>
                      </a:r>
                      <a:r>
                        <a:rPr lang="en-US" sz="1200" b="1" dirty="0" smtClean="0">
                          <a:latin typeface="Urban_nep" pitchFamily="2" charset="0"/>
                        </a:rPr>
                        <a:t> ¶</a:t>
                      </a:r>
                      <a:endParaRPr lang="en-US" sz="1200" b="1" dirty="0">
                        <a:latin typeface="Urban_nep"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1" dirty="0" err="1" smtClean="0">
                          <a:latin typeface="Urban_nep" pitchFamily="2" charset="0"/>
                        </a:rPr>
                        <a:t>cg'dflgt</a:t>
                      </a:r>
                      <a:endParaRPr lang="en-US" sz="1200" b="1" dirty="0">
                        <a:latin typeface="Urban_nep"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1" dirty="0" err="1" smtClean="0">
                          <a:latin typeface="Urban_nep" pitchFamily="2" charset="0"/>
                        </a:rPr>
                        <a:t>oyfy</a:t>
                      </a:r>
                      <a:r>
                        <a:rPr lang="en-US" sz="1200" b="1" dirty="0" smtClean="0">
                          <a:latin typeface="Urban_nep" pitchFamily="2" charset="0"/>
                        </a:rPr>
                        <a:t>{</a:t>
                      </a:r>
                      <a:endParaRPr lang="en-US" sz="1200" b="1" dirty="0">
                        <a:latin typeface="Urban_nep"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1" dirty="0" err="1" smtClean="0">
                          <a:latin typeface="Urban_nep" pitchFamily="2" charset="0"/>
                        </a:rPr>
                        <a:t>cg'dfgdf</a:t>
                      </a:r>
                      <a:r>
                        <a:rPr lang="en-US" sz="1200" b="1" dirty="0" smtClean="0">
                          <a:latin typeface="Urban_nep" pitchFamily="2" charset="0"/>
                        </a:rPr>
                        <a:t> ¶</a:t>
                      </a:r>
                      <a:endParaRPr lang="en-US" sz="1200" b="1" dirty="0">
                        <a:latin typeface="Urban_nep"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370840">
                <a:tc>
                  <a:txBody>
                    <a:bodyPr/>
                    <a:lstStyle/>
                    <a:p>
                      <a:pPr algn="ctr"/>
                      <a:r>
                        <a:rPr lang="en-US" b="1" dirty="0" smtClean="0">
                          <a:latin typeface="Urban_nep" pitchFamily="2" charset="0"/>
                        </a:rPr>
                        <a:t>13</a:t>
                      </a:r>
                      <a:endParaRPr lang="en-US"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5,10,248.19</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5,10,200.00</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1" i="0" u="none" strike="noStrike" dirty="0">
                          <a:solidFill>
                            <a:srgbClr val="000000"/>
                          </a:solidFill>
                          <a:effectLst/>
                          <a:latin typeface="Kalimati"/>
                        </a:rPr>
                        <a:t>99.99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20,40,992.74</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20,28,105.00</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1" i="0" u="none" strike="noStrike" dirty="0">
                          <a:solidFill>
                            <a:srgbClr val="000000"/>
                          </a:solidFill>
                          <a:effectLst/>
                          <a:latin typeface="Kalimati"/>
                        </a:rPr>
                        <a:t>99.37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r h="370840">
                <a:tc>
                  <a:txBody>
                    <a:bodyPr/>
                    <a:lstStyle/>
                    <a:p>
                      <a:pPr algn="ctr"/>
                      <a:r>
                        <a:rPr lang="en-US" b="1" dirty="0" smtClean="0">
                          <a:latin typeface="Urban_nep" pitchFamily="2" charset="0"/>
                        </a:rPr>
                        <a:t>14</a:t>
                      </a:r>
                      <a:endParaRPr lang="en-US"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3,34,728.46</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3,34,582.00</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1" i="0" u="none" strike="noStrike">
                          <a:solidFill>
                            <a:srgbClr val="000000"/>
                          </a:solidFill>
                          <a:effectLst/>
                          <a:latin typeface="Kalimati"/>
                        </a:rPr>
                        <a:t>99.96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13,38,913.84</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13,38,825.00</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1" i="0" u="none" strike="noStrike">
                          <a:solidFill>
                            <a:srgbClr val="000000"/>
                          </a:solidFill>
                          <a:effectLst/>
                          <a:latin typeface="Kalimati"/>
                        </a:rPr>
                        <a:t>99.99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r h="370840">
                <a:tc>
                  <a:txBody>
                    <a:bodyPr/>
                    <a:lstStyle/>
                    <a:p>
                      <a:pPr algn="ctr"/>
                      <a:r>
                        <a:rPr lang="en-US" b="1" dirty="0" smtClean="0">
                          <a:latin typeface="Urban_nep" pitchFamily="2" charset="0"/>
                        </a:rPr>
                        <a:t>15</a:t>
                      </a:r>
                      <a:endParaRPr lang="en-US"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11,49,523.09</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11,40,448.00</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1" i="0" u="none" strike="noStrike">
                          <a:solidFill>
                            <a:srgbClr val="000000"/>
                          </a:solidFill>
                          <a:effectLst/>
                          <a:latin typeface="Kalimati"/>
                        </a:rPr>
                        <a:t>99.21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45,98,092.36</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45,86,127.00</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1" i="0" u="none" strike="noStrike">
                          <a:solidFill>
                            <a:srgbClr val="000000"/>
                          </a:solidFill>
                          <a:effectLst/>
                          <a:latin typeface="Kalimati"/>
                        </a:rPr>
                        <a:t>99.74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5"/>
                  </a:ext>
                </a:extLst>
              </a:tr>
              <a:tr h="370840">
                <a:tc>
                  <a:txBody>
                    <a:bodyPr/>
                    <a:lstStyle/>
                    <a:p>
                      <a:pPr algn="ctr"/>
                      <a:r>
                        <a:rPr lang="en-US" b="1" dirty="0" smtClean="0">
                          <a:latin typeface="Urban_nep" pitchFamily="2" charset="0"/>
                        </a:rPr>
                        <a:t>16</a:t>
                      </a:r>
                      <a:endParaRPr lang="en-US"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5,74,700.93</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3,54,198.00</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1" i="0" u="none" strike="noStrike">
                          <a:solidFill>
                            <a:srgbClr val="000000"/>
                          </a:solidFill>
                          <a:effectLst/>
                          <a:latin typeface="Kalimati"/>
                        </a:rPr>
                        <a:t>61.63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22,98,803.72</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20,99,361.54</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1" i="0" u="none" strike="noStrike">
                          <a:solidFill>
                            <a:srgbClr val="000000"/>
                          </a:solidFill>
                          <a:effectLst/>
                          <a:latin typeface="Kalimati"/>
                        </a:rPr>
                        <a:t>91.32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6"/>
                  </a:ext>
                </a:extLst>
              </a:tr>
              <a:tr h="370840">
                <a:tc>
                  <a:txBody>
                    <a:bodyPr/>
                    <a:lstStyle/>
                    <a:p>
                      <a:pPr algn="ctr"/>
                      <a:r>
                        <a:rPr lang="en-US" b="1" dirty="0" smtClean="0">
                          <a:latin typeface="Urban_nep" pitchFamily="2" charset="0"/>
                        </a:rPr>
                        <a:t>17</a:t>
                      </a:r>
                      <a:endParaRPr lang="en-US"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11,49,752.24</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11,48,110.00</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1" i="0" u="none" strike="noStrike" dirty="0">
                          <a:solidFill>
                            <a:srgbClr val="000000"/>
                          </a:solidFill>
                          <a:effectLst/>
                          <a:latin typeface="Kalimati"/>
                        </a:rPr>
                        <a:t>99.86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45,99,008.96</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45,98,931.29</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1" i="0" u="none" strike="noStrike">
                          <a:solidFill>
                            <a:srgbClr val="000000"/>
                          </a:solidFill>
                          <a:effectLst/>
                          <a:latin typeface="Kalimati"/>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7"/>
                  </a:ext>
                </a:extLst>
              </a:tr>
              <a:tr h="370840">
                <a:tc>
                  <a:txBody>
                    <a:bodyPr/>
                    <a:lstStyle/>
                    <a:p>
                      <a:pPr algn="ctr"/>
                      <a:r>
                        <a:rPr lang="en-US" b="1" dirty="0" smtClean="0">
                          <a:latin typeface="Urban_nep" pitchFamily="2" charset="0"/>
                        </a:rPr>
                        <a:t>18</a:t>
                      </a:r>
                      <a:endParaRPr lang="en-US"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4,67,206.50</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4,66,255.00</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1" i="0" u="none" strike="noStrike">
                          <a:solidFill>
                            <a:srgbClr val="000000"/>
                          </a:solidFill>
                          <a:effectLst/>
                          <a:latin typeface="Kalimati"/>
                        </a:rPr>
                        <a:t>99.80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18,68,826.05</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18,59,244.00</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1" i="0" u="none" strike="noStrike">
                          <a:solidFill>
                            <a:srgbClr val="000000"/>
                          </a:solidFill>
                          <a:effectLst/>
                          <a:latin typeface="Kalimati"/>
                        </a:rPr>
                        <a:t>99.49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8"/>
                  </a:ext>
                </a:extLst>
              </a:tr>
              <a:tr h="370840">
                <a:tc>
                  <a:txBody>
                    <a:bodyPr/>
                    <a:lstStyle/>
                    <a:p>
                      <a:pPr algn="ctr"/>
                      <a:r>
                        <a:rPr lang="en-US" b="1" dirty="0" smtClean="0">
                          <a:latin typeface="Urban_nep" pitchFamily="2" charset="0"/>
                        </a:rPr>
                        <a:t>19</a:t>
                      </a:r>
                      <a:endParaRPr lang="en-US"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7,89,984.67</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7,89,779.00</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1" i="0" u="none" strike="noStrike">
                          <a:solidFill>
                            <a:srgbClr val="000000"/>
                          </a:solidFill>
                          <a:effectLst/>
                          <a:latin typeface="Kalimati"/>
                        </a:rPr>
                        <a:t>99.97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31,59,938.68</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31,47,817.70</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1" i="0" u="none" strike="noStrike">
                          <a:solidFill>
                            <a:srgbClr val="000000"/>
                          </a:solidFill>
                          <a:effectLst/>
                          <a:latin typeface="Kalimati"/>
                        </a:rPr>
                        <a:t>99.62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9"/>
                  </a:ext>
                </a:extLst>
              </a:tr>
              <a:tr h="370840">
                <a:tc>
                  <a:txBody>
                    <a:bodyPr/>
                    <a:lstStyle/>
                    <a:p>
                      <a:pPr algn="ctr"/>
                      <a:r>
                        <a:rPr lang="en-US" b="1" dirty="0" smtClean="0">
                          <a:latin typeface="Urban_nep" pitchFamily="2" charset="0"/>
                        </a:rPr>
                        <a:t>20</a:t>
                      </a:r>
                      <a:endParaRPr lang="en-US"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13,93,554.28</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13,96,240.00</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1" i="0" u="none" strike="noStrike">
                          <a:solidFill>
                            <a:srgbClr val="000000"/>
                          </a:solidFill>
                          <a:effectLst/>
                          <a:latin typeface="Kalimati"/>
                        </a:rPr>
                        <a:t>100.19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55,74,217.11</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55,69,661.00</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1" i="0" u="none" strike="noStrike">
                          <a:solidFill>
                            <a:srgbClr val="000000"/>
                          </a:solidFill>
                          <a:effectLst/>
                          <a:latin typeface="Kalimati"/>
                        </a:rPr>
                        <a:t>99.92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10"/>
                  </a:ext>
                </a:extLst>
              </a:tr>
              <a:tr h="370840">
                <a:tc>
                  <a:txBody>
                    <a:bodyPr/>
                    <a:lstStyle/>
                    <a:p>
                      <a:pPr algn="ctr"/>
                      <a:r>
                        <a:rPr lang="en-US" b="1" dirty="0" err="1" smtClean="0">
                          <a:latin typeface="Urban_nep" pitchFamily="2" charset="0"/>
                        </a:rPr>
                        <a:t>hDdfM</a:t>
                      </a:r>
                      <a:endParaRPr lang="en-US"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12900000.00</a:t>
                      </a:r>
                      <a:endParaRPr lang="en-US" sz="1400" b="1" dirty="0">
                        <a:latin typeface="Urban_nep"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1,21,81,095.00</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1" i="0" u="none" strike="noStrike" dirty="0">
                          <a:solidFill>
                            <a:srgbClr val="000000"/>
                          </a:solidFill>
                          <a:effectLst/>
                          <a:latin typeface="Kalimati"/>
                        </a:rPr>
                        <a:t>94.43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5,16,00,000.00</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b="1" dirty="0" smtClean="0">
                          <a:latin typeface="Urban_nep" pitchFamily="2" charset="0"/>
                        </a:rPr>
                        <a:t>4,97,40,357.50</a:t>
                      </a:r>
                      <a:endParaRPr lang="en-US" sz="1400" b="1" dirty="0">
                        <a:latin typeface="Urban_nep"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1" i="0" u="none" strike="noStrike" dirty="0" smtClean="0">
                          <a:solidFill>
                            <a:srgbClr val="000000"/>
                          </a:solidFill>
                          <a:effectLst/>
                          <a:latin typeface="Kalimati"/>
                        </a:rPr>
                        <a:t>96.40</a:t>
                      </a:r>
                      <a:endParaRPr lang="en-US" sz="1100" b="1" i="0" u="none" strike="noStrike" dirty="0">
                        <a:solidFill>
                          <a:srgbClr val="000000"/>
                        </a:solidFill>
                        <a:effectLst/>
                        <a:latin typeface="Kalimat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11"/>
                  </a:ext>
                </a:extLst>
              </a:tr>
            </a:tbl>
          </a:graphicData>
        </a:graphic>
      </p:graphicFrame>
    </p:spTree>
    <p:extLst>
      <p:ext uri="{BB962C8B-B14F-4D97-AF65-F5344CB8AC3E}">
        <p14:creationId xmlns:p14="http://schemas.microsoft.com/office/powerpoint/2010/main" val="2385288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609600"/>
          </a:xfrm>
        </p:spPr>
        <p:txBody>
          <a:bodyPr>
            <a:noAutofit/>
          </a:bodyPr>
          <a:lstStyle/>
          <a:p>
            <a:pPr algn="ctr"/>
            <a:r>
              <a:rPr lang="ne-NP" sz="2000" smtClean="0">
                <a:solidFill>
                  <a:srgbClr val="7030A0"/>
                </a:solidFill>
                <a:cs typeface="Kalimati" pitchFamily="2"/>
              </a:rPr>
              <a:t>आ.व.207४/07५ </a:t>
            </a:r>
            <a:r>
              <a:rPr lang="ne-NP" sz="2000" dirty="0">
                <a:solidFill>
                  <a:srgbClr val="7030A0"/>
                </a:solidFill>
                <a:cs typeface="Kalimati" pitchFamily="2"/>
              </a:rPr>
              <a:t>मा वडाहरुबाट संकलन भएको आम्दानीको </a:t>
            </a:r>
            <a:r>
              <a:rPr lang="ne-NP" sz="2000" dirty="0" smtClean="0">
                <a:solidFill>
                  <a:srgbClr val="7030A0"/>
                </a:solidFill>
                <a:cs typeface="Kalimati" pitchFamily="2"/>
              </a:rPr>
              <a:t>विवरण</a:t>
            </a:r>
            <a:endParaRPr lang="en-US" sz="2000" dirty="0">
              <a:solidFill>
                <a:srgbClr val="7030A0"/>
              </a:solidFill>
              <a:cs typeface="Kalimati" pitchFamily="2"/>
            </a:endParaRPr>
          </a:p>
        </p:txBody>
      </p:sp>
      <p:graphicFrame>
        <p:nvGraphicFramePr>
          <p:cNvPr id="4" name="Content Placeholder 3"/>
          <p:cNvGraphicFramePr>
            <a:graphicFrameLocks noGrp="1"/>
          </p:cNvGraphicFramePr>
          <p:nvPr>
            <p:ph idx="1"/>
            <p:extLst/>
          </p:nvPr>
        </p:nvGraphicFramePr>
        <p:xfrm>
          <a:off x="609599" y="1066813"/>
          <a:ext cx="8229602" cy="5455900"/>
        </p:xfrm>
        <a:graphic>
          <a:graphicData uri="http://schemas.openxmlformats.org/drawingml/2006/table">
            <a:tbl>
              <a:tblPr>
                <a:tableStyleId>{5C22544A-7EE6-4342-B048-85BDC9FD1C3A}</a:tableStyleId>
              </a:tblPr>
              <a:tblGrid>
                <a:gridCol w="784641">
                  <a:extLst>
                    <a:ext uri="{9D8B030D-6E8A-4147-A177-3AD203B41FA5}">
                      <a16:colId xmlns:a16="http://schemas.microsoft.com/office/drawing/2014/main" xmlns="" val="20000"/>
                    </a:ext>
                  </a:extLst>
                </a:gridCol>
                <a:gridCol w="2052839">
                  <a:extLst>
                    <a:ext uri="{9D8B030D-6E8A-4147-A177-3AD203B41FA5}">
                      <a16:colId xmlns:a16="http://schemas.microsoft.com/office/drawing/2014/main" xmlns="" val="20001"/>
                    </a:ext>
                  </a:extLst>
                </a:gridCol>
                <a:gridCol w="1847555">
                  <a:extLst>
                    <a:ext uri="{9D8B030D-6E8A-4147-A177-3AD203B41FA5}">
                      <a16:colId xmlns:a16="http://schemas.microsoft.com/office/drawing/2014/main" xmlns="" val="20002"/>
                    </a:ext>
                  </a:extLst>
                </a:gridCol>
                <a:gridCol w="1806497">
                  <a:extLst>
                    <a:ext uri="{9D8B030D-6E8A-4147-A177-3AD203B41FA5}">
                      <a16:colId xmlns:a16="http://schemas.microsoft.com/office/drawing/2014/main" xmlns="" val="20003"/>
                    </a:ext>
                  </a:extLst>
                </a:gridCol>
                <a:gridCol w="1738070">
                  <a:extLst>
                    <a:ext uri="{9D8B030D-6E8A-4147-A177-3AD203B41FA5}">
                      <a16:colId xmlns:a16="http://schemas.microsoft.com/office/drawing/2014/main" xmlns="" val="20004"/>
                    </a:ext>
                  </a:extLst>
                </a:gridCol>
              </a:tblGrid>
              <a:tr h="365759">
                <a:tc rowSpan="2">
                  <a:txBody>
                    <a:bodyPr/>
                    <a:lstStyle/>
                    <a:p>
                      <a:pPr algn="ctr" fontAlgn="ctr"/>
                      <a:r>
                        <a:rPr lang="ne-NP" sz="1600" u="none" strike="noStrike" dirty="0">
                          <a:effectLst/>
                          <a:cs typeface="Kalimati" pitchFamily="2"/>
                        </a:rPr>
                        <a:t>वडा नं.</a:t>
                      </a:r>
                      <a:endParaRPr lang="ne-NP" sz="1600" b="0" i="0" u="none" strike="noStrike" dirty="0">
                        <a:solidFill>
                          <a:srgbClr val="000000"/>
                        </a:solidFill>
                        <a:effectLst/>
                        <a:latin typeface="Kalimati"/>
                        <a:cs typeface="Kalimati" pitchFamily="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4">
                  <a:txBody>
                    <a:bodyPr/>
                    <a:lstStyle/>
                    <a:p>
                      <a:pPr algn="ctr" fontAlgn="ctr"/>
                      <a:r>
                        <a:rPr lang="ne-NP" sz="1600" u="none" strike="noStrike">
                          <a:effectLst/>
                          <a:cs typeface="Kalimati" pitchFamily="2"/>
                        </a:rPr>
                        <a:t>संकलित आम्दानी</a:t>
                      </a:r>
                      <a:endParaRPr lang="ne-NP" sz="1600" b="0" i="0" u="none" strike="noStrike">
                        <a:solidFill>
                          <a:srgbClr val="000000"/>
                        </a:solidFill>
                        <a:effectLst/>
                        <a:latin typeface="Kalimati"/>
                        <a:cs typeface="Kalimati" pitchFamily="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731520">
                <a:tc vMerge="1">
                  <a:txBody>
                    <a:bodyPr/>
                    <a:lstStyle/>
                    <a:p>
                      <a:endParaRPr lang="en-US"/>
                    </a:p>
                  </a:txBody>
                  <a:tcPr/>
                </a:tc>
                <a:tc>
                  <a:txBody>
                    <a:bodyPr/>
                    <a:lstStyle/>
                    <a:p>
                      <a:pPr algn="ctr" fontAlgn="ctr"/>
                      <a:r>
                        <a:rPr lang="ne-NP" sz="1600" u="none" strike="noStrike" dirty="0">
                          <a:effectLst/>
                          <a:cs typeface="Kalimati" pitchFamily="2"/>
                        </a:rPr>
                        <a:t>व्यवसाय कर</a:t>
                      </a:r>
                      <a:endParaRPr lang="ne-NP" sz="1600" b="0" i="0" u="none" strike="noStrike" dirty="0">
                        <a:solidFill>
                          <a:srgbClr val="000000"/>
                        </a:solidFill>
                        <a:effectLst/>
                        <a:latin typeface="Kalimati"/>
                        <a:cs typeface="Kalimati" pitchFamily="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ne-NP" sz="1600" u="none" strike="noStrike" dirty="0">
                          <a:effectLst/>
                          <a:cs typeface="Kalimati" pitchFamily="2"/>
                        </a:rPr>
                        <a:t>विविध</a:t>
                      </a:r>
                      <a:endParaRPr lang="ne-NP" sz="1600" b="0" i="0" u="none" strike="noStrike" dirty="0">
                        <a:solidFill>
                          <a:srgbClr val="000000"/>
                        </a:solidFill>
                        <a:effectLst/>
                        <a:latin typeface="Kalimati"/>
                        <a:cs typeface="Kalimati" pitchFamily="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ne-NP" sz="1600" u="none" strike="noStrike" dirty="0">
                          <a:effectLst/>
                          <a:cs typeface="Kalimati" pitchFamily="2"/>
                        </a:rPr>
                        <a:t>जम्मा</a:t>
                      </a:r>
                      <a:endParaRPr lang="ne-NP" sz="1600" b="0" i="0" u="none" strike="noStrike" dirty="0">
                        <a:solidFill>
                          <a:srgbClr val="000000"/>
                        </a:solidFill>
                        <a:effectLst/>
                        <a:latin typeface="Kalimati"/>
                        <a:cs typeface="Kalimati" pitchFamily="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ne-NP" sz="1600" u="none" strike="noStrike" dirty="0">
                          <a:effectLst/>
                          <a:cs typeface="Kalimati" pitchFamily="2"/>
                        </a:rPr>
                        <a:t>वडाहरुको कूल आम्दानीमा प्रतिशत</a:t>
                      </a:r>
                      <a:endParaRPr lang="ne-NP" sz="1600" b="0" i="0" u="none" strike="noStrike" dirty="0">
                        <a:solidFill>
                          <a:srgbClr val="000000"/>
                        </a:solidFill>
                        <a:effectLst/>
                        <a:latin typeface="Kalimati"/>
                        <a:cs typeface="Kalimati" pitchFamily="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365759">
                <a:tc>
                  <a:txBody>
                    <a:bodyPr/>
                    <a:lstStyle/>
                    <a:p>
                      <a:pPr algn="ctr" fontAlgn="ctr"/>
                      <a:r>
                        <a:rPr lang="en-US" sz="1600" b="0" i="0" u="none" strike="noStrike" dirty="0">
                          <a:solidFill>
                            <a:srgbClr val="000000"/>
                          </a:solidFill>
                          <a:effectLst/>
                          <a:latin typeface="Kalimati"/>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600" b="0" i="0" u="none" strike="noStrike" dirty="0">
                          <a:solidFill>
                            <a:srgbClr val="000000"/>
                          </a:solidFill>
                          <a:effectLst/>
                          <a:latin typeface="Kalimati"/>
                        </a:rPr>
                        <a:t>116936.00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600" b="0" i="0" u="none" strike="noStrike">
                          <a:solidFill>
                            <a:srgbClr val="000000"/>
                          </a:solidFill>
                          <a:effectLst/>
                          <a:latin typeface="Kalimati"/>
                        </a:rPr>
                        <a:t>430580.00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600" b="0" i="0" u="none" strike="noStrike">
                          <a:solidFill>
                            <a:srgbClr val="000000"/>
                          </a:solidFill>
                          <a:effectLst/>
                          <a:latin typeface="Kalimati"/>
                        </a:rPr>
                        <a:t>547516.00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b="0" i="0" u="none" strike="noStrike">
                          <a:solidFill>
                            <a:srgbClr val="000000"/>
                          </a:solidFill>
                          <a:effectLst/>
                          <a:latin typeface="Kalimati"/>
                        </a:rPr>
                        <a:t>2.91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365759">
                <a:tc>
                  <a:txBody>
                    <a:bodyPr/>
                    <a:lstStyle/>
                    <a:p>
                      <a:pPr algn="ctr" fontAlgn="ctr"/>
                      <a:r>
                        <a:rPr lang="en-US" sz="1600" b="0" i="0" u="none" strike="noStrike">
                          <a:solidFill>
                            <a:srgbClr val="000000"/>
                          </a:solidFill>
                          <a:effectLst/>
                          <a:latin typeface="Kalimati"/>
                        </a:rPr>
                        <a:t>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600" b="0" i="0" u="none" strike="noStrike" dirty="0">
                          <a:solidFill>
                            <a:srgbClr val="000000"/>
                          </a:solidFill>
                          <a:effectLst/>
                          <a:latin typeface="Kalimati"/>
                        </a:rPr>
                        <a:t>179116.00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600" b="0" i="0" u="none" strike="noStrike">
                          <a:solidFill>
                            <a:srgbClr val="000000"/>
                          </a:solidFill>
                          <a:effectLst/>
                          <a:latin typeface="Kalimati"/>
                        </a:rPr>
                        <a:t>292025.00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600" b="0" i="0" u="none" strike="noStrike">
                          <a:solidFill>
                            <a:srgbClr val="000000"/>
                          </a:solidFill>
                          <a:effectLst/>
                          <a:latin typeface="Kalimati"/>
                        </a:rPr>
                        <a:t>471141.00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b="0" i="0" u="none" strike="noStrike">
                          <a:solidFill>
                            <a:srgbClr val="000000"/>
                          </a:solidFill>
                          <a:effectLst/>
                          <a:latin typeface="Kalimati"/>
                        </a:rPr>
                        <a:t>2.51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r h="365759">
                <a:tc>
                  <a:txBody>
                    <a:bodyPr/>
                    <a:lstStyle/>
                    <a:p>
                      <a:pPr algn="ctr" fontAlgn="ctr"/>
                      <a:r>
                        <a:rPr lang="en-US" sz="1600" b="0" i="0" u="none" strike="noStrike">
                          <a:solidFill>
                            <a:srgbClr val="000000"/>
                          </a:solidFill>
                          <a:effectLst/>
                          <a:latin typeface="Kalimati"/>
                        </a:rPr>
                        <a: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600" b="0" i="0" u="none" strike="noStrike" dirty="0">
                          <a:solidFill>
                            <a:srgbClr val="000000"/>
                          </a:solidFill>
                          <a:effectLst/>
                          <a:latin typeface="Kalimati"/>
                        </a:rPr>
                        <a:t>2800.00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600" b="0" i="0" u="none" strike="noStrike" dirty="0">
                          <a:solidFill>
                            <a:srgbClr val="000000"/>
                          </a:solidFill>
                          <a:effectLst/>
                          <a:latin typeface="Kalimati"/>
                        </a:rPr>
                        <a:t>384455.00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600" b="0" i="0" u="none" strike="noStrike">
                          <a:solidFill>
                            <a:srgbClr val="000000"/>
                          </a:solidFill>
                          <a:effectLst/>
                          <a:latin typeface="Kalimati"/>
                        </a:rPr>
                        <a:t>387255.00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b="0" i="0" u="none" strike="noStrike">
                          <a:solidFill>
                            <a:srgbClr val="000000"/>
                          </a:solidFill>
                          <a:effectLst/>
                          <a:latin typeface="Kalimati"/>
                        </a:rPr>
                        <a:t>2.06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r h="365759">
                <a:tc>
                  <a:txBody>
                    <a:bodyPr/>
                    <a:lstStyle/>
                    <a:p>
                      <a:pPr algn="ctr" fontAlgn="ctr"/>
                      <a:r>
                        <a:rPr lang="en-US" sz="1600" b="0" i="0" u="none" strike="noStrike">
                          <a:solidFill>
                            <a:srgbClr val="000000"/>
                          </a:solidFill>
                          <a:effectLst/>
                          <a:latin typeface="Kalimati"/>
                        </a:rPr>
                        <a:t>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600" b="0" i="0" u="none" strike="noStrike">
                          <a:solidFill>
                            <a:srgbClr val="000000"/>
                          </a:solidFill>
                          <a:effectLst/>
                          <a:latin typeface="Kalimati"/>
                        </a:rPr>
                        <a:t>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600" b="0" i="0" u="none" strike="noStrike" dirty="0">
                          <a:solidFill>
                            <a:srgbClr val="000000"/>
                          </a:solidFill>
                          <a:effectLst/>
                          <a:latin typeface="Kalimati"/>
                        </a:rPr>
                        <a:t>457065.00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600" b="0" i="0" u="none" strike="noStrike">
                          <a:solidFill>
                            <a:srgbClr val="000000"/>
                          </a:solidFill>
                          <a:effectLst/>
                          <a:latin typeface="Kalimati"/>
                        </a:rPr>
                        <a:t>457065.00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b="0" i="0" u="none" strike="noStrike">
                          <a:solidFill>
                            <a:srgbClr val="000000"/>
                          </a:solidFill>
                          <a:effectLst/>
                          <a:latin typeface="Kalimati"/>
                        </a:rPr>
                        <a:t>2.43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5"/>
                  </a:ext>
                </a:extLst>
              </a:tr>
              <a:tr h="335272">
                <a:tc>
                  <a:txBody>
                    <a:bodyPr/>
                    <a:lstStyle/>
                    <a:p>
                      <a:pPr algn="ctr" fontAlgn="ctr"/>
                      <a:r>
                        <a:rPr lang="en-US" sz="1600" b="0" i="0" u="none" strike="noStrike">
                          <a:solidFill>
                            <a:srgbClr val="000000"/>
                          </a:solidFill>
                          <a:effectLst/>
                          <a:latin typeface="Kalimati"/>
                        </a:rPr>
                        <a:t>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600" b="0" i="0" u="none" strike="noStrike">
                          <a:solidFill>
                            <a:srgbClr val="000000"/>
                          </a:solidFill>
                          <a:effectLst/>
                          <a:latin typeface="Kalimati"/>
                        </a:rPr>
                        <a:t>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600" b="0" i="0" u="none" strike="noStrike" dirty="0">
                          <a:solidFill>
                            <a:srgbClr val="000000"/>
                          </a:solidFill>
                          <a:effectLst/>
                          <a:latin typeface="Kalimati"/>
                        </a:rPr>
                        <a:t>799130.00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600" b="0" i="0" u="none" strike="noStrike" dirty="0">
                          <a:solidFill>
                            <a:srgbClr val="000000"/>
                          </a:solidFill>
                          <a:effectLst/>
                          <a:latin typeface="Kalimati"/>
                        </a:rPr>
                        <a:t>799130.00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b="0" i="0" u="none" strike="noStrike">
                          <a:solidFill>
                            <a:srgbClr val="000000"/>
                          </a:solidFill>
                          <a:effectLst/>
                          <a:latin typeface="Kalimati"/>
                        </a:rPr>
                        <a:t>4.25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6"/>
                  </a:ext>
                </a:extLst>
              </a:tr>
              <a:tr h="365759">
                <a:tc>
                  <a:txBody>
                    <a:bodyPr/>
                    <a:lstStyle/>
                    <a:p>
                      <a:pPr algn="ctr" fontAlgn="ctr"/>
                      <a:r>
                        <a:rPr lang="en-US" sz="1600" b="0" i="0" u="none" strike="noStrike">
                          <a:solidFill>
                            <a:srgbClr val="000000"/>
                          </a:solidFill>
                          <a:effectLst/>
                          <a:latin typeface="Kalimati"/>
                        </a:rPr>
                        <a:t>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600" b="0" i="0" u="none" strike="noStrike">
                          <a:solidFill>
                            <a:srgbClr val="000000"/>
                          </a:solidFill>
                          <a:effectLst/>
                          <a:latin typeface="Kalimati"/>
                        </a:rPr>
                        <a:t>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600" b="0" i="0" u="none" strike="noStrike" dirty="0">
                          <a:solidFill>
                            <a:srgbClr val="000000"/>
                          </a:solidFill>
                          <a:effectLst/>
                          <a:latin typeface="Kalimati"/>
                        </a:rPr>
                        <a:t>1031695.00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600" b="0" i="0" u="none" strike="noStrike" dirty="0">
                          <a:solidFill>
                            <a:srgbClr val="000000"/>
                          </a:solidFill>
                          <a:effectLst/>
                          <a:latin typeface="Kalimati"/>
                        </a:rPr>
                        <a:t>1031695.00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b="0" i="0" u="none" strike="noStrike">
                          <a:solidFill>
                            <a:srgbClr val="000000"/>
                          </a:solidFill>
                          <a:effectLst/>
                          <a:latin typeface="Kalimati"/>
                        </a:rPr>
                        <a:t>5.49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7"/>
                  </a:ext>
                </a:extLst>
              </a:tr>
              <a:tr h="365759">
                <a:tc>
                  <a:txBody>
                    <a:bodyPr/>
                    <a:lstStyle/>
                    <a:p>
                      <a:pPr algn="ctr" fontAlgn="ctr"/>
                      <a:r>
                        <a:rPr lang="en-US" sz="1600" b="0" i="0" u="none" strike="noStrike">
                          <a:solidFill>
                            <a:srgbClr val="000000"/>
                          </a:solidFill>
                          <a:effectLst/>
                          <a:latin typeface="Kalimati"/>
                        </a:rPr>
                        <a:t>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600" b="0" i="0" u="none" strike="noStrike">
                          <a:solidFill>
                            <a:srgbClr val="000000"/>
                          </a:solidFill>
                          <a:effectLst/>
                          <a:latin typeface="Kalimati"/>
                        </a:rPr>
                        <a:t>51270.00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600" b="0" i="0" u="none" strike="noStrike">
                          <a:solidFill>
                            <a:srgbClr val="000000"/>
                          </a:solidFill>
                          <a:effectLst/>
                          <a:latin typeface="Kalimati"/>
                        </a:rPr>
                        <a:t>366285.00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600" b="0" i="0" u="none" strike="noStrike" dirty="0">
                          <a:solidFill>
                            <a:srgbClr val="000000"/>
                          </a:solidFill>
                          <a:effectLst/>
                          <a:latin typeface="Kalimati"/>
                        </a:rPr>
                        <a:t>417555.00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b="0" i="0" u="none" strike="noStrike">
                          <a:solidFill>
                            <a:srgbClr val="000000"/>
                          </a:solidFill>
                          <a:effectLst/>
                          <a:latin typeface="Kalimati"/>
                        </a:rPr>
                        <a:t>2.22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8"/>
                  </a:ext>
                </a:extLst>
              </a:tr>
              <a:tr h="365759">
                <a:tc>
                  <a:txBody>
                    <a:bodyPr/>
                    <a:lstStyle/>
                    <a:p>
                      <a:pPr algn="ctr" fontAlgn="ctr"/>
                      <a:r>
                        <a:rPr lang="en-US" sz="1600" b="0" i="0" u="none" strike="noStrike">
                          <a:solidFill>
                            <a:srgbClr val="000000"/>
                          </a:solidFill>
                          <a:effectLst/>
                          <a:latin typeface="Kalimati"/>
                        </a:rPr>
                        <a:t>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600" b="0" i="0" u="none" strike="noStrike">
                          <a:solidFill>
                            <a:srgbClr val="000000"/>
                          </a:solidFill>
                          <a:effectLst/>
                          <a:latin typeface="Kalimati"/>
                        </a:rPr>
                        <a:t>67065.00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600" b="0" i="0" u="none" strike="noStrike">
                          <a:solidFill>
                            <a:srgbClr val="000000"/>
                          </a:solidFill>
                          <a:effectLst/>
                          <a:latin typeface="Kalimati"/>
                        </a:rPr>
                        <a:t>1306295.00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600" b="0" i="0" u="none" strike="noStrike" dirty="0">
                          <a:solidFill>
                            <a:srgbClr val="000000"/>
                          </a:solidFill>
                          <a:effectLst/>
                          <a:latin typeface="Kalimati"/>
                        </a:rPr>
                        <a:t>1373360.00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b="0" i="0" u="none" strike="noStrike">
                          <a:solidFill>
                            <a:srgbClr val="000000"/>
                          </a:solidFill>
                          <a:effectLst/>
                          <a:latin typeface="Kalimati"/>
                        </a:rPr>
                        <a:t>7.30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9"/>
                  </a:ext>
                </a:extLst>
              </a:tr>
              <a:tr h="365759">
                <a:tc>
                  <a:txBody>
                    <a:bodyPr/>
                    <a:lstStyle/>
                    <a:p>
                      <a:pPr algn="ctr" fontAlgn="ctr"/>
                      <a:r>
                        <a:rPr lang="en-US" sz="1600" b="0" i="0" u="none" strike="noStrike">
                          <a:solidFill>
                            <a:srgbClr val="000000"/>
                          </a:solidFill>
                          <a:effectLst/>
                          <a:latin typeface="Kalimati"/>
                        </a:rPr>
                        <a:t>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600" b="0" i="0" u="none" strike="noStrike">
                          <a:solidFill>
                            <a:srgbClr val="000000"/>
                          </a:solidFill>
                          <a:effectLst/>
                          <a:latin typeface="Kalimati"/>
                        </a:rPr>
                        <a:t>139906.00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600" b="0" i="0" u="none" strike="noStrike">
                          <a:solidFill>
                            <a:srgbClr val="000000"/>
                          </a:solidFill>
                          <a:effectLst/>
                          <a:latin typeface="Kalimati"/>
                        </a:rPr>
                        <a:t>381565.00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600" b="0" i="0" u="none" strike="noStrike" dirty="0">
                          <a:solidFill>
                            <a:srgbClr val="000000"/>
                          </a:solidFill>
                          <a:effectLst/>
                          <a:latin typeface="Kalimati"/>
                        </a:rPr>
                        <a:t>521471.00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b="0" i="0" u="none" strike="noStrike" dirty="0">
                          <a:solidFill>
                            <a:srgbClr val="000000"/>
                          </a:solidFill>
                          <a:effectLst/>
                          <a:latin typeface="Kalimati"/>
                        </a:rPr>
                        <a:t>2.77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10"/>
                  </a:ext>
                </a:extLst>
              </a:tr>
              <a:tr h="365759">
                <a:tc>
                  <a:txBody>
                    <a:bodyPr/>
                    <a:lstStyle/>
                    <a:p>
                      <a:pPr algn="ctr" fontAlgn="ctr"/>
                      <a:r>
                        <a:rPr lang="en-US" sz="1600" b="0" i="0" u="none" strike="noStrike">
                          <a:solidFill>
                            <a:srgbClr val="000000"/>
                          </a:solidFill>
                          <a:effectLst/>
                          <a:latin typeface="Kalimati"/>
                        </a:rPr>
                        <a:t>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600" b="0" i="0" u="none" strike="noStrike">
                          <a:solidFill>
                            <a:srgbClr val="000000"/>
                          </a:solidFill>
                          <a:effectLst/>
                          <a:latin typeface="Kalimati"/>
                        </a:rPr>
                        <a:t>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600" b="0" i="0" u="none" strike="noStrike">
                          <a:solidFill>
                            <a:srgbClr val="000000"/>
                          </a:solidFill>
                          <a:effectLst/>
                          <a:latin typeface="Kalimati"/>
                        </a:rPr>
                        <a:t>731609.00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600" b="0" i="0" u="none" strike="noStrike" dirty="0">
                          <a:solidFill>
                            <a:srgbClr val="000000"/>
                          </a:solidFill>
                          <a:effectLst/>
                          <a:latin typeface="Kalimati"/>
                        </a:rPr>
                        <a:t>731609.00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b="0" i="0" u="none" strike="noStrike" dirty="0">
                          <a:solidFill>
                            <a:srgbClr val="000000"/>
                          </a:solidFill>
                          <a:effectLst/>
                          <a:latin typeface="Kalimati"/>
                        </a:rPr>
                        <a:t>3.89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11"/>
                  </a:ext>
                </a:extLst>
              </a:tr>
              <a:tr h="365759">
                <a:tc>
                  <a:txBody>
                    <a:bodyPr/>
                    <a:lstStyle/>
                    <a:p>
                      <a:pPr algn="ctr" fontAlgn="ctr"/>
                      <a:r>
                        <a:rPr lang="en-US" sz="1600" b="0" i="0" u="none" strike="noStrike">
                          <a:solidFill>
                            <a:srgbClr val="000000"/>
                          </a:solidFill>
                          <a:effectLst/>
                          <a:latin typeface="Kalimati"/>
                        </a:rPr>
                        <a:t>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600" b="0" i="0" u="none" strike="noStrike">
                          <a:solidFill>
                            <a:srgbClr val="000000"/>
                          </a:solidFill>
                          <a:effectLst/>
                          <a:latin typeface="Kalimati"/>
                        </a:rPr>
                        <a:t>58681.00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600" b="0" i="0" u="none" strike="noStrike">
                          <a:solidFill>
                            <a:srgbClr val="000000"/>
                          </a:solidFill>
                          <a:effectLst/>
                          <a:latin typeface="Kalimati"/>
                        </a:rPr>
                        <a:t>2116143.00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600" b="0" i="0" u="none" strike="noStrike" dirty="0">
                          <a:solidFill>
                            <a:srgbClr val="000000"/>
                          </a:solidFill>
                          <a:effectLst/>
                          <a:latin typeface="Kalimati"/>
                        </a:rPr>
                        <a:t>2174824.00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b="0" i="0" u="none" strike="noStrike" dirty="0">
                          <a:solidFill>
                            <a:srgbClr val="000000"/>
                          </a:solidFill>
                          <a:effectLst/>
                          <a:latin typeface="Kalimati"/>
                        </a:rPr>
                        <a:t>11.57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12"/>
                  </a:ext>
                </a:extLst>
              </a:tr>
              <a:tr h="365759">
                <a:tc>
                  <a:txBody>
                    <a:bodyPr/>
                    <a:lstStyle/>
                    <a:p>
                      <a:pPr algn="ctr" fontAlgn="ctr"/>
                      <a:r>
                        <a:rPr lang="en-US" sz="1600" b="0" i="0" u="none" strike="noStrike">
                          <a:solidFill>
                            <a:srgbClr val="000000"/>
                          </a:solidFill>
                          <a:effectLst/>
                          <a:latin typeface="Kalimati"/>
                        </a:rPr>
                        <a:t>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600" b="0" i="0" u="none" strike="noStrike">
                          <a:solidFill>
                            <a:srgbClr val="000000"/>
                          </a:solidFill>
                          <a:effectLst/>
                          <a:latin typeface="Kalimati"/>
                        </a:rPr>
                        <a:t>566781.00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600" b="0" i="0" u="none" strike="noStrike" dirty="0">
                          <a:solidFill>
                            <a:srgbClr val="000000"/>
                          </a:solidFill>
                          <a:effectLst/>
                          <a:latin typeface="Kalimati"/>
                        </a:rPr>
                        <a:t>298958.00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600" b="0" i="0" u="none" strike="noStrike">
                          <a:solidFill>
                            <a:srgbClr val="000000"/>
                          </a:solidFill>
                          <a:effectLst/>
                          <a:latin typeface="Kalimati"/>
                        </a:rPr>
                        <a:t>865739.00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b="0" i="0" u="none" strike="noStrike" dirty="0">
                          <a:solidFill>
                            <a:srgbClr val="000000"/>
                          </a:solidFill>
                          <a:effectLst/>
                          <a:latin typeface="Kalimati"/>
                        </a:rPr>
                        <a:t>4.60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13"/>
                  </a:ext>
                </a:extLst>
              </a:tr>
            </a:tbl>
          </a:graphicData>
        </a:graphic>
      </p:graphicFrame>
    </p:spTree>
    <p:extLst>
      <p:ext uri="{BB962C8B-B14F-4D97-AF65-F5344CB8AC3E}">
        <p14:creationId xmlns:p14="http://schemas.microsoft.com/office/powerpoint/2010/main" val="718690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pPr>
              <a:lnSpc>
                <a:spcPct val="150000"/>
              </a:lnSpc>
            </a:pPr>
            <a:r>
              <a:rPr lang="ne-NP" smtClean="0"/>
              <a:t>परिचय</a:t>
            </a:r>
          </a:p>
          <a:p>
            <a:pPr>
              <a:lnSpc>
                <a:spcPct val="150000"/>
              </a:lnSpc>
            </a:pPr>
            <a:r>
              <a:rPr lang="ne-NP" smtClean="0"/>
              <a:t>आय र व्ययको स्थिति</a:t>
            </a:r>
          </a:p>
          <a:p>
            <a:pPr>
              <a:lnSpc>
                <a:spcPct val="150000"/>
              </a:lnSpc>
            </a:pPr>
            <a:r>
              <a:rPr lang="ne-NP"/>
              <a:t>उल्लेख्य कार्य</a:t>
            </a:r>
          </a:p>
          <a:p>
            <a:pPr>
              <a:lnSpc>
                <a:spcPct val="150000"/>
              </a:lnSpc>
            </a:pPr>
            <a:r>
              <a:rPr lang="ne-NP" smtClean="0"/>
              <a:t>पूर्वाधारको प्रगति</a:t>
            </a:r>
          </a:p>
          <a:p>
            <a:pPr>
              <a:lnSpc>
                <a:spcPct val="150000"/>
              </a:lnSpc>
            </a:pPr>
            <a:r>
              <a:rPr lang="ne-NP" smtClean="0"/>
              <a:t>सामाजिक क्षेत्रको प्रगति</a:t>
            </a:r>
          </a:p>
          <a:p>
            <a:pPr>
              <a:lnSpc>
                <a:spcPct val="150000"/>
              </a:lnSpc>
            </a:pPr>
            <a:r>
              <a:rPr lang="ne-NP" smtClean="0"/>
              <a:t>सामाजिक सुरक्षा भत्ताको स्थिति</a:t>
            </a:r>
          </a:p>
          <a:p>
            <a:pPr>
              <a:lnSpc>
                <a:spcPct val="150000"/>
              </a:lnSpc>
            </a:pPr>
            <a:r>
              <a:rPr lang="ne-NP" smtClean="0"/>
              <a:t>वडागत प्रगति</a:t>
            </a:r>
          </a:p>
          <a:p>
            <a:pPr>
              <a:lnSpc>
                <a:spcPct val="150000"/>
              </a:lnSpc>
            </a:pPr>
            <a:r>
              <a:rPr lang="ne-NP" smtClean="0"/>
              <a:t>मुख्य चुनौति</a:t>
            </a:r>
          </a:p>
          <a:p>
            <a:pPr>
              <a:lnSpc>
                <a:spcPct val="150000"/>
              </a:lnSpc>
            </a:pPr>
            <a:endParaRPr lang="ne-NP" smtClean="0"/>
          </a:p>
          <a:p>
            <a:pPr>
              <a:lnSpc>
                <a:spcPct val="150000"/>
              </a:lnSpc>
            </a:pPr>
            <a:endParaRPr lang="en-US"/>
          </a:p>
        </p:txBody>
      </p:sp>
      <p:sp>
        <p:nvSpPr>
          <p:cNvPr id="3" name="Slide Number Placeholder 2"/>
          <p:cNvSpPr>
            <a:spLocks noGrp="1"/>
          </p:cNvSpPr>
          <p:nvPr>
            <p:ph type="sldNum" sz="quarter" idx="12"/>
          </p:nvPr>
        </p:nvSpPr>
        <p:spPr/>
        <p:txBody>
          <a:bodyPr/>
          <a:lstStyle/>
          <a:p>
            <a:fld id="{D5A3C07E-D37F-45BB-9AEA-E961484A1A12}" type="slidenum">
              <a:rPr lang="en-US" smtClean="0"/>
              <a:t>2</a:t>
            </a:fld>
            <a:endParaRPr lang="en-US"/>
          </a:p>
        </p:txBody>
      </p:sp>
      <p:sp>
        <p:nvSpPr>
          <p:cNvPr id="4" name="Title 3"/>
          <p:cNvSpPr>
            <a:spLocks noGrp="1"/>
          </p:cNvSpPr>
          <p:nvPr>
            <p:ph type="title"/>
          </p:nvPr>
        </p:nvSpPr>
        <p:spPr/>
        <p:txBody>
          <a:bodyPr/>
          <a:lstStyle/>
          <a:p>
            <a:pPr algn="ctr"/>
            <a:r>
              <a:rPr lang="ne-NP" smtClean="0">
                <a:solidFill>
                  <a:srgbClr val="C00000"/>
                </a:solidFill>
              </a:rPr>
              <a:t>विषयवस्तु</a:t>
            </a:r>
            <a:endParaRPr lang="en-US">
              <a:solidFill>
                <a:srgbClr val="C00000"/>
              </a:solidFill>
            </a:endParaRPr>
          </a:p>
        </p:txBody>
      </p:sp>
    </p:spTree>
    <p:extLst>
      <p:ext uri="{BB962C8B-B14F-4D97-AF65-F5344CB8AC3E}">
        <p14:creationId xmlns:p14="http://schemas.microsoft.com/office/powerpoint/2010/main" val="32477693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609600"/>
          </a:xfrm>
        </p:spPr>
        <p:txBody>
          <a:bodyPr>
            <a:noAutofit/>
          </a:bodyPr>
          <a:lstStyle/>
          <a:p>
            <a:pPr algn="ctr"/>
            <a:r>
              <a:rPr lang="ne-NP" sz="2000" dirty="0" smtClean="0">
                <a:cs typeface="Kalimati" pitchFamily="2"/>
              </a:rPr>
              <a:t>धरान </a:t>
            </a:r>
            <a:r>
              <a:rPr lang="ne-NP" sz="2000" dirty="0">
                <a:cs typeface="Kalimati" pitchFamily="2"/>
              </a:rPr>
              <a:t>उपमहानगरपालिका</a:t>
            </a:r>
            <a:r>
              <a:rPr lang="en-US" sz="2000" dirty="0">
                <a:cs typeface="Kalimati" pitchFamily="2"/>
              </a:rPr>
              <a:t/>
            </a:r>
            <a:br>
              <a:rPr lang="en-US" sz="2000" dirty="0">
                <a:cs typeface="Kalimati" pitchFamily="2"/>
              </a:rPr>
            </a:br>
            <a:r>
              <a:rPr lang="ne-NP" sz="2000" dirty="0" smtClean="0">
                <a:cs typeface="Kalimati" pitchFamily="2"/>
              </a:rPr>
              <a:t>आ.व.2075/076 </a:t>
            </a:r>
            <a:r>
              <a:rPr lang="ne-NP" sz="2000" dirty="0">
                <a:cs typeface="Kalimati" pitchFamily="2"/>
              </a:rPr>
              <a:t>मा वडाहरुबाट संकलन भएको आम्दानीको </a:t>
            </a:r>
            <a:r>
              <a:rPr lang="ne-NP" sz="2000" dirty="0" smtClean="0">
                <a:cs typeface="Kalimati" pitchFamily="2"/>
              </a:rPr>
              <a:t>विवरण</a:t>
            </a:r>
            <a:endParaRPr lang="en-US" sz="2000" dirty="0">
              <a:cs typeface="Kalimati" pitchFamily="2"/>
            </a:endParaRPr>
          </a:p>
        </p:txBody>
      </p:sp>
      <p:graphicFrame>
        <p:nvGraphicFramePr>
          <p:cNvPr id="4" name="Content Placeholder 3"/>
          <p:cNvGraphicFramePr>
            <a:graphicFrameLocks noGrp="1"/>
          </p:cNvGraphicFramePr>
          <p:nvPr>
            <p:ph idx="1"/>
            <p:extLst/>
          </p:nvPr>
        </p:nvGraphicFramePr>
        <p:xfrm>
          <a:off x="609599" y="1066813"/>
          <a:ext cx="8229602" cy="4389110"/>
        </p:xfrm>
        <a:graphic>
          <a:graphicData uri="http://schemas.openxmlformats.org/drawingml/2006/table">
            <a:tbl>
              <a:tblPr>
                <a:tableStyleId>{5C22544A-7EE6-4342-B048-85BDC9FD1C3A}</a:tableStyleId>
              </a:tblPr>
              <a:tblGrid>
                <a:gridCol w="784641">
                  <a:extLst>
                    <a:ext uri="{9D8B030D-6E8A-4147-A177-3AD203B41FA5}">
                      <a16:colId xmlns:a16="http://schemas.microsoft.com/office/drawing/2014/main" xmlns="" val="20000"/>
                    </a:ext>
                  </a:extLst>
                </a:gridCol>
                <a:gridCol w="2052839">
                  <a:extLst>
                    <a:ext uri="{9D8B030D-6E8A-4147-A177-3AD203B41FA5}">
                      <a16:colId xmlns:a16="http://schemas.microsoft.com/office/drawing/2014/main" xmlns="" val="20001"/>
                    </a:ext>
                  </a:extLst>
                </a:gridCol>
                <a:gridCol w="1847555">
                  <a:extLst>
                    <a:ext uri="{9D8B030D-6E8A-4147-A177-3AD203B41FA5}">
                      <a16:colId xmlns:a16="http://schemas.microsoft.com/office/drawing/2014/main" xmlns="" val="20002"/>
                    </a:ext>
                  </a:extLst>
                </a:gridCol>
                <a:gridCol w="1806497">
                  <a:extLst>
                    <a:ext uri="{9D8B030D-6E8A-4147-A177-3AD203B41FA5}">
                      <a16:colId xmlns:a16="http://schemas.microsoft.com/office/drawing/2014/main" xmlns="" val="20003"/>
                    </a:ext>
                  </a:extLst>
                </a:gridCol>
                <a:gridCol w="1738070">
                  <a:extLst>
                    <a:ext uri="{9D8B030D-6E8A-4147-A177-3AD203B41FA5}">
                      <a16:colId xmlns:a16="http://schemas.microsoft.com/office/drawing/2014/main" xmlns="" val="20004"/>
                    </a:ext>
                  </a:extLst>
                </a:gridCol>
              </a:tblGrid>
              <a:tr h="365759">
                <a:tc rowSpan="2">
                  <a:txBody>
                    <a:bodyPr/>
                    <a:lstStyle/>
                    <a:p>
                      <a:pPr algn="ctr" fontAlgn="ctr"/>
                      <a:r>
                        <a:rPr lang="ne-NP" sz="1200" u="none" strike="noStrike" dirty="0">
                          <a:effectLst/>
                          <a:cs typeface="Kalimati" pitchFamily="2"/>
                        </a:rPr>
                        <a:t>वडा नं.</a:t>
                      </a:r>
                      <a:endParaRPr lang="ne-NP" sz="1200" b="0" i="0" u="none" strike="noStrike" dirty="0">
                        <a:solidFill>
                          <a:srgbClr val="000000"/>
                        </a:solidFill>
                        <a:effectLst/>
                        <a:latin typeface="Kalimati"/>
                        <a:cs typeface="Kalimati" pitchFamily="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4">
                  <a:txBody>
                    <a:bodyPr/>
                    <a:lstStyle/>
                    <a:p>
                      <a:pPr algn="ctr" fontAlgn="ctr"/>
                      <a:r>
                        <a:rPr lang="ne-NP" sz="1200" u="none" strike="noStrike" dirty="0">
                          <a:effectLst/>
                          <a:cs typeface="Kalimati" pitchFamily="2"/>
                        </a:rPr>
                        <a:t>संकलित आम्दानी</a:t>
                      </a:r>
                      <a:endParaRPr lang="ne-NP" sz="1200" b="0" i="0" u="none" strike="noStrike" dirty="0">
                        <a:solidFill>
                          <a:srgbClr val="000000"/>
                        </a:solidFill>
                        <a:effectLst/>
                        <a:latin typeface="Kalimati"/>
                        <a:cs typeface="Kalimati" pitchFamily="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731520">
                <a:tc vMerge="1">
                  <a:txBody>
                    <a:bodyPr/>
                    <a:lstStyle/>
                    <a:p>
                      <a:endParaRPr lang="en-US"/>
                    </a:p>
                  </a:txBody>
                  <a:tcPr/>
                </a:tc>
                <a:tc>
                  <a:txBody>
                    <a:bodyPr/>
                    <a:lstStyle/>
                    <a:p>
                      <a:pPr algn="ctr" fontAlgn="ctr"/>
                      <a:r>
                        <a:rPr lang="ne-NP" sz="1200" u="none" strike="noStrike" dirty="0">
                          <a:effectLst/>
                          <a:cs typeface="Kalimati" pitchFamily="2"/>
                        </a:rPr>
                        <a:t>व्यवसाय कर</a:t>
                      </a:r>
                      <a:endParaRPr lang="ne-NP" sz="1200" b="0" i="0" u="none" strike="noStrike" dirty="0">
                        <a:solidFill>
                          <a:srgbClr val="000000"/>
                        </a:solidFill>
                        <a:effectLst/>
                        <a:latin typeface="Kalimati"/>
                        <a:cs typeface="Kalimati" pitchFamily="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ne-NP" sz="1200" u="none" strike="noStrike" dirty="0">
                          <a:effectLst/>
                          <a:cs typeface="Kalimati" pitchFamily="2"/>
                        </a:rPr>
                        <a:t>विविध</a:t>
                      </a:r>
                      <a:endParaRPr lang="ne-NP" sz="1200" b="0" i="0" u="none" strike="noStrike" dirty="0">
                        <a:solidFill>
                          <a:srgbClr val="000000"/>
                        </a:solidFill>
                        <a:effectLst/>
                        <a:latin typeface="Kalimati"/>
                        <a:cs typeface="Kalimati" pitchFamily="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ne-NP" sz="1200" u="none" strike="noStrike" dirty="0">
                          <a:effectLst/>
                          <a:cs typeface="Kalimati" pitchFamily="2"/>
                        </a:rPr>
                        <a:t>जम्मा</a:t>
                      </a:r>
                      <a:endParaRPr lang="ne-NP" sz="1200" b="0" i="0" u="none" strike="noStrike" dirty="0">
                        <a:solidFill>
                          <a:srgbClr val="000000"/>
                        </a:solidFill>
                        <a:effectLst/>
                        <a:latin typeface="Kalimati"/>
                        <a:cs typeface="Kalimati" pitchFamily="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ne-NP" sz="1200" u="none" strike="noStrike" dirty="0">
                          <a:effectLst/>
                          <a:cs typeface="Kalimati" pitchFamily="2"/>
                        </a:rPr>
                        <a:t>वडाहरुको कूल आम्दानीमा प्रतिशत</a:t>
                      </a:r>
                      <a:endParaRPr lang="ne-NP" sz="1200" b="0" i="0" u="none" strike="noStrike" dirty="0">
                        <a:solidFill>
                          <a:srgbClr val="000000"/>
                        </a:solidFill>
                        <a:effectLst/>
                        <a:latin typeface="Kalimati"/>
                        <a:cs typeface="Kalimati" pitchFamily="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365759">
                <a:tc>
                  <a:txBody>
                    <a:bodyPr/>
                    <a:lstStyle/>
                    <a:p>
                      <a:pPr algn="ctr" fontAlgn="ctr"/>
                      <a:r>
                        <a:rPr lang="en-US" sz="1200" b="0" i="0" u="none" strike="noStrike" dirty="0">
                          <a:solidFill>
                            <a:srgbClr val="000000"/>
                          </a:solidFill>
                          <a:effectLst/>
                          <a:latin typeface="Kalimati"/>
                        </a:rPr>
                        <a:t>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200" b="0" i="0" u="none" strike="noStrike" dirty="0">
                          <a:solidFill>
                            <a:srgbClr val="000000"/>
                          </a:solidFill>
                          <a:effectLst/>
                          <a:latin typeface="Kalimati"/>
                        </a:rPr>
                        <a:t>143915.00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200" b="0" i="0" u="none" strike="noStrike">
                          <a:solidFill>
                            <a:srgbClr val="000000"/>
                          </a:solidFill>
                          <a:effectLst/>
                          <a:latin typeface="Kalimati"/>
                        </a:rPr>
                        <a:t>1417764.00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200" b="0" i="0" u="none" strike="noStrike">
                          <a:solidFill>
                            <a:srgbClr val="000000"/>
                          </a:solidFill>
                          <a:effectLst/>
                          <a:latin typeface="Kalimati"/>
                        </a:rPr>
                        <a:t>1561679.00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Kalimati"/>
                        </a:rPr>
                        <a:t>8.30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365759">
                <a:tc>
                  <a:txBody>
                    <a:bodyPr/>
                    <a:lstStyle/>
                    <a:p>
                      <a:pPr algn="ctr" fontAlgn="ctr"/>
                      <a:r>
                        <a:rPr lang="en-US" sz="1200" b="0" i="0" u="none" strike="noStrike">
                          <a:solidFill>
                            <a:srgbClr val="000000"/>
                          </a:solidFill>
                          <a:effectLst/>
                          <a:latin typeface="Kalimati"/>
                        </a:rPr>
                        <a:t>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200" b="0" i="0" u="none" strike="noStrike" dirty="0">
                          <a:solidFill>
                            <a:srgbClr val="000000"/>
                          </a:solidFill>
                          <a:effectLst/>
                          <a:latin typeface="Kalimati"/>
                        </a:rPr>
                        <a:t>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200" b="0" i="0" u="none" strike="noStrike" dirty="0">
                          <a:solidFill>
                            <a:srgbClr val="000000"/>
                          </a:solidFill>
                          <a:effectLst/>
                          <a:latin typeface="Kalimati"/>
                        </a:rPr>
                        <a:t>925497.00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200" b="0" i="0" u="none" strike="noStrike">
                          <a:solidFill>
                            <a:srgbClr val="000000"/>
                          </a:solidFill>
                          <a:effectLst/>
                          <a:latin typeface="Kalimati"/>
                        </a:rPr>
                        <a:t>925497.00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Kalimati"/>
                        </a:rPr>
                        <a:t>4.92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r h="365759">
                <a:tc>
                  <a:txBody>
                    <a:bodyPr/>
                    <a:lstStyle/>
                    <a:p>
                      <a:pPr algn="ctr" fontAlgn="ctr"/>
                      <a:r>
                        <a:rPr lang="en-US" sz="1200" b="0" i="0" u="none" strike="noStrike">
                          <a:solidFill>
                            <a:srgbClr val="000000"/>
                          </a:solidFill>
                          <a:effectLst/>
                          <a:latin typeface="Kalimati"/>
                        </a:rPr>
                        <a:t>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200" b="0" i="0" u="none" strike="noStrike" dirty="0">
                          <a:solidFill>
                            <a:srgbClr val="000000"/>
                          </a:solidFill>
                          <a:effectLst/>
                          <a:latin typeface="Kalimati"/>
                        </a:rPr>
                        <a:t>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200" b="0" i="0" u="none" strike="noStrike" dirty="0">
                          <a:solidFill>
                            <a:srgbClr val="000000"/>
                          </a:solidFill>
                          <a:effectLst/>
                          <a:latin typeface="Kalimati"/>
                        </a:rPr>
                        <a:t>3116575.00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200" b="0" i="0" u="none" strike="noStrike">
                          <a:solidFill>
                            <a:srgbClr val="000000"/>
                          </a:solidFill>
                          <a:effectLst/>
                          <a:latin typeface="Kalimati"/>
                        </a:rPr>
                        <a:t>3116575.00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Kalimati"/>
                        </a:rPr>
                        <a:t>16.57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r h="365759">
                <a:tc>
                  <a:txBody>
                    <a:bodyPr/>
                    <a:lstStyle/>
                    <a:p>
                      <a:pPr algn="ctr" fontAlgn="ctr"/>
                      <a:r>
                        <a:rPr lang="en-US" sz="1200" b="0" i="0" u="none" strike="noStrike">
                          <a:solidFill>
                            <a:srgbClr val="000000"/>
                          </a:solidFill>
                          <a:effectLst/>
                          <a:latin typeface="Kalimati"/>
                        </a:rPr>
                        <a:t>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200" b="0" i="0" u="none" strike="noStrike">
                          <a:solidFill>
                            <a:srgbClr val="000000"/>
                          </a:solidFill>
                          <a:effectLst/>
                          <a:latin typeface="Kalimati"/>
                        </a:rPr>
                        <a:t>29420.00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200" b="0" i="0" u="none" strike="noStrike" dirty="0">
                          <a:solidFill>
                            <a:srgbClr val="000000"/>
                          </a:solidFill>
                          <a:effectLst/>
                          <a:latin typeface="Kalimati"/>
                        </a:rPr>
                        <a:t>154313.00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200" b="0" i="0" u="none" strike="noStrike" dirty="0">
                          <a:solidFill>
                            <a:srgbClr val="000000"/>
                          </a:solidFill>
                          <a:effectLst/>
                          <a:latin typeface="Kalimati"/>
                        </a:rPr>
                        <a:t>183733.00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Kalimati"/>
                        </a:rPr>
                        <a:t>0.98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5"/>
                  </a:ext>
                </a:extLst>
              </a:tr>
              <a:tr h="365759">
                <a:tc>
                  <a:txBody>
                    <a:bodyPr/>
                    <a:lstStyle/>
                    <a:p>
                      <a:pPr algn="ctr" fontAlgn="ctr"/>
                      <a:r>
                        <a:rPr lang="en-US" sz="1200" b="0" i="0" u="none" strike="noStrike">
                          <a:solidFill>
                            <a:srgbClr val="000000"/>
                          </a:solidFill>
                          <a:effectLst/>
                          <a:latin typeface="Kalimati"/>
                        </a:rPr>
                        <a:t>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200" b="0" i="0" u="none" strike="noStrike">
                          <a:solidFill>
                            <a:srgbClr val="000000"/>
                          </a:solidFill>
                          <a:effectLst/>
                          <a:latin typeface="Kalimati"/>
                        </a:rPr>
                        <a:t>67465.00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200" b="0" i="0" u="none" strike="noStrike">
                          <a:solidFill>
                            <a:srgbClr val="000000"/>
                          </a:solidFill>
                          <a:effectLst/>
                          <a:latin typeface="Kalimati"/>
                        </a:rPr>
                        <a:t>1907615.00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200" b="0" i="0" u="none" strike="noStrike" dirty="0">
                          <a:solidFill>
                            <a:srgbClr val="000000"/>
                          </a:solidFill>
                          <a:effectLst/>
                          <a:latin typeface="Kalimati"/>
                        </a:rPr>
                        <a:t>1975080.00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Kalimati"/>
                        </a:rPr>
                        <a:t>10.50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6"/>
                  </a:ext>
                </a:extLst>
              </a:tr>
              <a:tr h="365759">
                <a:tc>
                  <a:txBody>
                    <a:bodyPr/>
                    <a:lstStyle/>
                    <a:p>
                      <a:pPr algn="ctr" fontAlgn="ctr"/>
                      <a:r>
                        <a:rPr lang="en-US" sz="1200" b="0" i="0" u="none" strike="noStrike">
                          <a:solidFill>
                            <a:srgbClr val="000000"/>
                          </a:solidFill>
                          <a:effectLst/>
                          <a:latin typeface="Kalimati"/>
                        </a:rPr>
                        <a:t>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200" b="0" i="0" u="none" strike="noStrike">
                          <a:solidFill>
                            <a:srgbClr val="000000"/>
                          </a:solidFill>
                          <a:effectLst/>
                          <a:latin typeface="Kalimati"/>
                        </a:rPr>
                        <a:t>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200" b="0" i="0" u="none" strike="noStrike">
                          <a:solidFill>
                            <a:srgbClr val="000000"/>
                          </a:solidFill>
                          <a:effectLst/>
                          <a:latin typeface="Kalimati"/>
                        </a:rPr>
                        <a:t>326320.00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200" b="0" i="0" u="none" strike="noStrike" dirty="0">
                          <a:solidFill>
                            <a:srgbClr val="000000"/>
                          </a:solidFill>
                          <a:effectLst/>
                          <a:latin typeface="Kalimati"/>
                        </a:rPr>
                        <a:t>326320.00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Kalimati"/>
                        </a:rPr>
                        <a:t>1.74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7"/>
                  </a:ext>
                </a:extLst>
              </a:tr>
              <a:tr h="365759">
                <a:tc>
                  <a:txBody>
                    <a:bodyPr/>
                    <a:lstStyle/>
                    <a:p>
                      <a:pPr algn="ctr" fontAlgn="ctr"/>
                      <a:r>
                        <a:rPr lang="en-US" sz="1200" b="0" i="0" u="none" strike="noStrike">
                          <a:solidFill>
                            <a:srgbClr val="000000"/>
                          </a:solidFill>
                          <a:effectLst/>
                          <a:latin typeface="Kalimati"/>
                        </a:rPr>
                        <a:t>19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200" b="0" i="0" u="none" strike="noStrike">
                          <a:solidFill>
                            <a:srgbClr val="000000"/>
                          </a:solidFill>
                          <a:effectLst/>
                          <a:latin typeface="Kalimati"/>
                        </a:rPr>
                        <a:t>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200" b="0" i="0" u="none" strike="noStrike">
                          <a:solidFill>
                            <a:srgbClr val="000000"/>
                          </a:solidFill>
                          <a:effectLst/>
                          <a:latin typeface="Kalimati"/>
                        </a:rPr>
                        <a:t>610581.00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200" b="0" i="0" u="none" strike="noStrike" dirty="0">
                          <a:solidFill>
                            <a:srgbClr val="000000"/>
                          </a:solidFill>
                          <a:effectLst/>
                          <a:latin typeface="Kalimati"/>
                        </a:rPr>
                        <a:t>610581.00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Kalimati"/>
                        </a:rPr>
                        <a:t>3.25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8"/>
                  </a:ext>
                </a:extLst>
              </a:tr>
              <a:tr h="365759">
                <a:tc>
                  <a:txBody>
                    <a:bodyPr/>
                    <a:lstStyle/>
                    <a:p>
                      <a:pPr algn="ctr" fontAlgn="ctr"/>
                      <a:r>
                        <a:rPr lang="en-US" sz="1200" b="0" i="0" u="none" strike="noStrike">
                          <a:solidFill>
                            <a:srgbClr val="000000"/>
                          </a:solidFill>
                          <a:effectLst/>
                          <a:latin typeface="Kalimati"/>
                        </a:rPr>
                        <a:t>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200" b="0" i="0" u="none" strike="noStrike">
                          <a:solidFill>
                            <a:srgbClr val="000000"/>
                          </a:solidFill>
                          <a:effectLst/>
                          <a:latin typeface="Kalimati"/>
                        </a:rPr>
                        <a:t>13250.00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200" b="0" i="0" u="none" strike="noStrike">
                          <a:solidFill>
                            <a:srgbClr val="000000"/>
                          </a:solidFill>
                          <a:effectLst/>
                          <a:latin typeface="Kalimati"/>
                        </a:rPr>
                        <a:t>313100.00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200" b="0" i="0" u="none" strike="noStrike" dirty="0">
                          <a:solidFill>
                            <a:srgbClr val="000000"/>
                          </a:solidFill>
                          <a:effectLst/>
                          <a:latin typeface="Kalimati"/>
                        </a:rPr>
                        <a:t>326350.00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Kalimati"/>
                        </a:rPr>
                        <a:t>1.74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9"/>
                  </a:ext>
                </a:extLst>
              </a:tr>
              <a:tr h="365759">
                <a:tc>
                  <a:txBody>
                    <a:bodyPr/>
                    <a:lstStyle/>
                    <a:p>
                      <a:pPr algn="ctr" fontAlgn="ctr"/>
                      <a:r>
                        <a:rPr lang="ne-NP" sz="1200" b="0" i="0" u="none" strike="noStrike" dirty="0">
                          <a:solidFill>
                            <a:srgbClr val="000000"/>
                          </a:solidFill>
                          <a:effectLst/>
                          <a:latin typeface="Kalimati"/>
                          <a:cs typeface="Kalimati" pitchFamily="2"/>
                        </a:rPr>
                        <a:t>जम्मा</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200" b="0" i="0" u="none" strike="noStrike">
                          <a:solidFill>
                            <a:srgbClr val="000000"/>
                          </a:solidFill>
                          <a:effectLst/>
                          <a:latin typeface="Kalimati"/>
                        </a:rPr>
                        <a:t>1436605.00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200" b="0" i="0" u="none" strike="noStrike">
                          <a:solidFill>
                            <a:srgbClr val="000000"/>
                          </a:solidFill>
                          <a:effectLst/>
                          <a:latin typeface="Kalimati"/>
                        </a:rPr>
                        <a:t>17367570.00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200" b="0" i="0" u="none" strike="noStrike" dirty="0">
                          <a:solidFill>
                            <a:srgbClr val="000000"/>
                          </a:solidFill>
                          <a:effectLst/>
                          <a:latin typeface="Kalimati"/>
                        </a:rPr>
                        <a:t>18804175.00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Kalimati"/>
                        </a:rPr>
                        <a:t>100.00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10"/>
                  </a:ext>
                </a:extLst>
              </a:tr>
            </a:tbl>
          </a:graphicData>
        </a:graphic>
      </p:graphicFrame>
    </p:spTree>
    <p:extLst>
      <p:ext uri="{BB962C8B-B14F-4D97-AF65-F5344CB8AC3E}">
        <p14:creationId xmlns:p14="http://schemas.microsoft.com/office/powerpoint/2010/main" val="1602511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867212090"/>
              </p:ext>
            </p:extLst>
          </p:nvPr>
        </p:nvGraphicFramePr>
        <p:xfrm>
          <a:off x="228600" y="533399"/>
          <a:ext cx="8784432" cy="62396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12"/>
          </p:nvPr>
        </p:nvSpPr>
        <p:spPr/>
        <p:txBody>
          <a:bodyPr/>
          <a:lstStyle/>
          <a:p>
            <a:fld id="{D5A3C07E-D37F-45BB-9AEA-E961484A1A12}" type="slidenum">
              <a:rPr lang="en-US" smtClean="0"/>
              <a:t>21</a:t>
            </a:fld>
            <a:endParaRPr lang="en-US"/>
          </a:p>
        </p:txBody>
      </p:sp>
    </p:spTree>
    <p:extLst>
      <p:ext uri="{BB962C8B-B14F-4D97-AF65-F5344CB8AC3E}">
        <p14:creationId xmlns:p14="http://schemas.microsoft.com/office/powerpoint/2010/main" val="1345627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graphicEl>
                                              <a:dgm id="{3D99C583-7488-4590-825F-8201150B350F}"/>
                                            </p:graphicEl>
                                          </p:spTgt>
                                        </p:tgtEl>
                                        <p:attrNameLst>
                                          <p:attrName>style.visibility</p:attrName>
                                        </p:attrNameLst>
                                      </p:cBhvr>
                                      <p:to>
                                        <p:strVal val="visible"/>
                                      </p:to>
                                    </p:set>
                                    <p:anim calcmode="lin" valueType="num">
                                      <p:cBhvr additive="base">
                                        <p:cTn id="7" dur="500" fill="hold"/>
                                        <p:tgtEl>
                                          <p:spTgt spid="5">
                                            <p:graphicEl>
                                              <a:dgm id="{3D99C583-7488-4590-825F-8201150B350F}"/>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graphicEl>
                                              <a:dgm id="{3D99C583-7488-4590-825F-8201150B350F}"/>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graphicEl>
                                              <a:dgm id="{E73610A7-D997-4B5D-BCE1-3BF3F8AE364E}"/>
                                            </p:graphicEl>
                                          </p:spTgt>
                                        </p:tgtEl>
                                        <p:attrNameLst>
                                          <p:attrName>style.visibility</p:attrName>
                                        </p:attrNameLst>
                                      </p:cBhvr>
                                      <p:to>
                                        <p:strVal val="visible"/>
                                      </p:to>
                                    </p:set>
                                    <p:anim calcmode="lin" valueType="num">
                                      <p:cBhvr additive="base">
                                        <p:cTn id="13" dur="500" fill="hold"/>
                                        <p:tgtEl>
                                          <p:spTgt spid="5">
                                            <p:graphicEl>
                                              <a:dgm id="{E73610A7-D997-4B5D-BCE1-3BF3F8AE364E}"/>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graphicEl>
                                              <a:dgm id="{E73610A7-D997-4B5D-BCE1-3BF3F8AE364E}"/>
                                            </p:graphic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graphicEl>
                                              <a:dgm id="{A3B86F2E-12CD-4AA5-A77B-ECF4EAEE8FDD}"/>
                                            </p:graphicEl>
                                          </p:spTgt>
                                        </p:tgtEl>
                                        <p:attrNameLst>
                                          <p:attrName>style.visibility</p:attrName>
                                        </p:attrNameLst>
                                      </p:cBhvr>
                                      <p:to>
                                        <p:strVal val="visible"/>
                                      </p:to>
                                    </p:set>
                                    <p:anim calcmode="lin" valueType="num">
                                      <p:cBhvr additive="base">
                                        <p:cTn id="19" dur="500" fill="hold"/>
                                        <p:tgtEl>
                                          <p:spTgt spid="5">
                                            <p:graphicEl>
                                              <a:dgm id="{A3B86F2E-12CD-4AA5-A77B-ECF4EAEE8FDD}"/>
                                            </p:graphic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graphicEl>
                                              <a:dgm id="{A3B86F2E-12CD-4AA5-A77B-ECF4EAEE8FDD}"/>
                                            </p:graphic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graphicEl>
                                              <a:dgm id="{C1A5A9FB-3496-4700-ABA8-33406E2051B0}"/>
                                            </p:graphicEl>
                                          </p:spTgt>
                                        </p:tgtEl>
                                        <p:attrNameLst>
                                          <p:attrName>style.visibility</p:attrName>
                                        </p:attrNameLst>
                                      </p:cBhvr>
                                      <p:to>
                                        <p:strVal val="visible"/>
                                      </p:to>
                                    </p:set>
                                    <p:anim calcmode="lin" valueType="num">
                                      <p:cBhvr additive="base">
                                        <p:cTn id="25" dur="500" fill="hold"/>
                                        <p:tgtEl>
                                          <p:spTgt spid="5">
                                            <p:graphicEl>
                                              <a:dgm id="{C1A5A9FB-3496-4700-ABA8-33406E2051B0}"/>
                                            </p:graphic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graphicEl>
                                              <a:dgm id="{C1A5A9FB-3496-4700-ABA8-33406E2051B0}"/>
                                            </p:graphic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graphicEl>
                                              <a:dgm id="{54B881FE-8527-4D10-A155-3C76E886E148}"/>
                                            </p:graphicEl>
                                          </p:spTgt>
                                        </p:tgtEl>
                                        <p:attrNameLst>
                                          <p:attrName>style.visibility</p:attrName>
                                        </p:attrNameLst>
                                      </p:cBhvr>
                                      <p:to>
                                        <p:strVal val="visible"/>
                                      </p:to>
                                    </p:set>
                                    <p:anim calcmode="lin" valueType="num">
                                      <p:cBhvr additive="base">
                                        <p:cTn id="31" dur="500" fill="hold"/>
                                        <p:tgtEl>
                                          <p:spTgt spid="5">
                                            <p:graphicEl>
                                              <a:dgm id="{54B881FE-8527-4D10-A155-3C76E886E148}"/>
                                            </p:graphic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graphicEl>
                                              <a:dgm id="{54B881FE-8527-4D10-A155-3C76E886E148}"/>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e-NP" sz="3600" dirty="0" smtClean="0"/>
              <a:t>प्रमुख उपलव्धीहरु </a:t>
            </a:r>
            <a:endParaRPr lang="en-US" sz="3600" dirty="0"/>
          </a:p>
        </p:txBody>
      </p:sp>
      <p:sp>
        <p:nvSpPr>
          <p:cNvPr id="3" name="Content Placeholder 2"/>
          <p:cNvSpPr>
            <a:spLocks noGrp="1"/>
          </p:cNvSpPr>
          <p:nvPr>
            <p:ph idx="1"/>
          </p:nvPr>
        </p:nvSpPr>
        <p:spPr/>
        <p:txBody>
          <a:bodyPr>
            <a:normAutofit fontScale="92500" lnSpcReduction="10000"/>
          </a:bodyPr>
          <a:lstStyle/>
          <a:p>
            <a:pPr lvl="0"/>
            <a:r>
              <a:rPr lang="ne-NP" sz="2800" smtClean="0"/>
              <a:t>स्थानीय कानून निर्माण </a:t>
            </a:r>
            <a:r>
              <a:rPr lang="ne-NP" sz="2800" dirty="0"/>
              <a:t>गरी लागु गरिएकोः</a:t>
            </a:r>
            <a:r>
              <a:rPr lang="en-US" sz="2800" dirty="0"/>
              <a:t>-</a:t>
            </a:r>
          </a:p>
          <a:p>
            <a:pPr lvl="3"/>
            <a:endParaRPr lang="ne-NP" sz="2000" smtClean="0">
              <a:effectLst>
                <a:outerShdw blurRad="38100" dist="38100" dir="2700000" algn="tl">
                  <a:srgbClr val="000000">
                    <a:alpha val="43137"/>
                  </a:srgbClr>
                </a:outerShdw>
              </a:effectLst>
            </a:endParaRPr>
          </a:p>
          <a:p>
            <a:pPr lvl="3"/>
            <a:r>
              <a:rPr lang="ne-NP" sz="2000">
                <a:effectLst>
                  <a:outerShdw blurRad="38100" dist="38100" dir="2700000" algn="tl">
                    <a:srgbClr val="000000">
                      <a:alpha val="43137"/>
                    </a:srgbClr>
                  </a:outerShdw>
                </a:effectLst>
              </a:rPr>
              <a:t>कार्यविभाजन नियमावली २०७४</a:t>
            </a:r>
            <a:endParaRPr lang="en-US" sz="2000">
              <a:effectLst>
                <a:outerShdw blurRad="38100" dist="38100" dir="2700000" algn="tl">
                  <a:srgbClr val="000000">
                    <a:alpha val="43137"/>
                  </a:srgbClr>
                </a:outerShdw>
              </a:effectLst>
            </a:endParaRPr>
          </a:p>
          <a:p>
            <a:pPr lvl="3"/>
            <a:r>
              <a:rPr lang="ne-NP" sz="2000">
                <a:effectLst>
                  <a:outerShdw blurRad="38100" dist="38100" dir="2700000" algn="tl">
                    <a:srgbClr val="000000">
                      <a:alpha val="43137"/>
                    </a:srgbClr>
                  </a:outerShdw>
                </a:effectLst>
              </a:rPr>
              <a:t> कार्यसम्पादन नियमावली २०७४</a:t>
            </a:r>
            <a:endParaRPr lang="en-US" sz="2000">
              <a:effectLst>
                <a:outerShdw blurRad="38100" dist="38100" dir="2700000" algn="tl">
                  <a:srgbClr val="000000">
                    <a:alpha val="43137"/>
                  </a:srgbClr>
                </a:outerShdw>
              </a:effectLst>
            </a:endParaRPr>
          </a:p>
          <a:p>
            <a:pPr lvl="3"/>
            <a:r>
              <a:rPr lang="ne-NP" sz="2000" smtClean="0">
                <a:effectLst>
                  <a:outerShdw blurRad="38100" dist="38100" dir="2700000" algn="tl">
                    <a:srgbClr val="000000">
                      <a:alpha val="43137"/>
                    </a:srgbClr>
                  </a:outerShdw>
                </a:effectLst>
              </a:rPr>
              <a:t>प्रशासकीय कार्यविधि नियमित गर्ने ऐन</a:t>
            </a:r>
          </a:p>
          <a:p>
            <a:pPr lvl="3"/>
            <a:r>
              <a:rPr lang="ne-NP" sz="2000" smtClean="0">
                <a:effectLst>
                  <a:outerShdw blurRad="38100" dist="38100" dir="2700000" algn="tl">
                    <a:srgbClr val="000000">
                      <a:alpha val="43137"/>
                    </a:srgbClr>
                  </a:outerShdw>
                </a:effectLst>
              </a:rPr>
              <a:t>बैठक </a:t>
            </a:r>
            <a:r>
              <a:rPr lang="ne-NP" sz="2000" dirty="0">
                <a:effectLst>
                  <a:outerShdw blurRad="38100" dist="38100" dir="2700000" algn="tl">
                    <a:srgbClr val="000000">
                      <a:alpha val="43137"/>
                    </a:srgbClr>
                  </a:outerShdw>
                </a:effectLst>
              </a:rPr>
              <a:t>संचालन सम्बन्धी कार्यविधि २०७४ </a:t>
            </a:r>
            <a:endParaRPr lang="en-US" sz="2000" dirty="0">
              <a:effectLst>
                <a:outerShdw blurRad="38100" dist="38100" dir="2700000" algn="tl">
                  <a:srgbClr val="000000">
                    <a:alpha val="43137"/>
                  </a:srgbClr>
                </a:outerShdw>
              </a:effectLst>
            </a:endParaRPr>
          </a:p>
          <a:p>
            <a:pPr lvl="3"/>
            <a:r>
              <a:rPr lang="ne-NP" sz="2000" dirty="0">
                <a:effectLst>
                  <a:outerShdw blurRad="38100" dist="38100" dir="2700000" algn="tl">
                    <a:srgbClr val="000000">
                      <a:alpha val="43137"/>
                    </a:srgbClr>
                  </a:outerShdw>
                </a:effectLst>
              </a:rPr>
              <a:t> नगर सभा संचालन सम्बन्धी कार्यविधि २०७४</a:t>
            </a:r>
            <a:endParaRPr lang="en-US" sz="2000" dirty="0">
              <a:effectLst>
                <a:outerShdw blurRad="38100" dist="38100" dir="2700000" algn="tl">
                  <a:srgbClr val="000000">
                    <a:alpha val="43137"/>
                  </a:srgbClr>
                </a:outerShdw>
              </a:effectLst>
            </a:endParaRPr>
          </a:p>
          <a:p>
            <a:pPr lvl="3"/>
            <a:r>
              <a:rPr lang="ne-NP" sz="2000" dirty="0">
                <a:effectLst>
                  <a:outerShdw blurRad="38100" dist="38100" dir="2700000" algn="tl">
                    <a:srgbClr val="000000">
                      <a:alpha val="43137"/>
                    </a:srgbClr>
                  </a:outerShdw>
                </a:effectLst>
              </a:rPr>
              <a:t> लिखत प्रमाणीकरण सम्बन्धी नियमावली २०७४</a:t>
            </a:r>
            <a:endParaRPr lang="en-US" sz="2000" dirty="0">
              <a:effectLst>
                <a:outerShdw blurRad="38100" dist="38100" dir="2700000" algn="tl">
                  <a:srgbClr val="000000">
                    <a:alpha val="43137"/>
                  </a:srgbClr>
                </a:outerShdw>
              </a:effectLst>
            </a:endParaRPr>
          </a:p>
          <a:p>
            <a:pPr lvl="3"/>
            <a:r>
              <a:rPr lang="ne-NP" sz="2000">
                <a:effectLst>
                  <a:outerShdw blurRad="38100" dist="38100" dir="2700000" algn="tl">
                    <a:srgbClr val="000000">
                      <a:alpha val="43137"/>
                    </a:srgbClr>
                  </a:outerShdw>
                </a:effectLst>
              </a:rPr>
              <a:t> </a:t>
            </a:r>
            <a:r>
              <a:rPr lang="ne-NP" sz="2000" smtClean="0">
                <a:effectLst>
                  <a:outerShdw blurRad="38100" dist="38100" dir="2700000" algn="tl">
                    <a:srgbClr val="000000">
                      <a:alpha val="43137"/>
                    </a:srgbClr>
                  </a:outerShdw>
                </a:effectLst>
              </a:rPr>
              <a:t>आर्थिक </a:t>
            </a:r>
            <a:r>
              <a:rPr lang="ne-NP" sz="2000">
                <a:effectLst>
                  <a:outerShdw blurRad="38100" dist="38100" dir="2700000" algn="tl">
                    <a:srgbClr val="000000">
                      <a:alpha val="43137"/>
                    </a:srgbClr>
                  </a:outerShdw>
                </a:effectLst>
              </a:rPr>
              <a:t>ऐन </a:t>
            </a:r>
            <a:r>
              <a:rPr lang="ne-NP" sz="2000" smtClean="0">
                <a:effectLst>
                  <a:outerShdw blurRad="38100" dist="38100" dir="2700000" algn="tl">
                    <a:srgbClr val="000000">
                      <a:alpha val="43137"/>
                    </a:srgbClr>
                  </a:outerShdw>
                </a:effectLst>
              </a:rPr>
              <a:t>२०७५</a:t>
            </a:r>
            <a:endParaRPr lang="en-US" sz="2000" dirty="0">
              <a:effectLst>
                <a:outerShdw blurRad="38100" dist="38100" dir="2700000" algn="tl">
                  <a:srgbClr val="000000">
                    <a:alpha val="43137"/>
                  </a:srgbClr>
                </a:outerShdw>
              </a:effectLst>
            </a:endParaRPr>
          </a:p>
          <a:p>
            <a:pPr lvl="3"/>
            <a:r>
              <a:rPr lang="ne-NP" sz="2000" dirty="0">
                <a:effectLst>
                  <a:outerShdw blurRad="38100" dist="38100" dir="2700000" algn="tl">
                    <a:srgbClr val="000000">
                      <a:alpha val="43137"/>
                    </a:srgbClr>
                  </a:outerShdw>
                </a:effectLst>
              </a:rPr>
              <a:t> विनियोजन </a:t>
            </a:r>
            <a:r>
              <a:rPr lang="ne-NP" sz="2000">
                <a:effectLst>
                  <a:outerShdw blurRad="38100" dist="38100" dir="2700000" algn="tl">
                    <a:srgbClr val="000000">
                      <a:alpha val="43137"/>
                    </a:srgbClr>
                  </a:outerShdw>
                </a:effectLst>
              </a:rPr>
              <a:t>ऐन </a:t>
            </a:r>
            <a:r>
              <a:rPr lang="ne-NP" sz="2000" smtClean="0">
                <a:effectLst>
                  <a:outerShdw blurRad="38100" dist="38100" dir="2700000" algn="tl">
                    <a:srgbClr val="000000">
                      <a:alpha val="43137"/>
                    </a:srgbClr>
                  </a:outerShdw>
                </a:effectLst>
              </a:rPr>
              <a:t>२०७५</a:t>
            </a:r>
            <a:endParaRPr lang="en-US" sz="2000" dirty="0">
              <a:effectLst>
                <a:outerShdw blurRad="38100" dist="38100" dir="2700000" algn="tl">
                  <a:srgbClr val="000000">
                    <a:alpha val="43137"/>
                  </a:srgbClr>
                </a:outerShdw>
              </a:effectLst>
            </a:endParaRPr>
          </a:p>
          <a:p>
            <a:pPr lvl="3"/>
            <a:r>
              <a:rPr lang="en-US" sz="2000">
                <a:effectLst>
                  <a:outerShdw blurRad="38100" dist="38100" dir="2700000" algn="tl">
                    <a:srgbClr val="000000">
                      <a:alpha val="43137"/>
                    </a:srgbClr>
                  </a:outerShdw>
                </a:effectLst>
              </a:rPr>
              <a:t> </a:t>
            </a:r>
            <a:r>
              <a:rPr lang="ne-NP" sz="2000" smtClean="0">
                <a:effectLst>
                  <a:outerShdw blurRad="38100" dist="38100" dir="2700000" algn="tl">
                    <a:srgbClr val="000000">
                      <a:alpha val="43137"/>
                    </a:srgbClr>
                  </a:outerShdw>
                </a:effectLst>
              </a:rPr>
              <a:t>शिक्षा ऐन र शिक्षा </a:t>
            </a:r>
            <a:r>
              <a:rPr lang="ne-NP" sz="2000">
                <a:effectLst>
                  <a:outerShdw blurRad="38100" dist="38100" dir="2700000" algn="tl">
                    <a:srgbClr val="000000">
                      <a:alpha val="43137"/>
                    </a:srgbClr>
                  </a:outerShdw>
                </a:effectLst>
              </a:rPr>
              <a:t>नियमावली </a:t>
            </a:r>
            <a:r>
              <a:rPr lang="ne-NP" sz="2000" smtClean="0">
                <a:effectLst>
                  <a:outerShdw blurRad="38100" dist="38100" dir="2700000" algn="tl">
                    <a:srgbClr val="000000">
                      <a:alpha val="43137"/>
                    </a:srgbClr>
                  </a:outerShdw>
                </a:effectLst>
              </a:rPr>
              <a:t>२०७४</a:t>
            </a:r>
          </a:p>
          <a:p>
            <a:pPr lvl="3"/>
            <a:r>
              <a:rPr lang="ne-NP" sz="2000" smtClean="0">
                <a:effectLst>
                  <a:outerShdw blurRad="38100" dist="38100" dir="2700000" algn="tl">
                    <a:srgbClr val="000000">
                      <a:alpha val="43137"/>
                    </a:srgbClr>
                  </a:outerShdw>
                </a:effectLst>
              </a:rPr>
              <a:t>सहकारी ऐन</a:t>
            </a:r>
          </a:p>
          <a:p>
            <a:pPr lvl="3"/>
            <a:r>
              <a:rPr lang="ne-NP" sz="2000" smtClean="0">
                <a:effectLst>
                  <a:outerShdw blurRad="38100" dist="38100" dir="2700000" algn="tl">
                    <a:srgbClr val="000000">
                      <a:alpha val="43137"/>
                    </a:srgbClr>
                  </a:outerShdw>
                </a:effectLst>
              </a:rPr>
              <a:t>बहाल </a:t>
            </a:r>
            <a:r>
              <a:rPr lang="ne-NP" sz="2000">
                <a:effectLst>
                  <a:outerShdw blurRad="38100" dist="38100" dir="2700000" algn="tl">
                    <a:srgbClr val="000000">
                      <a:alpha val="43137"/>
                    </a:srgbClr>
                  </a:outerShdw>
                </a:effectLst>
              </a:rPr>
              <a:t>कर नियमावली २०७५</a:t>
            </a:r>
          </a:p>
          <a:p>
            <a:pPr lvl="3"/>
            <a:r>
              <a:rPr lang="ne-NP" sz="2000" smtClean="0">
                <a:effectLst>
                  <a:outerShdw blurRad="38100" dist="38100" dir="2700000" algn="tl">
                    <a:srgbClr val="000000">
                      <a:alpha val="43137"/>
                    </a:srgbClr>
                  </a:outerShdw>
                </a:effectLst>
              </a:rPr>
              <a:t>बजार अनुगमन सम्बन्धी कानून आदि । </a:t>
            </a:r>
          </a:p>
          <a:p>
            <a:pPr lvl="3"/>
            <a:endParaRPr lang="ne-NP" sz="2000" dirty="0" smtClean="0">
              <a:effectLst>
                <a:outerShdw blurRad="38100" dist="38100" dir="2700000" algn="tl">
                  <a:srgbClr val="000000">
                    <a:alpha val="43137"/>
                  </a:srgbClr>
                </a:outerShdw>
              </a:effectLst>
            </a:endParaRPr>
          </a:p>
          <a:p>
            <a:pPr lvl="3"/>
            <a:endParaRPr lang="ne-NP" sz="2000" dirty="0">
              <a:effectLst>
                <a:outerShdw blurRad="38100" dist="38100" dir="2700000" algn="tl">
                  <a:srgbClr val="000000">
                    <a:alpha val="43137"/>
                  </a:srgbClr>
                </a:outerShdw>
              </a:effectLst>
            </a:endParaRPr>
          </a:p>
        </p:txBody>
      </p:sp>
      <p:sp>
        <p:nvSpPr>
          <p:cNvPr id="5" name="Slide Number Placeholder 4"/>
          <p:cNvSpPr>
            <a:spLocks noGrp="1"/>
          </p:cNvSpPr>
          <p:nvPr>
            <p:ph type="sldNum" sz="quarter" idx="12"/>
          </p:nvPr>
        </p:nvSpPr>
        <p:spPr/>
        <p:txBody>
          <a:bodyPr/>
          <a:lstStyle/>
          <a:p>
            <a:fld id="{D5A3C07E-D37F-45BB-9AEA-E961484A1A12}" type="slidenum">
              <a:rPr lang="en-US" smtClean="0"/>
              <a:t>22</a:t>
            </a:fld>
            <a:endParaRPr lang="en-US"/>
          </a:p>
        </p:txBody>
      </p:sp>
    </p:spTree>
    <p:extLst>
      <p:ext uri="{BB962C8B-B14F-4D97-AF65-F5344CB8AC3E}">
        <p14:creationId xmlns:p14="http://schemas.microsoft.com/office/powerpoint/2010/main" val="32408445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754856"/>
            <a:ext cx="9144000" cy="5112544"/>
          </a:xfrm>
        </p:spPr>
        <p:txBody>
          <a:bodyPr>
            <a:noAutofit/>
          </a:bodyPr>
          <a:lstStyle/>
          <a:p>
            <a:pPr>
              <a:spcBef>
                <a:spcPts val="1200"/>
              </a:spcBef>
            </a:pPr>
            <a:r>
              <a:rPr lang="ne-NP" sz="2400" smtClean="0"/>
              <a:t>नगर गौरवका आयोजनालाइ प्राथमिकताका साथ सम्पन्न गर्ने नीति ।</a:t>
            </a:r>
            <a:endParaRPr lang="en-US" sz="2400" smtClean="0"/>
          </a:p>
          <a:p>
            <a:pPr>
              <a:spcBef>
                <a:spcPts val="1200"/>
              </a:spcBef>
            </a:pPr>
            <a:r>
              <a:rPr lang="ne-NP" sz="2400" smtClean="0"/>
              <a:t>नेपाल सरकार मन्त्रिपरिषदबाट खानेपानि </a:t>
            </a:r>
            <a:r>
              <a:rPr lang="ne-NP" sz="2400" dirty="0" smtClean="0"/>
              <a:t>संस्थान धरान शाखाको सम्पत्ति तथा दायित्व धरान खानेपानी बोर्डमा हस्तान्तरण हुने </a:t>
            </a:r>
            <a:r>
              <a:rPr lang="ne-NP" sz="2400" smtClean="0"/>
              <a:t>निर्णय भएको</a:t>
            </a:r>
            <a:r>
              <a:rPr lang="en-US" sz="2400" smtClean="0"/>
              <a:t>,</a:t>
            </a:r>
          </a:p>
          <a:p>
            <a:pPr>
              <a:spcBef>
                <a:spcPts val="1200"/>
              </a:spcBef>
            </a:pPr>
            <a:r>
              <a:rPr lang="ne-NP" sz="2400" smtClean="0"/>
              <a:t>धरान खानेपानी बोर्डको कर्मचारी नियमावली लोक सेवा आयोगबाट स्वीकृति भैसकेको । </a:t>
            </a:r>
            <a:endParaRPr lang="ne-NP" sz="2400" dirty="0" smtClean="0"/>
          </a:p>
          <a:p>
            <a:pPr>
              <a:spcBef>
                <a:spcPts val="1200"/>
              </a:spcBef>
            </a:pPr>
            <a:r>
              <a:rPr lang="ne-NP" sz="2400" dirty="0" smtClean="0"/>
              <a:t>विजयपुर उपप्रणाली बाहेक अन्य सम्पुर्ण उपप्रणालिहरु अन्तिम चरणमा रहेको र छिट्टै खानेपानी वितरण गरिने</a:t>
            </a:r>
          </a:p>
          <a:p>
            <a:pPr>
              <a:spcBef>
                <a:spcPts val="1200"/>
              </a:spcBef>
            </a:pPr>
            <a:r>
              <a:rPr lang="ne-NP" sz="2400" dirty="0" smtClean="0"/>
              <a:t>नगरलाई पुर्ण रुपमा वालमैत्री घोषणा गर्ने अभियान अन्तर्गत वडा नं. १३ र १४ लाई वाल मैत्री </a:t>
            </a:r>
            <a:r>
              <a:rPr lang="ne-NP" sz="2400" smtClean="0"/>
              <a:t>घोषणा गरिएको</a:t>
            </a:r>
          </a:p>
          <a:p>
            <a:pPr>
              <a:spcBef>
                <a:spcPts val="1200"/>
              </a:spcBef>
            </a:pPr>
            <a:r>
              <a:rPr lang="ne-NP" sz="2400" smtClean="0"/>
              <a:t>कार्यालय </a:t>
            </a:r>
            <a:r>
              <a:rPr lang="ne-NP" sz="2400"/>
              <a:t>तथा सम्पूर्ण वडा </a:t>
            </a:r>
            <a:r>
              <a:rPr lang="ne-NP" sz="2400" smtClean="0"/>
              <a:t>कार्यालयका </a:t>
            </a:r>
            <a:r>
              <a:rPr lang="ne-NP" sz="2400"/>
              <a:t>लागि दर्ता चलानी सम्बन्धी सफ्टवेयर </a:t>
            </a:r>
            <a:r>
              <a:rPr lang="ne-NP" sz="2400" smtClean="0"/>
              <a:t>संचालन ।</a:t>
            </a:r>
          </a:p>
          <a:p>
            <a:pPr>
              <a:spcBef>
                <a:spcPts val="1200"/>
              </a:spcBef>
              <a:buFont typeface="Wingdings" pitchFamily="2" charset="2"/>
              <a:buChar char="q"/>
            </a:pPr>
            <a:r>
              <a:rPr lang="ne-NP" sz="2000" smtClean="0"/>
              <a:t>२० </a:t>
            </a:r>
            <a:r>
              <a:rPr lang="ne-NP" sz="2000"/>
              <a:t>वटै वडा वाट अनलाईन घटना दर्ता हुने </a:t>
            </a:r>
            <a:r>
              <a:rPr lang="ne-NP" sz="2000" smtClean="0"/>
              <a:t>गरेको</a:t>
            </a:r>
            <a:r>
              <a:rPr lang="en-US" sz="2000" smtClean="0"/>
              <a:t>, </a:t>
            </a:r>
            <a:r>
              <a:rPr lang="ne-NP" sz="2000" smtClean="0"/>
              <a:t>प्रमाणपत्र कम्प्यूटरबाटै</a:t>
            </a:r>
          </a:p>
          <a:p>
            <a:pPr>
              <a:spcBef>
                <a:spcPts val="1200"/>
              </a:spcBef>
              <a:buFont typeface="Wingdings" pitchFamily="2" charset="2"/>
              <a:buChar char="q"/>
            </a:pPr>
            <a:r>
              <a:rPr lang="ne-NP" sz="2000" smtClean="0"/>
              <a:t>पञ्जिकरणको </a:t>
            </a:r>
            <a:r>
              <a:rPr lang="ne-NP" sz="2000"/>
              <a:t>काम २० वटै वडावाट हुने गरेको ।</a:t>
            </a:r>
          </a:p>
          <a:p>
            <a:pPr>
              <a:spcBef>
                <a:spcPts val="1200"/>
              </a:spcBef>
              <a:buFont typeface="Wingdings" pitchFamily="2" charset="2"/>
              <a:buChar char="q"/>
            </a:pPr>
            <a:endParaRPr lang="en-US" sz="2400"/>
          </a:p>
          <a:p>
            <a:pPr marL="109728" indent="0">
              <a:spcBef>
                <a:spcPts val="1200"/>
              </a:spcBef>
              <a:buNone/>
            </a:pPr>
            <a:endParaRPr lang="ne-NP" sz="2400" dirty="0" smtClean="0"/>
          </a:p>
        </p:txBody>
      </p:sp>
      <p:sp>
        <p:nvSpPr>
          <p:cNvPr id="3" name="Title 2"/>
          <p:cNvSpPr>
            <a:spLocks noGrp="1"/>
          </p:cNvSpPr>
          <p:nvPr>
            <p:ph type="title"/>
          </p:nvPr>
        </p:nvSpPr>
        <p:spPr>
          <a:xfrm>
            <a:off x="152400" y="44904"/>
            <a:ext cx="8229600" cy="655637"/>
          </a:xfrm>
        </p:spPr>
        <p:txBody>
          <a:bodyPr>
            <a:normAutofit fontScale="90000"/>
          </a:bodyPr>
          <a:lstStyle/>
          <a:p>
            <a:r>
              <a:rPr lang="ne-NP" sz="4400">
                <a:solidFill>
                  <a:srgbClr val="7030A0"/>
                </a:solidFill>
              </a:rPr>
              <a:t>प्रमुख </a:t>
            </a:r>
            <a:r>
              <a:rPr lang="ne-NP" sz="4400" smtClean="0">
                <a:solidFill>
                  <a:srgbClr val="7030A0"/>
                </a:solidFill>
              </a:rPr>
              <a:t>उपलव्धीहरु</a:t>
            </a:r>
            <a:r>
              <a:rPr lang="en-US" sz="4400" smtClean="0">
                <a:solidFill>
                  <a:srgbClr val="7030A0"/>
                </a:solidFill>
              </a:rPr>
              <a:t>...</a:t>
            </a:r>
            <a:endParaRPr lang="en-US" dirty="0">
              <a:solidFill>
                <a:srgbClr val="7030A0"/>
              </a:solidFill>
            </a:endParaRPr>
          </a:p>
        </p:txBody>
      </p:sp>
      <p:sp>
        <p:nvSpPr>
          <p:cNvPr id="5" name="Slide Number Placeholder 4"/>
          <p:cNvSpPr>
            <a:spLocks noGrp="1"/>
          </p:cNvSpPr>
          <p:nvPr>
            <p:ph type="sldNum" sz="quarter" idx="12"/>
          </p:nvPr>
        </p:nvSpPr>
        <p:spPr/>
        <p:txBody>
          <a:bodyPr/>
          <a:lstStyle/>
          <a:p>
            <a:fld id="{D5A3C07E-D37F-45BB-9AEA-E961484A1A12}" type="slidenum">
              <a:rPr lang="en-US" smtClean="0"/>
              <a:t>23</a:t>
            </a:fld>
            <a:endParaRPr lang="en-US"/>
          </a:p>
        </p:txBody>
      </p:sp>
    </p:spTree>
    <p:extLst>
      <p:ext uri="{BB962C8B-B14F-4D97-AF65-F5344CB8AC3E}">
        <p14:creationId xmlns:p14="http://schemas.microsoft.com/office/powerpoint/2010/main" val="42881131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e-NP" sz="3600" dirty="0" smtClean="0"/>
              <a:t>प्रमुख उपलव्धीहरु </a:t>
            </a:r>
            <a:endParaRPr lang="en-US" sz="3600" dirty="0"/>
          </a:p>
        </p:txBody>
      </p:sp>
      <p:pic>
        <p:nvPicPr>
          <p:cNvPr id="5" name="Picture 2" descr="C:\Users\Sunil\Desktop\desktop\dharan 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390958"/>
            <a:ext cx="821787" cy="8282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All Desktop Folders\New folder (2)\Nepal_gov_logo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74318"/>
            <a:ext cx="1178366" cy="119728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57200" y="1481328"/>
            <a:ext cx="8555832" cy="4525963"/>
          </a:xfrm>
        </p:spPr>
        <p:txBody>
          <a:bodyPr>
            <a:normAutofit fontScale="92500" lnSpcReduction="20000"/>
          </a:bodyPr>
          <a:lstStyle/>
          <a:p>
            <a:r>
              <a:rPr lang="en-US" sz="3500" b="1">
                <a:latin typeface="Preeti" pitchFamily="2" charset="0"/>
              </a:rPr>
              <a:t>PsLs[t ;x/L ljsf; cfof]hgf cg'?k ah]6 tyf sfo{qmdx? tof/ eO{ sfof{Gjog x'g' .</a:t>
            </a:r>
            <a:endParaRPr lang="ne-NP" sz="2800" b="1" smtClean="0"/>
          </a:p>
          <a:p>
            <a:r>
              <a:rPr lang="ne-NP" sz="2800" smtClean="0"/>
              <a:t>दीर्घकालीन </a:t>
            </a:r>
            <a:r>
              <a:rPr lang="ne-NP" sz="2800" dirty="0"/>
              <a:t>महत्वका र नमूना </a:t>
            </a:r>
            <a:r>
              <a:rPr lang="ne-NP" sz="2800"/>
              <a:t>सडक </a:t>
            </a:r>
            <a:r>
              <a:rPr lang="ne-NP" sz="2800" smtClean="0"/>
              <a:t>तथा आयोजनाको </a:t>
            </a:r>
            <a:r>
              <a:rPr lang="ne-NP" sz="2800" dirty="0"/>
              <a:t>निर्माण प्रारम्भ</a:t>
            </a:r>
            <a:endParaRPr lang="en-US" sz="2800" dirty="0"/>
          </a:p>
          <a:p>
            <a:pPr lvl="2"/>
            <a:r>
              <a:rPr lang="ne-NP" sz="2200" dirty="0"/>
              <a:t>जनपथ सडक निर्माण</a:t>
            </a:r>
            <a:endParaRPr lang="en-US" sz="2200" dirty="0"/>
          </a:p>
          <a:p>
            <a:pPr lvl="2"/>
            <a:r>
              <a:rPr lang="ne-NP" sz="2200" dirty="0"/>
              <a:t>विजयपुर सडक निर्माण</a:t>
            </a:r>
            <a:endParaRPr lang="en-US" sz="2200" dirty="0"/>
          </a:p>
          <a:p>
            <a:pPr lvl="2"/>
            <a:r>
              <a:rPr lang="ne-NP" sz="2200" dirty="0"/>
              <a:t>कार्यालय भवन निर्माण</a:t>
            </a:r>
            <a:endParaRPr lang="en-US" sz="2200" dirty="0"/>
          </a:p>
          <a:p>
            <a:r>
              <a:rPr lang="ne-NP" sz="2800" dirty="0" smtClean="0"/>
              <a:t>नयाँ </a:t>
            </a:r>
            <a:r>
              <a:rPr lang="ne-NP" sz="2800" dirty="0"/>
              <a:t>बसपार्क निर्माण र फोहोर मैला व्यवस्थापनका लागि उपप्रमुखको संयोजकत्वमा समिति निर्माण भई कार्य गरिरहेको।</a:t>
            </a:r>
            <a:endParaRPr lang="en-US" sz="2800" dirty="0"/>
          </a:p>
          <a:p>
            <a:r>
              <a:rPr lang="ne-NP" sz="2800" dirty="0" smtClean="0"/>
              <a:t>धरानको </a:t>
            </a:r>
            <a:r>
              <a:rPr lang="ne-NP" sz="2800" dirty="0"/>
              <a:t>पर्यटन प्रबर्द्धनका लागि </a:t>
            </a:r>
            <a:r>
              <a:rPr lang="en-US" sz="2800" dirty="0"/>
              <a:t>Thousand Big Buddha</a:t>
            </a:r>
            <a:r>
              <a:rPr lang="ne-NP" sz="2800" dirty="0"/>
              <a:t> बिहार निर्माणको सहमति गरिएको</a:t>
            </a:r>
            <a:r>
              <a:rPr lang="ne-NP" sz="2800" dirty="0" smtClean="0"/>
              <a:t>।</a:t>
            </a:r>
            <a:endParaRPr lang="en-US" sz="2800" dirty="0"/>
          </a:p>
        </p:txBody>
      </p:sp>
      <p:sp>
        <p:nvSpPr>
          <p:cNvPr id="7" name="Slide Number Placeholder 6"/>
          <p:cNvSpPr>
            <a:spLocks noGrp="1"/>
          </p:cNvSpPr>
          <p:nvPr>
            <p:ph type="sldNum" sz="quarter" idx="12"/>
          </p:nvPr>
        </p:nvSpPr>
        <p:spPr/>
        <p:txBody>
          <a:bodyPr/>
          <a:lstStyle/>
          <a:p>
            <a:fld id="{D5A3C07E-D37F-45BB-9AEA-E961484A1A12}" type="slidenum">
              <a:rPr lang="en-US" smtClean="0"/>
              <a:t>24</a:t>
            </a:fld>
            <a:endParaRPr lang="en-US"/>
          </a:p>
        </p:txBody>
      </p:sp>
    </p:spTree>
    <p:extLst>
      <p:ext uri="{BB962C8B-B14F-4D97-AF65-F5344CB8AC3E}">
        <p14:creationId xmlns:p14="http://schemas.microsoft.com/office/powerpoint/2010/main" val="29378678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e-NP" sz="3600" dirty="0" smtClean="0"/>
              <a:t>प्रमुख उपलव्धीहरु </a:t>
            </a:r>
            <a:endParaRPr lang="en-US" sz="3600" dirty="0"/>
          </a:p>
        </p:txBody>
      </p:sp>
      <p:sp>
        <p:nvSpPr>
          <p:cNvPr id="3" name="Content Placeholder 2"/>
          <p:cNvSpPr>
            <a:spLocks noGrp="1"/>
          </p:cNvSpPr>
          <p:nvPr>
            <p:ph idx="1"/>
          </p:nvPr>
        </p:nvSpPr>
        <p:spPr>
          <a:xfrm>
            <a:off x="457200" y="1481328"/>
            <a:ext cx="8229600" cy="4880578"/>
          </a:xfrm>
        </p:spPr>
        <p:txBody>
          <a:bodyPr>
            <a:normAutofit/>
          </a:bodyPr>
          <a:lstStyle/>
          <a:p>
            <a:pPr lvl="0"/>
            <a:r>
              <a:rPr lang="ne-NP" sz="2800" smtClean="0"/>
              <a:t>२० </a:t>
            </a:r>
            <a:r>
              <a:rPr lang="ne-NP" sz="2800" dirty="0"/>
              <a:t>वटै वडामा अनलाइन व्यक्तिगत घटना दर्ता सुरु</a:t>
            </a:r>
          </a:p>
          <a:p>
            <a:pPr lvl="0"/>
            <a:r>
              <a:rPr lang="ne-NP" sz="2800" dirty="0"/>
              <a:t>धरान-इलाम भगिनी सम्बन्ध विस्तार</a:t>
            </a:r>
          </a:p>
          <a:p>
            <a:pPr lvl="0"/>
            <a:r>
              <a:rPr lang="ne-NP" sz="2800" dirty="0"/>
              <a:t>नगर मेयर स्कुल प्रतियोगिता </a:t>
            </a:r>
            <a:r>
              <a:rPr lang="ne-NP" sz="2800"/>
              <a:t>संचालन </a:t>
            </a:r>
            <a:r>
              <a:rPr lang="ne-NP" sz="2800" smtClean="0"/>
              <a:t>सुरुवात</a:t>
            </a:r>
            <a:endParaRPr lang="en-US" sz="2800" smtClean="0"/>
          </a:p>
          <a:p>
            <a:pPr lvl="0"/>
            <a:r>
              <a:rPr lang="ne-NP" sz="2800" smtClean="0"/>
              <a:t>नगर गौरबका आयोजना नगर स्तरीय आयोजना र वडा स्तरीय आयोजना गरी प्राथमिकीकरण</a:t>
            </a:r>
          </a:p>
          <a:p>
            <a:pPr lvl="0"/>
            <a:r>
              <a:rPr lang="ne-NP" sz="2800" smtClean="0"/>
              <a:t>मागका आधारमा आयोजनाहरुको सूची </a:t>
            </a:r>
            <a:r>
              <a:rPr lang="en-US" sz="2800" smtClean="0"/>
              <a:t>(Project Bank) </a:t>
            </a:r>
            <a:r>
              <a:rPr lang="ne-NP" sz="2800" smtClean="0"/>
              <a:t>तयार ।</a:t>
            </a:r>
          </a:p>
          <a:p>
            <a:pPr lvl="0"/>
            <a:r>
              <a:rPr lang="ne-NP" sz="2800" smtClean="0"/>
              <a:t>बालमैत्री र पूर्ण खोपयुक्तको अभियान नतिजा तर्फ ।</a:t>
            </a:r>
          </a:p>
          <a:p>
            <a:r>
              <a:rPr lang="ne-NP" sz="2800"/>
              <a:t>धरान राजपत्र प्रकाशन गरिएको</a:t>
            </a:r>
            <a:r>
              <a:rPr lang="ne-NP" sz="2800" smtClean="0"/>
              <a:t>।</a:t>
            </a:r>
          </a:p>
          <a:p>
            <a:r>
              <a:rPr lang="ne-NP" sz="2800"/>
              <a:t>तीन वटा नगरसभा सम्पन्‍न।</a:t>
            </a:r>
            <a:endParaRPr lang="en-US" sz="2800"/>
          </a:p>
          <a:p>
            <a:endParaRPr lang="en-US" sz="2800"/>
          </a:p>
          <a:p>
            <a:pPr lvl="0"/>
            <a:endParaRPr lang="en-US" sz="2800" dirty="0"/>
          </a:p>
        </p:txBody>
      </p:sp>
      <p:pic>
        <p:nvPicPr>
          <p:cNvPr id="5" name="Picture 2" descr="C:\Users\Sunil\Desktop\desktop\dharan 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390958"/>
            <a:ext cx="821787" cy="8282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All Desktop Folders\New folder (2)\Nepal_gov_logo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74318"/>
            <a:ext cx="1178366" cy="1197282"/>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p:cNvSpPr>
            <a:spLocks noGrp="1"/>
          </p:cNvSpPr>
          <p:nvPr>
            <p:ph type="sldNum" sz="quarter" idx="12"/>
          </p:nvPr>
        </p:nvSpPr>
        <p:spPr/>
        <p:txBody>
          <a:bodyPr/>
          <a:lstStyle/>
          <a:p>
            <a:fld id="{D5A3C07E-D37F-45BB-9AEA-E961484A1A12}" type="slidenum">
              <a:rPr lang="en-US" smtClean="0"/>
              <a:t>25</a:t>
            </a:fld>
            <a:endParaRPr lang="en-US"/>
          </a:p>
        </p:txBody>
      </p:sp>
    </p:spTree>
    <p:extLst>
      <p:ext uri="{BB962C8B-B14F-4D97-AF65-F5344CB8AC3E}">
        <p14:creationId xmlns:p14="http://schemas.microsoft.com/office/powerpoint/2010/main" val="35765936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e-NP" sz="3600" dirty="0" smtClean="0"/>
              <a:t>प्रमुख उपलव्धीहरु </a:t>
            </a:r>
            <a:endParaRPr lang="en-US" sz="3600" dirty="0"/>
          </a:p>
        </p:txBody>
      </p:sp>
      <p:sp>
        <p:nvSpPr>
          <p:cNvPr id="3" name="Content Placeholder 2"/>
          <p:cNvSpPr>
            <a:spLocks noGrp="1"/>
          </p:cNvSpPr>
          <p:nvPr>
            <p:ph idx="1"/>
          </p:nvPr>
        </p:nvSpPr>
        <p:spPr>
          <a:xfrm>
            <a:off x="457200" y="1481328"/>
            <a:ext cx="8229600" cy="4919472"/>
          </a:xfrm>
        </p:spPr>
        <p:txBody>
          <a:bodyPr>
            <a:noAutofit/>
          </a:bodyPr>
          <a:lstStyle/>
          <a:p>
            <a:pPr>
              <a:lnSpc>
                <a:spcPct val="160000"/>
              </a:lnSpc>
            </a:pPr>
            <a:r>
              <a:rPr lang="ne-NP" sz="2000" smtClean="0"/>
              <a:t>वडा </a:t>
            </a:r>
            <a:r>
              <a:rPr lang="ne-NP" sz="2000" dirty="0"/>
              <a:t>नं</a:t>
            </a:r>
            <a:r>
              <a:rPr lang="en-US" sz="2000" dirty="0"/>
              <a:t>.</a:t>
            </a:r>
            <a:r>
              <a:rPr lang="ne-NP" sz="2000" dirty="0"/>
              <a:t> ४</a:t>
            </a:r>
            <a:r>
              <a:rPr lang="en-US" sz="2000" dirty="0"/>
              <a:t>,</a:t>
            </a:r>
            <a:r>
              <a:rPr lang="ne-NP" sz="2000" dirty="0"/>
              <a:t>५</a:t>
            </a:r>
            <a:r>
              <a:rPr lang="en-US" sz="2000" dirty="0"/>
              <a:t>,</a:t>
            </a:r>
            <a:r>
              <a:rPr lang="ne-NP" sz="2000" dirty="0"/>
              <a:t>६</a:t>
            </a:r>
            <a:r>
              <a:rPr lang="en-US" sz="2000" dirty="0"/>
              <a:t>,</a:t>
            </a:r>
            <a:r>
              <a:rPr lang="ne-NP" sz="2000" dirty="0"/>
              <a:t>१७ र २० लाई कृषि क्षेत्र घोषणा गरिएको।</a:t>
            </a:r>
            <a:endParaRPr lang="en-US" sz="2000" dirty="0"/>
          </a:p>
          <a:p>
            <a:pPr>
              <a:lnSpc>
                <a:spcPct val="160000"/>
              </a:lnSpc>
            </a:pPr>
            <a:r>
              <a:rPr lang="ne-NP" sz="2000" dirty="0" smtClean="0"/>
              <a:t>धरानलाई </a:t>
            </a:r>
            <a:r>
              <a:rPr lang="ne-NP" sz="2000" dirty="0"/>
              <a:t>खेलकुदका माध्यमबाट राष्ट्रिय अन्तराष्ट्रिय रुपमा चिनाउने </a:t>
            </a:r>
            <a:r>
              <a:rPr lang="ne-NP" sz="2000"/>
              <a:t>उद्देश्यले </a:t>
            </a:r>
            <a:r>
              <a:rPr lang="ne-NP" sz="2000" smtClean="0"/>
              <a:t>रंगशाला लगागत विभिन्न </a:t>
            </a:r>
            <a:r>
              <a:rPr lang="ne-NP" sz="2000" dirty="0"/>
              <a:t>खेलकुद पूर्वाधारको विकास</a:t>
            </a:r>
            <a:r>
              <a:rPr lang="en-US" sz="2000" dirty="0"/>
              <a:t>,</a:t>
            </a:r>
            <a:r>
              <a:rPr lang="ne-NP" sz="2000" dirty="0"/>
              <a:t>खेलकुद </a:t>
            </a:r>
            <a:r>
              <a:rPr lang="ne-NP" sz="2000"/>
              <a:t>प्रतियोगिता </a:t>
            </a:r>
            <a:r>
              <a:rPr lang="ne-NP" sz="2000" smtClean="0"/>
              <a:t>।</a:t>
            </a:r>
          </a:p>
          <a:p>
            <a:pPr>
              <a:lnSpc>
                <a:spcPct val="160000"/>
              </a:lnSpc>
            </a:pPr>
            <a:r>
              <a:rPr lang="ne-NP" sz="2000" smtClean="0"/>
              <a:t>सुकुम्बासी </a:t>
            </a:r>
            <a:r>
              <a:rPr lang="ne-NP" sz="2000" dirty="0" smtClean="0"/>
              <a:t>समस्या समाधानका लागि समिति गठन घर नम्बरिङ्ग लगायतका कार्य सम्पन्न भएको नियमावली तयारी भै </a:t>
            </a:r>
            <a:r>
              <a:rPr lang="ne-NP" sz="2000" smtClean="0"/>
              <a:t>रहेको।</a:t>
            </a:r>
          </a:p>
          <a:p>
            <a:pPr>
              <a:spcBef>
                <a:spcPts val="1200"/>
              </a:spcBef>
            </a:pPr>
            <a:r>
              <a:rPr lang="ne-NP" sz="2000"/>
              <a:t>बर्थिङ्ग सेन्टरबाट लागि न्यानो झोला वितरण।</a:t>
            </a:r>
            <a:endParaRPr lang="en-US" sz="2000"/>
          </a:p>
          <a:p>
            <a:pPr>
              <a:spcBef>
                <a:spcPts val="1200"/>
              </a:spcBef>
              <a:buFont typeface="Wingdings" pitchFamily="2" charset="2"/>
              <a:buChar char="q"/>
            </a:pPr>
            <a:r>
              <a:rPr lang="ne-NP" sz="2000"/>
              <a:t>२० वटै वडामा तीव्र गतिको इन्टरनेट सुविधा </a:t>
            </a:r>
            <a:r>
              <a:rPr lang="en-US" sz="2000"/>
              <a:t>(Optical Fiber)</a:t>
            </a:r>
            <a:r>
              <a:rPr lang="ne-NP" sz="2000" smtClean="0"/>
              <a:t>जडान र कम्प्युटर संजाल निर्माण । </a:t>
            </a:r>
          </a:p>
          <a:p>
            <a:pPr>
              <a:spcBef>
                <a:spcPts val="1200"/>
              </a:spcBef>
              <a:buFont typeface="Wingdings" pitchFamily="2" charset="2"/>
              <a:buChar char="q"/>
            </a:pPr>
            <a:r>
              <a:rPr lang="ne-NP" sz="2000" smtClean="0"/>
              <a:t>जनप्रतिनिधि तथा कर्मचारीको क्षमता विकासका लागी कार्यक्रम</a:t>
            </a:r>
            <a:endParaRPr lang="en-US" sz="2000"/>
          </a:p>
          <a:p>
            <a:pPr>
              <a:lnSpc>
                <a:spcPct val="160000"/>
              </a:lnSpc>
            </a:pPr>
            <a:endParaRPr lang="en-US" sz="2000" dirty="0"/>
          </a:p>
        </p:txBody>
      </p:sp>
      <p:pic>
        <p:nvPicPr>
          <p:cNvPr id="5" name="Picture 2" descr="C:\Users\Sunil\Desktop\desktop\dharan 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390958"/>
            <a:ext cx="821787" cy="8282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All Desktop Folders\New folder (2)\Nepal_gov_logo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74318"/>
            <a:ext cx="1178366" cy="1197282"/>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p:cNvSpPr>
            <a:spLocks noGrp="1"/>
          </p:cNvSpPr>
          <p:nvPr>
            <p:ph type="sldNum" sz="quarter" idx="12"/>
          </p:nvPr>
        </p:nvSpPr>
        <p:spPr/>
        <p:txBody>
          <a:bodyPr/>
          <a:lstStyle/>
          <a:p>
            <a:fld id="{D5A3C07E-D37F-45BB-9AEA-E961484A1A12}" type="slidenum">
              <a:rPr lang="en-US" smtClean="0"/>
              <a:t>26</a:t>
            </a:fld>
            <a:endParaRPr lang="en-US"/>
          </a:p>
        </p:txBody>
      </p:sp>
    </p:spTree>
    <p:extLst>
      <p:ext uri="{BB962C8B-B14F-4D97-AF65-F5344CB8AC3E}">
        <p14:creationId xmlns:p14="http://schemas.microsoft.com/office/powerpoint/2010/main" val="23754962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smtClean="0">
                <a:latin typeface="Preeti" pitchFamily="2" charset="0"/>
              </a:rPr>
              <a:t>pknAwLx?</a:t>
            </a:r>
            <a:endParaRPr lang="en-US" dirty="0">
              <a:latin typeface="Preeti" pitchFamily="2" charset="0"/>
            </a:endParaRPr>
          </a:p>
        </p:txBody>
      </p:sp>
      <p:sp>
        <p:nvSpPr>
          <p:cNvPr id="5" name="Slide Number Placeholder 4"/>
          <p:cNvSpPr>
            <a:spLocks noGrp="1"/>
          </p:cNvSpPr>
          <p:nvPr>
            <p:ph type="sldNum" sz="quarter" idx="12"/>
          </p:nvPr>
        </p:nvSpPr>
        <p:spPr/>
        <p:txBody>
          <a:bodyPr/>
          <a:lstStyle/>
          <a:p>
            <a:fld id="{D5A3C07E-D37F-45BB-9AEA-E961484A1A12}" type="slidenum">
              <a:rPr lang="en-US" smtClean="0"/>
              <a:t>27</a:t>
            </a:fld>
            <a:endParaRPr lang="en-US"/>
          </a:p>
        </p:txBody>
      </p:sp>
      <p:sp>
        <p:nvSpPr>
          <p:cNvPr id="3" name="Content Placeholder 2"/>
          <p:cNvSpPr>
            <a:spLocks noGrp="1"/>
          </p:cNvSpPr>
          <p:nvPr>
            <p:ph idx="1"/>
          </p:nvPr>
        </p:nvSpPr>
        <p:spPr>
          <a:xfrm>
            <a:off x="457200" y="838200"/>
            <a:ext cx="8229600" cy="4525963"/>
          </a:xfrm>
        </p:spPr>
        <p:txBody>
          <a:bodyPr/>
          <a:lstStyle/>
          <a:p>
            <a:endParaRPr lang="en-US" b="1" dirty="0" smtClean="0">
              <a:latin typeface="Preeti" pitchFamily="2" charset="0"/>
            </a:endParaRPr>
          </a:p>
          <a:p>
            <a:pPr algn="just"/>
            <a:r>
              <a:rPr lang="en-US" b="1" dirty="0" smtClean="0">
                <a:latin typeface="Preeti" pitchFamily="2" charset="0"/>
              </a:rPr>
              <a:t>gu/ :t/Lo 7"nf cfof]hgfx?dfkm{t gtLhfd"ns of]hgfx? ;~rfngdf cfpg' .</a:t>
            </a:r>
          </a:p>
          <a:p>
            <a:pPr algn="just"/>
            <a:r>
              <a:rPr lang="en-US" b="1" smtClean="0">
                <a:latin typeface="Preeti" pitchFamily="2" charset="0"/>
              </a:rPr>
              <a:t>dfkb08sf] kl/kfngf OdfGbfl/tfsf ;fy ul/Psf] / ;8s </a:t>
            </a:r>
            <a:r>
              <a:rPr lang="en-US" b="1" dirty="0" smtClean="0">
                <a:latin typeface="Preeti" pitchFamily="2" charset="0"/>
              </a:rPr>
              <a:t>clwsf/ If]qcg';f/ ;8sx? lj:tf/ x'g' . -pbfx/0f hgky, ljhok'/ ;8s, lqe'jgky, </a:t>
            </a:r>
            <a:r>
              <a:rPr lang="en-US" b="1" smtClean="0">
                <a:latin typeface="Preeti" pitchFamily="2" charset="0"/>
              </a:rPr>
              <a:t>s}nfzky_</a:t>
            </a:r>
            <a:endParaRPr lang="ne-NP" b="1" smtClean="0">
              <a:latin typeface="Preeti" pitchFamily="2" charset="0"/>
            </a:endParaRPr>
          </a:p>
          <a:p>
            <a:pPr algn="just"/>
            <a:r>
              <a:rPr lang="en-US" b="1" smtClean="0">
                <a:latin typeface="Preeti" pitchFamily="2" charset="0"/>
              </a:rPr>
              <a:t>;+3 / k|b]z ;/sf/;Fu ;dGjo u/]/ sfo{qmd yk ul/Psf] tyf ;fem]bf/Ldf sfo{ ug]{ /0fgLlt lnOPsf] . </a:t>
            </a:r>
            <a:endParaRPr lang="en-US" b="1" dirty="0" smtClean="0">
              <a:latin typeface="Preeti" pitchFamily="2" charset="0"/>
            </a:endParaRPr>
          </a:p>
          <a:p>
            <a:endParaRPr lang="en-US" b="1" dirty="0" smtClean="0">
              <a:latin typeface="Preeti" pitchFamily="2" charset="0"/>
            </a:endParaRPr>
          </a:p>
          <a:p>
            <a:endParaRPr lang="en-US" b="1" dirty="0" smtClean="0">
              <a:latin typeface="Preeti" pitchFamily="2" charset="0"/>
            </a:endParaRPr>
          </a:p>
          <a:p>
            <a:endParaRPr lang="en-US" b="1" dirty="0" smtClean="0">
              <a:latin typeface="Preeti" pitchFamily="2" charset="0"/>
            </a:endParaRPr>
          </a:p>
          <a:p>
            <a:endParaRPr lang="en-US" b="1" dirty="0">
              <a:latin typeface="Preeti" pitchFamily="2" charset="0"/>
            </a:endParaRPr>
          </a:p>
        </p:txBody>
      </p:sp>
    </p:spTree>
    <p:extLst>
      <p:ext uri="{BB962C8B-B14F-4D97-AF65-F5344CB8AC3E}">
        <p14:creationId xmlns:p14="http://schemas.microsoft.com/office/powerpoint/2010/main" val="39699586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399" y="152400"/>
            <a:ext cx="8229600" cy="685800"/>
          </a:xfrm>
        </p:spPr>
        <p:txBody>
          <a:bodyPr>
            <a:normAutofit fontScale="90000"/>
          </a:bodyPr>
          <a:lstStyle/>
          <a:p>
            <a:pPr algn="ctr"/>
            <a:r>
              <a:rPr lang="en-US" sz="6000" smtClean="0">
                <a:solidFill>
                  <a:srgbClr val="C00000"/>
                </a:solidFill>
                <a:latin typeface="Preeti" pitchFamily="2" charset="0"/>
              </a:rPr>
              <a:t>ef}lts k"jf{wf/sf] k|ult</a:t>
            </a:r>
            <a:endParaRPr lang="en-US" sz="6000" dirty="0">
              <a:solidFill>
                <a:srgbClr val="C00000"/>
              </a:solidFill>
              <a:latin typeface="Preeti" pitchFamily="2"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072338093"/>
              </p:ext>
            </p:extLst>
          </p:nvPr>
        </p:nvGraphicFramePr>
        <p:xfrm>
          <a:off x="304801" y="1066800"/>
          <a:ext cx="8534400" cy="4785360"/>
        </p:xfrm>
        <a:graphic>
          <a:graphicData uri="http://schemas.openxmlformats.org/drawingml/2006/table">
            <a:tbl>
              <a:tblPr firstRow="1" bandRow="1">
                <a:tableStyleId>{5C22544A-7EE6-4342-B048-85BDC9FD1C3A}</a:tableStyleId>
              </a:tblPr>
              <a:tblGrid>
                <a:gridCol w="4114799">
                  <a:extLst>
                    <a:ext uri="{9D8B030D-6E8A-4147-A177-3AD203B41FA5}">
                      <a16:colId xmlns:a16="http://schemas.microsoft.com/office/drawing/2014/main" xmlns="" val="1302911799"/>
                    </a:ext>
                  </a:extLst>
                </a:gridCol>
                <a:gridCol w="2895600">
                  <a:extLst>
                    <a:ext uri="{9D8B030D-6E8A-4147-A177-3AD203B41FA5}">
                      <a16:colId xmlns:a16="http://schemas.microsoft.com/office/drawing/2014/main" xmlns="" val="1126941258"/>
                    </a:ext>
                  </a:extLst>
                </a:gridCol>
                <a:gridCol w="1524001">
                  <a:extLst>
                    <a:ext uri="{9D8B030D-6E8A-4147-A177-3AD203B41FA5}">
                      <a16:colId xmlns:a16="http://schemas.microsoft.com/office/drawing/2014/main" xmlns="" val="347634409"/>
                    </a:ext>
                  </a:extLst>
                </a:gridCol>
              </a:tblGrid>
              <a:tr h="370840">
                <a:tc>
                  <a:txBody>
                    <a:bodyPr/>
                    <a:lstStyle/>
                    <a:p>
                      <a:r>
                        <a:rPr lang="ne-NP" sz="2000" b="1" smtClean="0"/>
                        <a:t>विवरण</a:t>
                      </a:r>
                      <a:endParaRPr lang="en-US" sz="2000" b="1"/>
                    </a:p>
                  </a:txBody>
                  <a:tcPr/>
                </a:tc>
                <a:tc>
                  <a:txBody>
                    <a:bodyPr/>
                    <a:lstStyle/>
                    <a:p>
                      <a:r>
                        <a:rPr lang="ne-NP" sz="2000" b="1" smtClean="0"/>
                        <a:t>संख्या</a:t>
                      </a:r>
                      <a:endParaRPr lang="en-US" sz="2000" b="1"/>
                    </a:p>
                  </a:txBody>
                  <a:tcPr/>
                </a:tc>
                <a:tc>
                  <a:txBody>
                    <a:bodyPr/>
                    <a:lstStyle/>
                    <a:p>
                      <a:r>
                        <a:rPr lang="ne-NP" sz="2000" b="1" smtClean="0"/>
                        <a:t>कैफियत</a:t>
                      </a:r>
                      <a:endParaRPr lang="en-US" sz="2000" b="1"/>
                    </a:p>
                  </a:txBody>
                  <a:tcPr/>
                </a:tc>
                <a:extLst>
                  <a:ext uri="{0D108BD9-81ED-4DB2-BD59-A6C34878D82A}">
                    <a16:rowId xmlns:a16="http://schemas.microsoft.com/office/drawing/2014/main" xmlns="" val="1335547929"/>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1" smtClean="0">
                          <a:latin typeface="Preeti" pitchFamily="2" charset="0"/>
                        </a:rPr>
                        <a:t>s'n of]hgf ;+Vof</a:t>
                      </a:r>
                    </a:p>
                  </a:txBody>
                  <a:tcPr/>
                </a:tc>
                <a:tc>
                  <a:txBody>
                    <a:bodyPr/>
                    <a:lstStyle/>
                    <a:p>
                      <a:pPr algn="ctr"/>
                      <a:r>
                        <a:rPr lang="ne-NP" sz="2400" b="1" smtClean="0"/>
                        <a:t>१४२</a:t>
                      </a:r>
                      <a:endParaRPr lang="en-US" sz="2400" b="1"/>
                    </a:p>
                  </a:txBody>
                  <a:tcPr/>
                </a:tc>
                <a:tc>
                  <a:txBody>
                    <a:bodyPr/>
                    <a:lstStyle/>
                    <a:p>
                      <a:endParaRPr lang="en-US" sz="2000" b="1"/>
                    </a:p>
                  </a:txBody>
                  <a:tcPr/>
                </a:tc>
                <a:extLst>
                  <a:ext uri="{0D108BD9-81ED-4DB2-BD59-A6C34878D82A}">
                    <a16:rowId xmlns:a16="http://schemas.microsoft.com/office/drawing/2014/main" xmlns="" val="2569043085"/>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1" smtClean="0">
                          <a:latin typeface="Preeti" pitchFamily="2" charset="0"/>
                        </a:rPr>
                        <a:t>qmdfut ?kdf /x]sf of]hgf ;+Vof	</a:t>
                      </a:r>
                    </a:p>
                  </a:txBody>
                  <a:tcPr/>
                </a:tc>
                <a:tc>
                  <a:txBody>
                    <a:bodyPr/>
                    <a:lstStyle/>
                    <a:p>
                      <a:pPr algn="ctr"/>
                      <a:r>
                        <a:rPr lang="ne-NP" sz="2400" b="1" smtClean="0"/>
                        <a:t>५२</a:t>
                      </a:r>
                      <a:endParaRPr lang="en-US" sz="2400" b="1"/>
                    </a:p>
                  </a:txBody>
                  <a:tcPr/>
                </a:tc>
                <a:tc rowSpan="2">
                  <a:txBody>
                    <a:bodyPr/>
                    <a:lstStyle/>
                    <a:p>
                      <a:pPr algn="ctr"/>
                      <a:endParaRPr lang="en-US" sz="2000" b="1" smtClean="0"/>
                    </a:p>
                    <a:p>
                      <a:pPr algn="ctr"/>
                      <a:r>
                        <a:rPr lang="ne-NP" sz="2000" b="1" smtClean="0"/>
                        <a:t>९३</a:t>
                      </a:r>
                      <a:r>
                        <a:rPr lang="en-US" sz="2000" b="1" smtClean="0"/>
                        <a:t>.</a:t>
                      </a:r>
                      <a:r>
                        <a:rPr lang="ne-NP" sz="2000" b="1" smtClean="0"/>
                        <a:t>६६</a:t>
                      </a:r>
                      <a:r>
                        <a:rPr lang="en-US" sz="2000" b="1" smtClean="0"/>
                        <a:t> % </a:t>
                      </a:r>
                      <a:r>
                        <a:rPr lang="ne-NP" sz="2000" b="1" smtClean="0"/>
                        <a:t>भौतिक</a:t>
                      </a:r>
                      <a:r>
                        <a:rPr lang="ne-NP" sz="2000" b="1" baseline="0" smtClean="0"/>
                        <a:t> प्रगति</a:t>
                      </a:r>
                      <a:endParaRPr lang="en-US" sz="2000" b="1"/>
                    </a:p>
                  </a:txBody>
                  <a:tcPr/>
                </a:tc>
                <a:extLst>
                  <a:ext uri="{0D108BD9-81ED-4DB2-BD59-A6C34878D82A}">
                    <a16:rowId xmlns:a16="http://schemas.microsoft.com/office/drawing/2014/main" xmlns="" val="281003523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1" smtClean="0">
                          <a:latin typeface="Preeti" pitchFamily="2" charset="0"/>
                        </a:rPr>
                        <a:t>;DkGg ePsf of]hgf ;+Vof	</a:t>
                      </a:r>
                    </a:p>
                  </a:txBody>
                  <a:tcPr/>
                </a:tc>
                <a:tc>
                  <a:txBody>
                    <a:bodyPr/>
                    <a:lstStyle/>
                    <a:p>
                      <a:pPr algn="ctr"/>
                      <a:r>
                        <a:rPr lang="ne-NP" sz="2400" b="1" smtClean="0"/>
                        <a:t>८१</a:t>
                      </a:r>
                      <a:endParaRPr lang="en-US" sz="2400" b="1"/>
                    </a:p>
                  </a:txBody>
                  <a:tcPr/>
                </a:tc>
                <a:tc vMerge="1">
                  <a:txBody>
                    <a:bodyPr/>
                    <a:lstStyle/>
                    <a:p>
                      <a:endParaRPr lang="en-US"/>
                    </a:p>
                  </a:txBody>
                  <a:tcPr/>
                </a:tc>
                <a:extLst>
                  <a:ext uri="{0D108BD9-81ED-4DB2-BD59-A6C34878D82A}">
                    <a16:rowId xmlns:a16="http://schemas.microsoft.com/office/drawing/2014/main" xmlns="" val="1861793800"/>
                  </a:ext>
                </a:extLst>
              </a:tr>
              <a:tr h="370840">
                <a:tc>
                  <a:txBody>
                    <a:bodyPr/>
                    <a:lstStyle/>
                    <a:p>
                      <a:r>
                        <a:rPr lang="en-US" sz="3200" b="1" smtClean="0">
                          <a:latin typeface="Preeti" pitchFamily="2" charset="0"/>
                        </a:rPr>
                        <a:t>sfo{s|ddf /x]sf t/ sfo{ z'? gePsf of]hgf ;+Vof	</a:t>
                      </a:r>
                      <a:endParaRPr lang="en-US" sz="3200" b="1"/>
                    </a:p>
                  </a:txBody>
                  <a:tcPr/>
                </a:tc>
                <a:tc>
                  <a:txBody>
                    <a:bodyPr/>
                    <a:lstStyle/>
                    <a:p>
                      <a:pPr algn="ctr"/>
                      <a:r>
                        <a:rPr lang="ne-NP" sz="2400" b="1" smtClean="0"/>
                        <a:t>९</a:t>
                      </a:r>
                      <a:endParaRPr lang="en-US" sz="2400" b="1"/>
                    </a:p>
                  </a:txBody>
                  <a:tcPr/>
                </a:tc>
                <a:tc>
                  <a:txBody>
                    <a:bodyPr/>
                    <a:lstStyle/>
                    <a:p>
                      <a:endParaRPr lang="en-US" sz="2000" b="1"/>
                    </a:p>
                  </a:txBody>
                  <a:tcPr/>
                </a:tc>
                <a:extLst>
                  <a:ext uri="{0D108BD9-81ED-4DB2-BD59-A6C34878D82A}">
                    <a16:rowId xmlns:a16="http://schemas.microsoft.com/office/drawing/2014/main" xmlns="" val="4282329266"/>
                  </a:ext>
                </a:extLst>
              </a:tr>
              <a:tr h="370840">
                <a:tc>
                  <a:txBody>
                    <a:bodyPr/>
                    <a:lstStyle/>
                    <a:p>
                      <a:pPr algn="ctr"/>
                      <a:r>
                        <a:rPr lang="ne-NP" sz="2000" b="1" smtClean="0"/>
                        <a:t>कूल</a:t>
                      </a:r>
                      <a:r>
                        <a:rPr lang="ne-NP" sz="2000" b="1" baseline="0" smtClean="0"/>
                        <a:t> विनियोजित रकम</a:t>
                      </a:r>
                      <a:endParaRPr lang="en-US" sz="2000" b="1"/>
                    </a:p>
                  </a:txBody>
                  <a:tcPr/>
                </a:tc>
                <a:tc>
                  <a:txBody>
                    <a:bodyPr/>
                    <a:lstStyle/>
                    <a:p>
                      <a:r>
                        <a:rPr lang="ne-NP" sz="2000" b="1" smtClean="0"/>
                        <a:t>४१</a:t>
                      </a:r>
                      <a:r>
                        <a:rPr lang="ne-NP" sz="2000" b="1" baseline="0" smtClean="0"/>
                        <a:t> करोड १३ लाख</a:t>
                      </a:r>
                      <a:endParaRPr lang="en-US" sz="2000" b="1"/>
                    </a:p>
                  </a:txBody>
                  <a:tcPr/>
                </a:tc>
                <a:tc>
                  <a:txBody>
                    <a:bodyPr/>
                    <a:lstStyle/>
                    <a:p>
                      <a:endParaRPr lang="en-US" sz="2000" b="1"/>
                    </a:p>
                  </a:txBody>
                  <a:tcPr/>
                </a:tc>
                <a:extLst>
                  <a:ext uri="{0D108BD9-81ED-4DB2-BD59-A6C34878D82A}">
                    <a16:rowId xmlns:a16="http://schemas.microsoft.com/office/drawing/2014/main" xmlns="" val="390322081"/>
                  </a:ext>
                </a:extLst>
              </a:tr>
              <a:tr h="370840">
                <a:tc>
                  <a:txBody>
                    <a:bodyPr/>
                    <a:lstStyle/>
                    <a:p>
                      <a:pPr algn="r"/>
                      <a:r>
                        <a:rPr lang="ne-NP" sz="2000" b="1" smtClean="0"/>
                        <a:t>कूल खर्च</a:t>
                      </a:r>
                      <a:endParaRPr lang="en-US" sz="2000" b="1"/>
                    </a:p>
                  </a:txBody>
                  <a:tcPr/>
                </a:tc>
                <a:tc>
                  <a:txBody>
                    <a:bodyPr/>
                    <a:lstStyle/>
                    <a:p>
                      <a:r>
                        <a:rPr lang="ne-NP" sz="2000" b="1" smtClean="0"/>
                        <a:t>३२ करोड २५ लाख</a:t>
                      </a:r>
                      <a:endParaRPr lang="en-US" sz="2000" b="1"/>
                    </a:p>
                  </a:txBody>
                  <a:tcPr/>
                </a:tc>
                <a:tc>
                  <a:txBody>
                    <a:bodyPr/>
                    <a:lstStyle/>
                    <a:p>
                      <a:r>
                        <a:rPr lang="ne-NP" sz="2000" b="1" smtClean="0"/>
                        <a:t>७८</a:t>
                      </a:r>
                      <a:r>
                        <a:rPr lang="en-US" sz="2000" b="1" smtClean="0"/>
                        <a:t>.</a:t>
                      </a:r>
                      <a:r>
                        <a:rPr lang="ne-NP" sz="2000" b="1" smtClean="0"/>
                        <a:t>४१ </a:t>
                      </a:r>
                      <a:r>
                        <a:rPr lang="en-US" sz="2000" b="1" smtClean="0"/>
                        <a:t>%</a:t>
                      </a:r>
                      <a:r>
                        <a:rPr lang="ne-NP" sz="2000" b="1" smtClean="0"/>
                        <a:t> वित्तीय प्रगति</a:t>
                      </a:r>
                      <a:endParaRPr lang="en-US" sz="2000" b="1"/>
                    </a:p>
                  </a:txBody>
                  <a:tcPr/>
                </a:tc>
                <a:extLst>
                  <a:ext uri="{0D108BD9-81ED-4DB2-BD59-A6C34878D82A}">
                    <a16:rowId xmlns:a16="http://schemas.microsoft.com/office/drawing/2014/main" xmlns="" val="1993810993"/>
                  </a:ext>
                </a:extLst>
              </a:tr>
            </a:tbl>
          </a:graphicData>
        </a:graphic>
      </p:graphicFrame>
      <p:sp>
        <p:nvSpPr>
          <p:cNvPr id="6" name="Slide Number Placeholder 5"/>
          <p:cNvSpPr>
            <a:spLocks noGrp="1"/>
          </p:cNvSpPr>
          <p:nvPr>
            <p:ph type="sldNum" sz="quarter" idx="12"/>
          </p:nvPr>
        </p:nvSpPr>
        <p:spPr/>
        <p:txBody>
          <a:bodyPr/>
          <a:lstStyle/>
          <a:p>
            <a:fld id="{D5A3C07E-D37F-45BB-9AEA-E961484A1A12}" type="slidenum">
              <a:rPr lang="en-US" smtClean="0"/>
              <a:t>28</a:t>
            </a:fld>
            <a:endParaRPr lang="en-US"/>
          </a:p>
        </p:txBody>
      </p:sp>
    </p:spTree>
    <p:extLst>
      <p:ext uri="{BB962C8B-B14F-4D97-AF65-F5344CB8AC3E}">
        <p14:creationId xmlns:p14="http://schemas.microsoft.com/office/powerpoint/2010/main" val="13799924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54942" y="1443530"/>
            <a:ext cx="4101353" cy="369332"/>
          </a:xfrm>
          <a:prstGeom prst="rect">
            <a:avLst/>
          </a:prstGeom>
          <a:noFill/>
        </p:spPr>
        <p:txBody>
          <a:bodyPr wrap="square" rtlCol="0">
            <a:spAutoFit/>
          </a:bodyPr>
          <a:lstStyle/>
          <a:p>
            <a:r>
              <a:rPr lang="ne-NP" dirty="0">
                <a:cs typeface="Kalimati" pitchFamily="2"/>
              </a:rPr>
              <a:t>कुल खर्च भएको नभएको रकम प्रतिसत</a:t>
            </a:r>
            <a:endParaRPr lang="en-US" dirty="0">
              <a:cs typeface="Kalimati" pitchFamily="2"/>
            </a:endParaRPr>
          </a:p>
        </p:txBody>
      </p:sp>
      <p:graphicFrame>
        <p:nvGraphicFramePr>
          <p:cNvPr id="6" name="Chart 5"/>
          <p:cNvGraphicFramePr>
            <a:graphicFrameLocks/>
          </p:cNvGraphicFramePr>
          <p:nvPr>
            <p:extLst/>
          </p:nvPr>
        </p:nvGraphicFramePr>
        <p:xfrm>
          <a:off x="4500349" y="857250"/>
          <a:ext cx="4643651" cy="486713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p:cNvGraphicFramePr>
            <a:graphicFrameLocks/>
          </p:cNvGraphicFramePr>
          <p:nvPr>
            <p:extLst/>
          </p:nvPr>
        </p:nvGraphicFramePr>
        <p:xfrm>
          <a:off x="-102358" y="857251"/>
          <a:ext cx="4954138" cy="534309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246383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3962400"/>
          </a:xfrm>
        </p:spPr>
        <p:txBody>
          <a:bodyPr>
            <a:normAutofit lnSpcReduction="10000"/>
          </a:bodyPr>
          <a:lstStyle/>
          <a:p>
            <a:pPr>
              <a:lnSpc>
                <a:spcPct val="150000"/>
              </a:lnSpc>
            </a:pPr>
            <a:r>
              <a:rPr lang="ne-NP" sz="2800" b="1" smtClean="0"/>
              <a:t>स्थापनाः </a:t>
            </a:r>
            <a:r>
              <a:rPr lang="en-US" sz="2800" b="1" dirty="0" smtClean="0"/>
              <a:t>		</a:t>
            </a:r>
            <a:r>
              <a:rPr lang="ne-NP" sz="2800" b="1" dirty="0" smtClean="0"/>
              <a:t>  </a:t>
            </a:r>
            <a:r>
              <a:rPr lang="ne-NP" sz="2800" b="1" dirty="0" smtClean="0">
                <a:effectLst>
                  <a:outerShdw blurRad="38100" dist="38100" dir="2700000" algn="tl">
                    <a:srgbClr val="000000">
                      <a:alpha val="43137"/>
                    </a:srgbClr>
                  </a:outerShdw>
                </a:effectLst>
              </a:rPr>
              <a:t>२०१७ साल </a:t>
            </a:r>
            <a:r>
              <a:rPr lang="en-US" sz="2000" b="1" dirty="0" smtClean="0">
                <a:effectLst>
                  <a:outerShdw blurRad="38100" dist="38100" dir="2700000" algn="tl">
                    <a:srgbClr val="000000">
                      <a:alpha val="43137"/>
                    </a:srgbClr>
                  </a:outerShdw>
                </a:effectLst>
              </a:rPr>
              <a:t>(</a:t>
            </a:r>
            <a:r>
              <a:rPr lang="ne-NP" sz="2000" b="1" dirty="0" smtClean="0">
                <a:effectLst>
                  <a:outerShdw blurRad="38100" dist="38100" dir="2700000" algn="tl">
                    <a:srgbClr val="000000">
                      <a:alpha val="43137"/>
                    </a:srgbClr>
                  </a:outerShdw>
                </a:effectLst>
              </a:rPr>
              <a:t>धरान नगरपालिकाको रुपमा</a:t>
            </a:r>
            <a:r>
              <a:rPr lang="en-US" sz="2000" b="1" dirty="0" smtClean="0">
                <a:effectLst>
                  <a:outerShdw blurRad="38100" dist="38100" dir="2700000" algn="tl">
                    <a:srgbClr val="000000">
                      <a:alpha val="43137"/>
                    </a:srgbClr>
                  </a:outerShdw>
                </a:effectLst>
              </a:rPr>
              <a:t>)</a:t>
            </a:r>
            <a:endParaRPr lang="ne-NP" sz="2800" b="1" dirty="0" smtClean="0">
              <a:effectLst>
                <a:outerShdw blurRad="38100" dist="38100" dir="2700000" algn="tl">
                  <a:srgbClr val="000000">
                    <a:alpha val="43137"/>
                  </a:srgbClr>
                </a:outerShdw>
              </a:effectLst>
            </a:endParaRPr>
          </a:p>
          <a:p>
            <a:pPr>
              <a:lnSpc>
                <a:spcPct val="150000"/>
              </a:lnSpc>
            </a:pPr>
            <a:r>
              <a:rPr lang="ne-NP" sz="2800" b="1" dirty="0" smtClean="0"/>
              <a:t>उपमहानगर घोषणाः 	</a:t>
            </a:r>
            <a:r>
              <a:rPr lang="ne-NP" sz="2800" b="1" dirty="0" smtClean="0">
                <a:effectLst>
                  <a:outerShdw blurRad="38100" dist="38100" dir="2700000" algn="tl">
                    <a:srgbClr val="000000">
                      <a:alpha val="43137"/>
                    </a:srgbClr>
                  </a:outerShdw>
                </a:effectLst>
              </a:rPr>
              <a:t>२०७२ मङ्गसिर १६ गते</a:t>
            </a:r>
          </a:p>
          <a:p>
            <a:pPr>
              <a:lnSpc>
                <a:spcPct val="150000"/>
              </a:lnSpc>
            </a:pPr>
            <a:r>
              <a:rPr lang="ne-NP" sz="2800" b="1" dirty="0" smtClean="0"/>
              <a:t>जनसंख्या 			</a:t>
            </a:r>
            <a:r>
              <a:rPr lang="ne-NP" sz="2800" b="1" smtClean="0">
                <a:effectLst>
                  <a:outerShdw blurRad="38100" dist="38100" dir="2700000" algn="tl">
                    <a:srgbClr val="000000">
                      <a:alpha val="43137"/>
                    </a:srgbClr>
                  </a:outerShdw>
                </a:effectLst>
              </a:rPr>
              <a:t>१</a:t>
            </a:r>
            <a:r>
              <a:rPr lang="en-US" sz="2800" b="1" smtClean="0">
                <a:effectLst>
                  <a:outerShdw blurRad="38100" dist="38100" dir="2700000" algn="tl">
                    <a:srgbClr val="000000">
                      <a:alpha val="43137"/>
                    </a:srgbClr>
                  </a:outerShdw>
                </a:effectLst>
              </a:rPr>
              <a:t>,</a:t>
            </a:r>
            <a:r>
              <a:rPr lang="ne-NP" sz="2800" b="1" smtClean="0">
                <a:effectLst>
                  <a:outerShdw blurRad="38100" dist="38100" dir="2700000" algn="tl">
                    <a:srgbClr val="000000">
                      <a:alpha val="43137"/>
                    </a:srgbClr>
                  </a:outerShdw>
                </a:effectLst>
              </a:rPr>
              <a:t>७०</a:t>
            </a:r>
            <a:r>
              <a:rPr lang="en-US" sz="2800" b="1" smtClean="0">
                <a:effectLst>
                  <a:outerShdw blurRad="38100" dist="38100" dir="2700000" algn="tl">
                    <a:srgbClr val="000000">
                      <a:alpha val="43137"/>
                    </a:srgbClr>
                  </a:outerShdw>
                </a:effectLst>
              </a:rPr>
              <a:t>,</a:t>
            </a:r>
            <a:r>
              <a:rPr lang="ne-NP" sz="2800" b="1" smtClean="0">
                <a:effectLst>
                  <a:outerShdw blurRad="38100" dist="38100" dir="2700000" algn="tl">
                    <a:srgbClr val="000000">
                      <a:alpha val="43137"/>
                    </a:srgbClr>
                  </a:outerShdw>
                </a:effectLst>
              </a:rPr>
              <a:t>३५३</a:t>
            </a:r>
            <a:r>
              <a:rPr lang="en-US" sz="2800" b="1" smtClean="0">
                <a:effectLst>
                  <a:outerShdw blurRad="38100" dist="38100" dir="2700000" algn="tl">
                    <a:srgbClr val="000000">
                      <a:alpha val="43137"/>
                    </a:srgbClr>
                  </a:outerShdw>
                </a:effectLst>
              </a:rPr>
              <a:t> (</a:t>
            </a:r>
            <a:r>
              <a:rPr lang="ne-NP" sz="2800" b="1" smtClean="0">
                <a:effectLst>
                  <a:outerShdw blurRad="38100" dist="38100" dir="2700000" algn="tl">
                    <a:srgbClr val="000000">
                      <a:alpha val="43137"/>
                    </a:srgbClr>
                  </a:outerShdw>
                </a:effectLst>
              </a:rPr>
              <a:t>२०७४</a:t>
            </a:r>
            <a:r>
              <a:rPr lang="en-US" sz="2800" b="1" smtClean="0">
                <a:effectLst>
                  <a:outerShdw blurRad="38100" dist="38100" dir="2700000" algn="tl">
                    <a:srgbClr val="000000">
                      <a:alpha val="43137"/>
                    </a:srgbClr>
                  </a:outerShdw>
                </a:effectLst>
              </a:rPr>
              <a:t>)</a:t>
            </a:r>
            <a:endParaRPr lang="ne-NP" sz="2800" b="1" dirty="0" smtClean="0">
              <a:effectLst>
                <a:outerShdw blurRad="38100" dist="38100" dir="2700000" algn="tl">
                  <a:srgbClr val="000000">
                    <a:alpha val="43137"/>
                  </a:srgbClr>
                </a:outerShdw>
              </a:effectLst>
            </a:endParaRPr>
          </a:p>
          <a:p>
            <a:pPr marL="365760" lvl="1" indent="-256032">
              <a:lnSpc>
                <a:spcPct val="150000"/>
              </a:lnSpc>
              <a:spcBef>
                <a:spcPts val="400"/>
              </a:spcBef>
              <a:buSzPct val="68000"/>
              <a:buFont typeface="Wingdings 3"/>
              <a:buChar char=""/>
            </a:pPr>
            <a:r>
              <a:rPr lang="ne-NP" sz="2800" b="1" dirty="0"/>
              <a:t>क्षेत्रफल </a:t>
            </a:r>
            <a:r>
              <a:rPr lang="en-US" sz="2800" b="1" dirty="0" smtClean="0"/>
              <a:t>		</a:t>
            </a:r>
            <a:r>
              <a:rPr lang="ne-NP" sz="2800" b="1" dirty="0"/>
              <a:t>	</a:t>
            </a:r>
            <a:r>
              <a:rPr lang="ne-NP" sz="2800" b="1" dirty="0" smtClean="0">
                <a:effectLst>
                  <a:outerShdw blurRad="38100" dist="38100" dir="2700000" algn="tl">
                    <a:srgbClr val="000000">
                      <a:alpha val="43137"/>
                    </a:srgbClr>
                  </a:outerShdw>
                </a:effectLst>
              </a:rPr>
              <a:t>१९२</a:t>
            </a:r>
            <a:r>
              <a:rPr lang="en-US" sz="2800" b="1" dirty="0" smtClean="0">
                <a:effectLst>
                  <a:outerShdw blurRad="38100" dist="38100" dir="2700000" algn="tl">
                    <a:srgbClr val="000000">
                      <a:alpha val="43137"/>
                    </a:srgbClr>
                  </a:outerShdw>
                </a:effectLst>
              </a:rPr>
              <a:t>.</a:t>
            </a:r>
            <a:r>
              <a:rPr lang="ne-NP" sz="2800" b="1" dirty="0" smtClean="0">
                <a:effectLst>
                  <a:outerShdw blurRad="38100" dist="38100" dir="2700000" algn="tl">
                    <a:srgbClr val="000000">
                      <a:alpha val="43137"/>
                    </a:srgbClr>
                  </a:outerShdw>
                </a:effectLst>
              </a:rPr>
              <a:t>६१ वर्ग किमि</a:t>
            </a:r>
            <a:endParaRPr lang="en-US" sz="2800" b="1" dirty="0">
              <a:effectLst>
                <a:outerShdw blurRad="38100" dist="38100" dir="2700000" algn="tl">
                  <a:srgbClr val="000000">
                    <a:alpha val="43137"/>
                  </a:srgbClr>
                </a:outerShdw>
              </a:effectLst>
            </a:endParaRPr>
          </a:p>
          <a:p>
            <a:pPr>
              <a:lnSpc>
                <a:spcPct val="150000"/>
              </a:lnSpc>
            </a:pPr>
            <a:r>
              <a:rPr lang="ne-NP" sz="2400" b="1" dirty="0"/>
              <a:t>निर्वाचित जनप्रतिनिधिहरुः </a:t>
            </a:r>
            <a:r>
              <a:rPr lang="en-US" sz="2400" b="1" dirty="0" smtClean="0"/>
              <a:t>	</a:t>
            </a:r>
            <a:r>
              <a:rPr lang="ne-NP" sz="2400" b="1" dirty="0" smtClean="0">
                <a:effectLst>
                  <a:outerShdw blurRad="38100" dist="38100" dir="2700000" algn="tl">
                    <a:srgbClr val="000000">
                      <a:alpha val="43137"/>
                    </a:srgbClr>
                  </a:outerShdw>
                </a:effectLst>
              </a:rPr>
              <a:t>१०५</a:t>
            </a:r>
            <a:endParaRPr lang="ne-NP" sz="2400" b="1" dirty="0"/>
          </a:p>
          <a:p>
            <a:pPr>
              <a:lnSpc>
                <a:spcPct val="150000"/>
              </a:lnSpc>
            </a:pPr>
            <a:r>
              <a:rPr lang="ne-NP" sz="2400" b="1" dirty="0"/>
              <a:t>वडा संख्याः </a:t>
            </a:r>
            <a:r>
              <a:rPr lang="en-US" sz="2400" b="1" dirty="0" smtClean="0"/>
              <a:t>		</a:t>
            </a:r>
            <a:r>
              <a:rPr lang="ne-NP" sz="2400" b="1" dirty="0" smtClean="0">
                <a:effectLst>
                  <a:outerShdw blurRad="38100" dist="38100" dir="2700000" algn="tl">
                    <a:srgbClr val="000000">
                      <a:alpha val="43137"/>
                    </a:srgbClr>
                  </a:outerShdw>
                </a:effectLst>
              </a:rPr>
              <a:t>२०</a:t>
            </a:r>
            <a:r>
              <a:rPr lang="ne-NP" sz="1800" b="1" dirty="0" smtClean="0">
                <a:effectLst>
                  <a:outerShdw blurRad="38100" dist="38100" dir="2700000" algn="tl">
                    <a:srgbClr val="000000">
                      <a:alpha val="43137"/>
                    </a:srgbClr>
                  </a:outerShdw>
                </a:effectLst>
              </a:rPr>
              <a:t>	</a:t>
            </a:r>
          </a:p>
        </p:txBody>
      </p:sp>
      <p:sp>
        <p:nvSpPr>
          <p:cNvPr id="2" name="Title 1"/>
          <p:cNvSpPr>
            <a:spLocks noGrp="1"/>
          </p:cNvSpPr>
          <p:nvPr>
            <p:ph type="title"/>
          </p:nvPr>
        </p:nvSpPr>
        <p:spPr>
          <a:xfrm>
            <a:off x="457200" y="274638"/>
            <a:ext cx="8229600" cy="792162"/>
          </a:xfrm>
        </p:spPr>
        <p:txBody>
          <a:bodyPr>
            <a:normAutofit/>
          </a:bodyPr>
          <a:lstStyle/>
          <a:p>
            <a:pPr algn="ctr"/>
            <a:r>
              <a:rPr lang="ne-NP" sz="3600" dirty="0" smtClean="0"/>
              <a:t>परिचय </a:t>
            </a:r>
            <a:endParaRPr lang="en-US" sz="3600" dirty="0"/>
          </a:p>
        </p:txBody>
      </p:sp>
      <p:sp>
        <p:nvSpPr>
          <p:cNvPr id="5" name="Slide Number Placeholder 4"/>
          <p:cNvSpPr>
            <a:spLocks noGrp="1"/>
          </p:cNvSpPr>
          <p:nvPr>
            <p:ph type="sldNum" sz="quarter" idx="12"/>
          </p:nvPr>
        </p:nvSpPr>
        <p:spPr/>
        <p:txBody>
          <a:bodyPr/>
          <a:lstStyle/>
          <a:p>
            <a:fld id="{D5A3C07E-D37F-45BB-9AEA-E961484A1A12}" type="slidenum">
              <a:rPr lang="en-US" smtClean="0"/>
              <a:t>3</a:t>
            </a:fld>
            <a:endParaRPr lang="en-US"/>
          </a:p>
        </p:txBody>
      </p:sp>
      <p:sp>
        <p:nvSpPr>
          <p:cNvPr id="4" name="TextBox 3"/>
          <p:cNvSpPr txBox="1"/>
          <p:nvPr/>
        </p:nvSpPr>
        <p:spPr>
          <a:xfrm>
            <a:off x="1210152" y="5490029"/>
            <a:ext cx="7620000" cy="40011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ne-NP" sz="2000" smtClean="0">
                <a:solidFill>
                  <a:srgbClr val="C00000"/>
                </a:solidFill>
              </a:rPr>
              <a:t>जनसंख्या प्रक्षेपण</a:t>
            </a:r>
            <a:r>
              <a:rPr lang="en-US" sz="2000" smtClean="0">
                <a:solidFill>
                  <a:srgbClr val="C00000"/>
                </a:solidFill>
              </a:rPr>
              <a:t>: </a:t>
            </a:r>
            <a:r>
              <a:rPr lang="ne-NP" sz="2000" smtClean="0">
                <a:solidFill>
                  <a:srgbClr val="C00000"/>
                </a:solidFill>
              </a:rPr>
              <a:t>आगामी १४ वर्षमा करिव ३ लाख जनसंख्या पुग्ने । </a:t>
            </a:r>
            <a:endParaRPr lang="en-US" sz="2000">
              <a:solidFill>
                <a:srgbClr val="C00000"/>
              </a:solidFill>
            </a:endParaRPr>
          </a:p>
        </p:txBody>
      </p:sp>
    </p:spTree>
    <p:extLst>
      <p:ext uri="{BB962C8B-B14F-4D97-AF65-F5344CB8AC3E}">
        <p14:creationId xmlns:p14="http://schemas.microsoft.com/office/powerpoint/2010/main" val="9334297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970599229"/>
              </p:ext>
            </p:extLst>
          </p:nvPr>
        </p:nvGraphicFramePr>
        <p:xfrm>
          <a:off x="762000" y="914398"/>
          <a:ext cx="7391400" cy="5554845"/>
        </p:xfrm>
        <a:graphic>
          <a:graphicData uri="http://schemas.openxmlformats.org/drawingml/2006/table">
            <a:tbl>
              <a:tblPr>
                <a:tableStyleId>{5C22544A-7EE6-4342-B048-85BDC9FD1C3A}</a:tableStyleId>
              </a:tblPr>
              <a:tblGrid>
                <a:gridCol w="401707">
                  <a:extLst>
                    <a:ext uri="{9D8B030D-6E8A-4147-A177-3AD203B41FA5}">
                      <a16:colId xmlns:a16="http://schemas.microsoft.com/office/drawing/2014/main" xmlns="" val="419582655"/>
                    </a:ext>
                  </a:extLst>
                </a:gridCol>
                <a:gridCol w="3936724">
                  <a:extLst>
                    <a:ext uri="{9D8B030D-6E8A-4147-A177-3AD203B41FA5}">
                      <a16:colId xmlns:a16="http://schemas.microsoft.com/office/drawing/2014/main" xmlns="" val="2838770535"/>
                    </a:ext>
                  </a:extLst>
                </a:gridCol>
                <a:gridCol w="3052969">
                  <a:extLst>
                    <a:ext uri="{9D8B030D-6E8A-4147-A177-3AD203B41FA5}">
                      <a16:colId xmlns:a16="http://schemas.microsoft.com/office/drawing/2014/main" xmlns="" val="1148684555"/>
                    </a:ext>
                  </a:extLst>
                </a:gridCol>
              </a:tblGrid>
              <a:tr h="630969">
                <a:tc>
                  <a:txBody>
                    <a:bodyPr/>
                    <a:lstStyle/>
                    <a:p>
                      <a:pPr algn="ctr" fontAlgn="b"/>
                      <a:r>
                        <a:rPr lang="ne-NP" sz="2000" u="none" strike="noStrike">
                          <a:effectLst/>
                        </a:rPr>
                        <a:t>क्र.स.</a:t>
                      </a:r>
                      <a:endParaRPr lang="ne-NP" sz="2000" b="0" i="0" u="none" strike="noStrike">
                        <a:solidFill>
                          <a:srgbClr val="000000"/>
                        </a:solidFill>
                        <a:effectLst/>
                        <a:latin typeface="Calibri" panose="020F0502020204030204" pitchFamily="34" charset="0"/>
                      </a:endParaRPr>
                    </a:p>
                  </a:txBody>
                  <a:tcPr marL="6806" marR="6806" marT="6806" marB="0" anchor="b"/>
                </a:tc>
                <a:tc>
                  <a:txBody>
                    <a:bodyPr/>
                    <a:lstStyle/>
                    <a:p>
                      <a:pPr algn="l" fontAlgn="b"/>
                      <a:r>
                        <a:rPr lang="ne-NP" sz="2800" b="0" i="0" u="none" strike="noStrike" smtClean="0">
                          <a:solidFill>
                            <a:schemeClr val="dk1"/>
                          </a:solidFill>
                          <a:effectLst/>
                          <a:latin typeface="+mn-lt"/>
                        </a:rPr>
                        <a:t>क्षेत्र</a:t>
                      </a:r>
                      <a:endParaRPr lang="ne-NP" sz="2800" b="1" i="0" u="none" strike="noStrike">
                        <a:solidFill>
                          <a:srgbClr val="000000"/>
                        </a:solidFill>
                        <a:effectLst/>
                        <a:latin typeface="Calibri" panose="020F0502020204030204" pitchFamily="34" charset="0"/>
                      </a:endParaRPr>
                    </a:p>
                  </a:txBody>
                  <a:tcPr marL="6806" marR="6806" marT="6806" marB="0" anchor="b"/>
                </a:tc>
                <a:tc>
                  <a:txBody>
                    <a:bodyPr/>
                    <a:lstStyle/>
                    <a:p>
                      <a:pPr algn="l" fontAlgn="b"/>
                      <a:r>
                        <a:rPr lang="en-US" sz="2800" b="1" i="0" u="none" strike="noStrike" smtClean="0">
                          <a:solidFill>
                            <a:srgbClr val="000000"/>
                          </a:solidFill>
                          <a:effectLst/>
                          <a:latin typeface="Preeti" pitchFamily="2" charset="0"/>
                        </a:rPr>
                        <a:t>k|ult</a:t>
                      </a:r>
                      <a:endParaRPr lang="en-US" sz="2800" b="1" i="0" u="none" strike="noStrike">
                        <a:solidFill>
                          <a:srgbClr val="000000"/>
                        </a:solidFill>
                        <a:effectLst/>
                        <a:latin typeface="Preeti" pitchFamily="2" charset="0"/>
                      </a:endParaRPr>
                    </a:p>
                  </a:txBody>
                  <a:tcPr marL="6806" marR="6806" marT="6806" marB="0" anchor="b"/>
                </a:tc>
                <a:extLst>
                  <a:ext uri="{0D108BD9-81ED-4DB2-BD59-A6C34878D82A}">
                    <a16:rowId xmlns:a16="http://schemas.microsoft.com/office/drawing/2014/main" xmlns="" val="1847554250"/>
                  </a:ext>
                </a:extLst>
              </a:tr>
              <a:tr h="351120">
                <a:tc>
                  <a:txBody>
                    <a:bodyPr/>
                    <a:lstStyle/>
                    <a:p>
                      <a:pPr algn="l" fontAlgn="b"/>
                      <a:r>
                        <a:rPr lang="ne-NP" sz="2000" u="none" strike="noStrike">
                          <a:effectLst/>
                        </a:rPr>
                        <a:t>१</a:t>
                      </a:r>
                      <a:endParaRPr lang="ne-NP" sz="2000" b="0" i="0" u="none" strike="noStrike">
                        <a:solidFill>
                          <a:srgbClr val="000000"/>
                        </a:solidFill>
                        <a:effectLst/>
                        <a:latin typeface="Calibri" panose="020F0502020204030204" pitchFamily="34" charset="0"/>
                      </a:endParaRPr>
                    </a:p>
                  </a:txBody>
                  <a:tcPr marL="6806" marR="6806" marT="6806" marB="0" anchor="b"/>
                </a:tc>
                <a:tc>
                  <a:txBody>
                    <a:bodyPr/>
                    <a:lstStyle/>
                    <a:p>
                      <a:pPr algn="l" fontAlgn="b"/>
                      <a:r>
                        <a:rPr lang="ne-NP" sz="2000" u="none" strike="noStrike">
                          <a:effectLst/>
                        </a:rPr>
                        <a:t>सडक कालोपत्रे</a:t>
                      </a:r>
                      <a:endParaRPr lang="ne-NP" sz="2000" b="0" i="0" u="none" strike="noStrike">
                        <a:solidFill>
                          <a:srgbClr val="000000"/>
                        </a:solidFill>
                        <a:effectLst/>
                        <a:latin typeface="Calibri" panose="020F0502020204030204" pitchFamily="34" charset="0"/>
                      </a:endParaRPr>
                    </a:p>
                  </a:txBody>
                  <a:tcPr marL="6806" marR="6806" marT="6806" marB="0" anchor="b"/>
                </a:tc>
                <a:tc>
                  <a:txBody>
                    <a:bodyPr/>
                    <a:lstStyle/>
                    <a:p>
                      <a:pPr algn="l" fontAlgn="b"/>
                      <a:r>
                        <a:rPr lang="ne-NP" sz="2000" u="none" strike="noStrike" smtClean="0">
                          <a:effectLst/>
                        </a:rPr>
                        <a:t>१५४३ </a:t>
                      </a:r>
                      <a:r>
                        <a:rPr lang="ne-NP" sz="2000" u="none" strike="noStrike">
                          <a:effectLst/>
                        </a:rPr>
                        <a:t>मी</a:t>
                      </a:r>
                      <a:endParaRPr lang="ne-NP" sz="2000" b="0" i="0" u="none" strike="noStrike">
                        <a:solidFill>
                          <a:srgbClr val="000000"/>
                        </a:solidFill>
                        <a:effectLst/>
                        <a:latin typeface="Calibri" panose="020F0502020204030204" pitchFamily="34" charset="0"/>
                      </a:endParaRPr>
                    </a:p>
                  </a:txBody>
                  <a:tcPr marL="6806" marR="6806" marT="6806" marB="0" anchor="b"/>
                </a:tc>
                <a:extLst>
                  <a:ext uri="{0D108BD9-81ED-4DB2-BD59-A6C34878D82A}">
                    <a16:rowId xmlns:a16="http://schemas.microsoft.com/office/drawing/2014/main" xmlns="" val="1497536109"/>
                  </a:ext>
                </a:extLst>
              </a:tr>
              <a:tr h="351120">
                <a:tc>
                  <a:txBody>
                    <a:bodyPr/>
                    <a:lstStyle/>
                    <a:p>
                      <a:pPr algn="l" fontAlgn="b"/>
                      <a:r>
                        <a:rPr lang="ne-NP" sz="2000" u="none" strike="noStrike">
                          <a:effectLst/>
                        </a:rPr>
                        <a:t>२</a:t>
                      </a:r>
                      <a:endParaRPr lang="ne-NP" sz="2000" b="0" i="0" u="none" strike="noStrike">
                        <a:solidFill>
                          <a:srgbClr val="000000"/>
                        </a:solidFill>
                        <a:effectLst/>
                        <a:latin typeface="Calibri" panose="020F0502020204030204" pitchFamily="34" charset="0"/>
                      </a:endParaRPr>
                    </a:p>
                  </a:txBody>
                  <a:tcPr marL="6806" marR="6806" marT="6806" marB="0" anchor="b"/>
                </a:tc>
                <a:tc>
                  <a:txBody>
                    <a:bodyPr/>
                    <a:lstStyle/>
                    <a:p>
                      <a:pPr algn="l" fontAlgn="b"/>
                      <a:r>
                        <a:rPr lang="ne-NP" sz="2000" u="none" strike="noStrike">
                          <a:effectLst/>
                        </a:rPr>
                        <a:t>ढल निर्माण</a:t>
                      </a:r>
                      <a:endParaRPr lang="ne-NP" sz="2000" b="0" i="0" u="none" strike="noStrike">
                        <a:solidFill>
                          <a:srgbClr val="000000"/>
                        </a:solidFill>
                        <a:effectLst/>
                        <a:latin typeface="Calibri" panose="020F0502020204030204" pitchFamily="34" charset="0"/>
                      </a:endParaRPr>
                    </a:p>
                  </a:txBody>
                  <a:tcPr marL="6806" marR="6806" marT="6806" marB="0" anchor="b"/>
                </a:tc>
                <a:tc>
                  <a:txBody>
                    <a:bodyPr/>
                    <a:lstStyle/>
                    <a:p>
                      <a:pPr algn="l" fontAlgn="b"/>
                      <a:r>
                        <a:rPr lang="ne-NP" sz="2000" u="none" strike="noStrike">
                          <a:effectLst/>
                        </a:rPr>
                        <a:t>६९४२ मी</a:t>
                      </a:r>
                      <a:endParaRPr lang="ne-NP" sz="2000" b="0" i="0" u="none" strike="noStrike">
                        <a:solidFill>
                          <a:srgbClr val="000000"/>
                        </a:solidFill>
                        <a:effectLst/>
                        <a:latin typeface="Calibri" panose="020F0502020204030204" pitchFamily="34" charset="0"/>
                      </a:endParaRPr>
                    </a:p>
                  </a:txBody>
                  <a:tcPr marL="6806" marR="6806" marT="6806" marB="0" anchor="b"/>
                </a:tc>
                <a:extLst>
                  <a:ext uri="{0D108BD9-81ED-4DB2-BD59-A6C34878D82A}">
                    <a16:rowId xmlns:a16="http://schemas.microsoft.com/office/drawing/2014/main" xmlns="" val="3556833890"/>
                  </a:ext>
                </a:extLst>
              </a:tr>
              <a:tr h="351120">
                <a:tc>
                  <a:txBody>
                    <a:bodyPr/>
                    <a:lstStyle/>
                    <a:p>
                      <a:pPr algn="l" fontAlgn="b"/>
                      <a:r>
                        <a:rPr lang="ne-NP" sz="2000" u="none" strike="noStrike">
                          <a:effectLst/>
                        </a:rPr>
                        <a:t>३</a:t>
                      </a:r>
                      <a:endParaRPr lang="ne-NP" sz="2000" b="0" i="0" u="none" strike="noStrike">
                        <a:solidFill>
                          <a:srgbClr val="000000"/>
                        </a:solidFill>
                        <a:effectLst/>
                        <a:latin typeface="Calibri" panose="020F0502020204030204" pitchFamily="34" charset="0"/>
                      </a:endParaRPr>
                    </a:p>
                  </a:txBody>
                  <a:tcPr marL="6806" marR="6806" marT="6806" marB="0" anchor="b"/>
                </a:tc>
                <a:tc>
                  <a:txBody>
                    <a:bodyPr/>
                    <a:lstStyle/>
                    <a:p>
                      <a:pPr algn="l" fontAlgn="b"/>
                      <a:r>
                        <a:rPr lang="ne-NP" sz="2000" u="none" strike="noStrike">
                          <a:effectLst/>
                        </a:rPr>
                        <a:t>कल्भर्ट निर्माण</a:t>
                      </a:r>
                      <a:endParaRPr lang="ne-NP" sz="2000" b="0" i="0" u="none" strike="noStrike">
                        <a:solidFill>
                          <a:srgbClr val="000000"/>
                        </a:solidFill>
                        <a:effectLst/>
                        <a:latin typeface="Calibri" panose="020F0502020204030204" pitchFamily="34" charset="0"/>
                      </a:endParaRPr>
                    </a:p>
                  </a:txBody>
                  <a:tcPr marL="6806" marR="6806" marT="6806" marB="0" anchor="b"/>
                </a:tc>
                <a:tc>
                  <a:txBody>
                    <a:bodyPr/>
                    <a:lstStyle/>
                    <a:p>
                      <a:pPr algn="l" fontAlgn="b"/>
                      <a:r>
                        <a:rPr lang="ne-NP" sz="2000" u="none" strike="noStrike">
                          <a:effectLst/>
                        </a:rPr>
                        <a:t>२ वटा</a:t>
                      </a:r>
                      <a:endParaRPr lang="ne-NP" sz="2000" b="0" i="0" u="none" strike="noStrike">
                        <a:solidFill>
                          <a:srgbClr val="000000"/>
                        </a:solidFill>
                        <a:effectLst/>
                        <a:latin typeface="Calibri" panose="020F0502020204030204" pitchFamily="34" charset="0"/>
                      </a:endParaRPr>
                    </a:p>
                  </a:txBody>
                  <a:tcPr marL="6806" marR="6806" marT="6806" marB="0" anchor="b"/>
                </a:tc>
                <a:extLst>
                  <a:ext uri="{0D108BD9-81ED-4DB2-BD59-A6C34878D82A}">
                    <a16:rowId xmlns:a16="http://schemas.microsoft.com/office/drawing/2014/main" xmlns="" val="4238024391"/>
                  </a:ext>
                </a:extLst>
              </a:tr>
              <a:tr h="359316">
                <a:tc>
                  <a:txBody>
                    <a:bodyPr/>
                    <a:lstStyle/>
                    <a:p>
                      <a:pPr algn="l" fontAlgn="b"/>
                      <a:r>
                        <a:rPr lang="ne-NP" sz="2000" u="none" strike="noStrike">
                          <a:effectLst/>
                        </a:rPr>
                        <a:t>४</a:t>
                      </a:r>
                      <a:endParaRPr lang="ne-NP" sz="2000" b="0" i="0" u="none" strike="noStrike">
                        <a:solidFill>
                          <a:srgbClr val="000000"/>
                        </a:solidFill>
                        <a:effectLst/>
                        <a:latin typeface="Calibri" panose="020F0502020204030204" pitchFamily="34" charset="0"/>
                      </a:endParaRPr>
                    </a:p>
                  </a:txBody>
                  <a:tcPr marL="6806" marR="6806" marT="6806" marB="0" anchor="b"/>
                </a:tc>
                <a:tc>
                  <a:txBody>
                    <a:bodyPr/>
                    <a:lstStyle/>
                    <a:p>
                      <a:pPr algn="l" fontAlgn="ctr"/>
                      <a:r>
                        <a:rPr lang="ne-NP" sz="2000" u="none" strike="noStrike">
                          <a:effectLst/>
                        </a:rPr>
                        <a:t>ब्लक रोड निर्माण</a:t>
                      </a:r>
                      <a:endParaRPr lang="ne-NP" sz="2000" b="0" i="0" u="none" strike="noStrike">
                        <a:solidFill>
                          <a:srgbClr val="000000"/>
                        </a:solidFill>
                        <a:effectLst/>
                        <a:latin typeface="Kalimati" panose="00000400000000000000" pitchFamily="2"/>
                      </a:endParaRPr>
                    </a:p>
                  </a:txBody>
                  <a:tcPr marL="6806" marR="6806" marT="6806" marB="0" anchor="ctr"/>
                </a:tc>
                <a:tc>
                  <a:txBody>
                    <a:bodyPr/>
                    <a:lstStyle/>
                    <a:p>
                      <a:pPr algn="l" fontAlgn="b"/>
                      <a:r>
                        <a:rPr lang="ne-NP" sz="2000" u="none" strike="noStrike">
                          <a:effectLst/>
                        </a:rPr>
                        <a:t>८० मी</a:t>
                      </a:r>
                      <a:endParaRPr lang="ne-NP" sz="2000" b="0" i="0" u="none" strike="noStrike">
                        <a:solidFill>
                          <a:srgbClr val="000000"/>
                        </a:solidFill>
                        <a:effectLst/>
                        <a:latin typeface="Calibri" panose="020F0502020204030204" pitchFamily="34" charset="0"/>
                      </a:endParaRPr>
                    </a:p>
                  </a:txBody>
                  <a:tcPr marL="6806" marR="6806" marT="6806" marB="0" anchor="b"/>
                </a:tc>
                <a:extLst>
                  <a:ext uri="{0D108BD9-81ED-4DB2-BD59-A6C34878D82A}">
                    <a16:rowId xmlns:a16="http://schemas.microsoft.com/office/drawing/2014/main" xmlns="" val="3580285350"/>
                  </a:ext>
                </a:extLst>
              </a:tr>
              <a:tr h="351120">
                <a:tc>
                  <a:txBody>
                    <a:bodyPr/>
                    <a:lstStyle/>
                    <a:p>
                      <a:pPr algn="l" fontAlgn="b"/>
                      <a:r>
                        <a:rPr lang="ne-NP" sz="2000" u="none" strike="noStrike">
                          <a:effectLst/>
                        </a:rPr>
                        <a:t>५</a:t>
                      </a:r>
                      <a:endParaRPr lang="ne-NP" sz="2000" b="0" i="0" u="none" strike="noStrike">
                        <a:solidFill>
                          <a:srgbClr val="000000"/>
                        </a:solidFill>
                        <a:effectLst/>
                        <a:latin typeface="Calibri" panose="020F0502020204030204" pitchFamily="34" charset="0"/>
                      </a:endParaRPr>
                    </a:p>
                  </a:txBody>
                  <a:tcPr marL="6806" marR="6806" marT="6806" marB="0" anchor="b"/>
                </a:tc>
                <a:tc>
                  <a:txBody>
                    <a:bodyPr/>
                    <a:lstStyle/>
                    <a:p>
                      <a:pPr algn="l" fontAlgn="b"/>
                      <a:r>
                        <a:rPr lang="ne-NP" sz="2000" u="none" strike="noStrike">
                          <a:effectLst/>
                        </a:rPr>
                        <a:t>ढल मर्मत</a:t>
                      </a:r>
                      <a:endParaRPr lang="ne-NP" sz="2000" b="0" i="0" u="none" strike="noStrike">
                        <a:solidFill>
                          <a:srgbClr val="000000"/>
                        </a:solidFill>
                        <a:effectLst/>
                        <a:latin typeface="Calibri" panose="020F0502020204030204" pitchFamily="34" charset="0"/>
                      </a:endParaRPr>
                    </a:p>
                  </a:txBody>
                  <a:tcPr marL="6806" marR="6806" marT="6806" marB="0" anchor="b"/>
                </a:tc>
                <a:tc>
                  <a:txBody>
                    <a:bodyPr/>
                    <a:lstStyle/>
                    <a:p>
                      <a:pPr algn="l" fontAlgn="b"/>
                      <a:r>
                        <a:rPr lang="ne-NP" sz="2000" u="none" strike="noStrike">
                          <a:effectLst/>
                        </a:rPr>
                        <a:t>८३२ मी</a:t>
                      </a:r>
                      <a:endParaRPr lang="ne-NP" sz="2000" b="0" i="0" u="none" strike="noStrike">
                        <a:solidFill>
                          <a:srgbClr val="000000"/>
                        </a:solidFill>
                        <a:effectLst/>
                        <a:latin typeface="Calibri" panose="020F0502020204030204" pitchFamily="34" charset="0"/>
                      </a:endParaRPr>
                    </a:p>
                  </a:txBody>
                  <a:tcPr marL="6806" marR="6806" marT="6806" marB="0" anchor="b"/>
                </a:tc>
                <a:extLst>
                  <a:ext uri="{0D108BD9-81ED-4DB2-BD59-A6C34878D82A}">
                    <a16:rowId xmlns:a16="http://schemas.microsoft.com/office/drawing/2014/main" xmlns="" val="2832465853"/>
                  </a:ext>
                </a:extLst>
              </a:tr>
              <a:tr h="351120">
                <a:tc>
                  <a:txBody>
                    <a:bodyPr/>
                    <a:lstStyle/>
                    <a:p>
                      <a:pPr algn="l" fontAlgn="b"/>
                      <a:r>
                        <a:rPr lang="ne-NP" sz="2000" u="none" strike="noStrike">
                          <a:effectLst/>
                        </a:rPr>
                        <a:t>६</a:t>
                      </a:r>
                      <a:endParaRPr lang="ne-NP" sz="2000" b="0" i="0" u="none" strike="noStrike">
                        <a:solidFill>
                          <a:srgbClr val="000000"/>
                        </a:solidFill>
                        <a:effectLst/>
                        <a:latin typeface="Calibri" panose="020F0502020204030204" pitchFamily="34" charset="0"/>
                      </a:endParaRPr>
                    </a:p>
                  </a:txBody>
                  <a:tcPr marL="6806" marR="6806" marT="6806" marB="0" anchor="b"/>
                </a:tc>
                <a:tc>
                  <a:txBody>
                    <a:bodyPr/>
                    <a:lstStyle/>
                    <a:p>
                      <a:pPr algn="l" fontAlgn="b"/>
                      <a:r>
                        <a:rPr lang="ne-NP" sz="2000" u="none" strike="noStrike">
                          <a:effectLst/>
                        </a:rPr>
                        <a:t>पैदल मार्ग</a:t>
                      </a:r>
                      <a:endParaRPr lang="ne-NP" sz="2000" b="0" i="0" u="none" strike="noStrike">
                        <a:solidFill>
                          <a:srgbClr val="000000"/>
                        </a:solidFill>
                        <a:effectLst/>
                        <a:latin typeface="Calibri" panose="020F0502020204030204" pitchFamily="34" charset="0"/>
                      </a:endParaRPr>
                    </a:p>
                  </a:txBody>
                  <a:tcPr marL="6806" marR="6806" marT="6806" marB="0" anchor="b"/>
                </a:tc>
                <a:tc>
                  <a:txBody>
                    <a:bodyPr/>
                    <a:lstStyle/>
                    <a:p>
                      <a:pPr algn="l" fontAlgn="b"/>
                      <a:r>
                        <a:rPr lang="ne-NP" sz="2000" u="none" strike="noStrike">
                          <a:effectLst/>
                        </a:rPr>
                        <a:t>१००० मी</a:t>
                      </a:r>
                      <a:endParaRPr lang="ne-NP" sz="2000" b="0" i="0" u="none" strike="noStrike">
                        <a:solidFill>
                          <a:srgbClr val="000000"/>
                        </a:solidFill>
                        <a:effectLst/>
                        <a:latin typeface="Calibri" panose="020F0502020204030204" pitchFamily="34" charset="0"/>
                      </a:endParaRPr>
                    </a:p>
                  </a:txBody>
                  <a:tcPr marL="6806" marR="6806" marT="6806" marB="0" anchor="b"/>
                </a:tc>
                <a:extLst>
                  <a:ext uri="{0D108BD9-81ED-4DB2-BD59-A6C34878D82A}">
                    <a16:rowId xmlns:a16="http://schemas.microsoft.com/office/drawing/2014/main" xmlns="" val="422643916"/>
                  </a:ext>
                </a:extLst>
              </a:tr>
              <a:tr h="351120">
                <a:tc>
                  <a:txBody>
                    <a:bodyPr/>
                    <a:lstStyle/>
                    <a:p>
                      <a:pPr algn="l" fontAlgn="b"/>
                      <a:r>
                        <a:rPr lang="ne-NP" sz="2000" u="none" strike="noStrike">
                          <a:effectLst/>
                        </a:rPr>
                        <a:t>७</a:t>
                      </a:r>
                      <a:endParaRPr lang="ne-NP" sz="2000" b="0" i="0" u="none" strike="noStrike">
                        <a:solidFill>
                          <a:srgbClr val="000000"/>
                        </a:solidFill>
                        <a:effectLst/>
                        <a:latin typeface="Calibri" panose="020F0502020204030204" pitchFamily="34" charset="0"/>
                      </a:endParaRPr>
                    </a:p>
                  </a:txBody>
                  <a:tcPr marL="6806" marR="6806" marT="6806" marB="0" anchor="b"/>
                </a:tc>
                <a:tc>
                  <a:txBody>
                    <a:bodyPr/>
                    <a:lstStyle/>
                    <a:p>
                      <a:pPr algn="l" fontAlgn="b"/>
                      <a:r>
                        <a:rPr lang="ne-NP" sz="2000" u="none" strike="noStrike">
                          <a:effectLst/>
                        </a:rPr>
                        <a:t>सडक पुनः निमार्ण</a:t>
                      </a:r>
                      <a:endParaRPr lang="ne-NP" sz="2000" b="0" i="0" u="none" strike="noStrike">
                        <a:solidFill>
                          <a:srgbClr val="000000"/>
                        </a:solidFill>
                        <a:effectLst/>
                        <a:latin typeface="Calibri" panose="020F0502020204030204" pitchFamily="34" charset="0"/>
                      </a:endParaRPr>
                    </a:p>
                  </a:txBody>
                  <a:tcPr marL="6806" marR="6806" marT="6806" marB="0" anchor="b"/>
                </a:tc>
                <a:tc>
                  <a:txBody>
                    <a:bodyPr/>
                    <a:lstStyle/>
                    <a:p>
                      <a:pPr algn="l" fontAlgn="b"/>
                      <a:r>
                        <a:rPr lang="ne-NP" sz="2000" u="none" strike="noStrike">
                          <a:effectLst/>
                        </a:rPr>
                        <a:t>७७५० मी</a:t>
                      </a:r>
                      <a:endParaRPr lang="ne-NP" sz="2000" b="0" i="0" u="none" strike="noStrike">
                        <a:solidFill>
                          <a:srgbClr val="000000"/>
                        </a:solidFill>
                        <a:effectLst/>
                        <a:latin typeface="Calibri" panose="020F0502020204030204" pitchFamily="34" charset="0"/>
                      </a:endParaRPr>
                    </a:p>
                  </a:txBody>
                  <a:tcPr marL="6806" marR="6806" marT="6806" marB="0" anchor="b"/>
                </a:tc>
                <a:extLst>
                  <a:ext uri="{0D108BD9-81ED-4DB2-BD59-A6C34878D82A}">
                    <a16:rowId xmlns:a16="http://schemas.microsoft.com/office/drawing/2014/main" xmlns="" val="2305422671"/>
                  </a:ext>
                </a:extLst>
              </a:tr>
              <a:tr h="351120">
                <a:tc>
                  <a:txBody>
                    <a:bodyPr/>
                    <a:lstStyle/>
                    <a:p>
                      <a:pPr algn="l" fontAlgn="b"/>
                      <a:r>
                        <a:rPr lang="ne-NP" sz="2000" u="none" strike="noStrike">
                          <a:effectLst/>
                        </a:rPr>
                        <a:t>८</a:t>
                      </a:r>
                      <a:endParaRPr lang="ne-NP" sz="2000" b="0" i="0" u="none" strike="noStrike">
                        <a:solidFill>
                          <a:srgbClr val="000000"/>
                        </a:solidFill>
                        <a:effectLst/>
                        <a:latin typeface="Calibri" panose="020F0502020204030204" pitchFamily="34" charset="0"/>
                      </a:endParaRPr>
                    </a:p>
                  </a:txBody>
                  <a:tcPr marL="6806" marR="6806" marT="6806" marB="0" anchor="b"/>
                </a:tc>
                <a:tc>
                  <a:txBody>
                    <a:bodyPr/>
                    <a:lstStyle/>
                    <a:p>
                      <a:pPr algn="l" fontAlgn="b"/>
                      <a:r>
                        <a:rPr lang="ne-NP" sz="2000" u="none" strike="noStrike">
                          <a:effectLst/>
                        </a:rPr>
                        <a:t>ट्रयाक विस्तार तथा निर्माण</a:t>
                      </a:r>
                      <a:endParaRPr lang="ne-NP" sz="2000" b="0" i="0" u="none" strike="noStrike">
                        <a:solidFill>
                          <a:srgbClr val="000000"/>
                        </a:solidFill>
                        <a:effectLst/>
                        <a:latin typeface="Calibri" panose="020F0502020204030204" pitchFamily="34" charset="0"/>
                      </a:endParaRPr>
                    </a:p>
                  </a:txBody>
                  <a:tcPr marL="6806" marR="6806" marT="6806" marB="0" anchor="b"/>
                </a:tc>
                <a:tc>
                  <a:txBody>
                    <a:bodyPr/>
                    <a:lstStyle/>
                    <a:p>
                      <a:pPr algn="l" fontAlgn="b"/>
                      <a:r>
                        <a:rPr lang="ne-NP" sz="2000" u="none" strike="noStrike">
                          <a:effectLst/>
                        </a:rPr>
                        <a:t>२५७०८ मी</a:t>
                      </a:r>
                      <a:endParaRPr lang="ne-NP" sz="2000" b="0" i="0" u="none" strike="noStrike">
                        <a:solidFill>
                          <a:srgbClr val="000000"/>
                        </a:solidFill>
                        <a:effectLst/>
                        <a:latin typeface="Calibri" panose="020F0502020204030204" pitchFamily="34" charset="0"/>
                      </a:endParaRPr>
                    </a:p>
                  </a:txBody>
                  <a:tcPr marL="6806" marR="6806" marT="6806" marB="0" anchor="b"/>
                </a:tc>
                <a:extLst>
                  <a:ext uri="{0D108BD9-81ED-4DB2-BD59-A6C34878D82A}">
                    <a16:rowId xmlns:a16="http://schemas.microsoft.com/office/drawing/2014/main" xmlns="" val="650987424"/>
                  </a:ext>
                </a:extLst>
              </a:tr>
              <a:tr h="351120">
                <a:tc>
                  <a:txBody>
                    <a:bodyPr/>
                    <a:lstStyle/>
                    <a:p>
                      <a:pPr algn="l" fontAlgn="b"/>
                      <a:r>
                        <a:rPr lang="ne-NP" sz="2000" u="none" strike="noStrike">
                          <a:effectLst/>
                        </a:rPr>
                        <a:t>९</a:t>
                      </a:r>
                      <a:endParaRPr lang="ne-NP" sz="2000" b="0" i="0" u="none" strike="noStrike">
                        <a:solidFill>
                          <a:srgbClr val="000000"/>
                        </a:solidFill>
                        <a:effectLst/>
                        <a:latin typeface="Calibri" panose="020F0502020204030204" pitchFamily="34" charset="0"/>
                      </a:endParaRPr>
                    </a:p>
                  </a:txBody>
                  <a:tcPr marL="6806" marR="6806" marT="6806" marB="0" anchor="b"/>
                </a:tc>
                <a:tc>
                  <a:txBody>
                    <a:bodyPr/>
                    <a:lstStyle/>
                    <a:p>
                      <a:pPr algn="l" fontAlgn="b"/>
                      <a:r>
                        <a:rPr lang="ne-NP" sz="2000" u="none" strike="noStrike">
                          <a:effectLst/>
                        </a:rPr>
                        <a:t>आर.सि.सि. सडक निर्माण</a:t>
                      </a:r>
                      <a:endParaRPr lang="ne-NP" sz="2000" b="0" i="0" u="none" strike="noStrike">
                        <a:solidFill>
                          <a:srgbClr val="000000"/>
                        </a:solidFill>
                        <a:effectLst/>
                        <a:latin typeface="Calibri" panose="020F0502020204030204" pitchFamily="34" charset="0"/>
                      </a:endParaRPr>
                    </a:p>
                  </a:txBody>
                  <a:tcPr marL="6806" marR="6806" marT="6806" marB="0" anchor="b"/>
                </a:tc>
                <a:tc>
                  <a:txBody>
                    <a:bodyPr/>
                    <a:lstStyle/>
                    <a:p>
                      <a:pPr algn="l" fontAlgn="b"/>
                      <a:r>
                        <a:rPr lang="ne-NP" sz="2000" u="none" strike="noStrike">
                          <a:effectLst/>
                        </a:rPr>
                        <a:t>१६२५ मी</a:t>
                      </a:r>
                      <a:endParaRPr lang="ne-NP" sz="2000" b="0" i="0" u="none" strike="noStrike">
                        <a:solidFill>
                          <a:srgbClr val="000000"/>
                        </a:solidFill>
                        <a:effectLst/>
                        <a:latin typeface="Calibri" panose="020F0502020204030204" pitchFamily="34" charset="0"/>
                      </a:endParaRPr>
                    </a:p>
                  </a:txBody>
                  <a:tcPr marL="6806" marR="6806" marT="6806" marB="0" anchor="b"/>
                </a:tc>
                <a:extLst>
                  <a:ext uri="{0D108BD9-81ED-4DB2-BD59-A6C34878D82A}">
                    <a16:rowId xmlns:a16="http://schemas.microsoft.com/office/drawing/2014/main" xmlns="" val="3467351664"/>
                  </a:ext>
                </a:extLst>
              </a:tr>
              <a:tr h="351120">
                <a:tc>
                  <a:txBody>
                    <a:bodyPr/>
                    <a:lstStyle/>
                    <a:p>
                      <a:pPr algn="l" fontAlgn="b"/>
                      <a:r>
                        <a:rPr lang="ne-NP" sz="2000" u="none" strike="noStrike">
                          <a:effectLst/>
                        </a:rPr>
                        <a:t>१०</a:t>
                      </a:r>
                      <a:endParaRPr lang="ne-NP" sz="2000" b="0" i="0" u="none" strike="noStrike">
                        <a:solidFill>
                          <a:srgbClr val="000000"/>
                        </a:solidFill>
                        <a:effectLst/>
                        <a:latin typeface="Calibri" panose="020F0502020204030204" pitchFamily="34" charset="0"/>
                      </a:endParaRPr>
                    </a:p>
                  </a:txBody>
                  <a:tcPr marL="6806" marR="6806" marT="6806" marB="0" anchor="b"/>
                </a:tc>
                <a:tc>
                  <a:txBody>
                    <a:bodyPr/>
                    <a:lstStyle/>
                    <a:p>
                      <a:pPr algn="l" fontAlgn="b"/>
                      <a:r>
                        <a:rPr lang="ne-NP" sz="2000" u="none" strike="noStrike">
                          <a:effectLst/>
                        </a:rPr>
                        <a:t>सडक सिलकोट</a:t>
                      </a:r>
                      <a:endParaRPr lang="ne-NP" sz="2000" b="0" i="0" u="none" strike="noStrike">
                        <a:solidFill>
                          <a:srgbClr val="000000"/>
                        </a:solidFill>
                        <a:effectLst/>
                        <a:latin typeface="Calibri" panose="020F0502020204030204" pitchFamily="34" charset="0"/>
                      </a:endParaRPr>
                    </a:p>
                  </a:txBody>
                  <a:tcPr marL="6806" marR="6806" marT="6806" marB="0" anchor="b"/>
                </a:tc>
                <a:tc>
                  <a:txBody>
                    <a:bodyPr/>
                    <a:lstStyle/>
                    <a:p>
                      <a:pPr algn="l" fontAlgn="b"/>
                      <a:r>
                        <a:rPr lang="ne-NP" sz="2000" u="none" strike="noStrike">
                          <a:effectLst/>
                        </a:rPr>
                        <a:t>४१० मी</a:t>
                      </a:r>
                      <a:endParaRPr lang="ne-NP" sz="2000" b="0" i="0" u="none" strike="noStrike">
                        <a:solidFill>
                          <a:srgbClr val="000000"/>
                        </a:solidFill>
                        <a:effectLst/>
                        <a:latin typeface="Calibri" panose="020F0502020204030204" pitchFamily="34" charset="0"/>
                      </a:endParaRPr>
                    </a:p>
                  </a:txBody>
                  <a:tcPr marL="6806" marR="6806" marT="6806" marB="0" anchor="b"/>
                </a:tc>
                <a:extLst>
                  <a:ext uri="{0D108BD9-81ED-4DB2-BD59-A6C34878D82A}">
                    <a16:rowId xmlns:a16="http://schemas.microsoft.com/office/drawing/2014/main" xmlns="" val="299112238"/>
                  </a:ext>
                </a:extLst>
              </a:tr>
              <a:tr h="351120">
                <a:tc>
                  <a:txBody>
                    <a:bodyPr/>
                    <a:lstStyle/>
                    <a:p>
                      <a:pPr algn="l" fontAlgn="b"/>
                      <a:r>
                        <a:rPr lang="ne-NP" sz="2000" u="none" strike="noStrike">
                          <a:effectLst/>
                        </a:rPr>
                        <a:t>११</a:t>
                      </a:r>
                      <a:endParaRPr lang="ne-NP" sz="2000" b="0" i="0" u="none" strike="noStrike">
                        <a:solidFill>
                          <a:srgbClr val="000000"/>
                        </a:solidFill>
                        <a:effectLst/>
                        <a:latin typeface="Calibri" panose="020F0502020204030204" pitchFamily="34" charset="0"/>
                      </a:endParaRPr>
                    </a:p>
                  </a:txBody>
                  <a:tcPr marL="6806" marR="6806" marT="6806" marB="0" anchor="b"/>
                </a:tc>
                <a:tc>
                  <a:txBody>
                    <a:bodyPr/>
                    <a:lstStyle/>
                    <a:p>
                      <a:pPr algn="l" fontAlgn="b"/>
                      <a:r>
                        <a:rPr lang="ne-NP" sz="2000" u="none" strike="noStrike">
                          <a:effectLst/>
                        </a:rPr>
                        <a:t>शौचालय निमार्ण</a:t>
                      </a:r>
                      <a:endParaRPr lang="ne-NP" sz="2000" b="0" i="0" u="none" strike="noStrike">
                        <a:solidFill>
                          <a:srgbClr val="000000"/>
                        </a:solidFill>
                        <a:effectLst/>
                        <a:latin typeface="Calibri" panose="020F0502020204030204" pitchFamily="34" charset="0"/>
                      </a:endParaRPr>
                    </a:p>
                  </a:txBody>
                  <a:tcPr marL="6806" marR="6806" marT="6806" marB="0" anchor="b"/>
                </a:tc>
                <a:tc>
                  <a:txBody>
                    <a:bodyPr/>
                    <a:lstStyle/>
                    <a:p>
                      <a:pPr algn="l" fontAlgn="b"/>
                      <a:r>
                        <a:rPr lang="ne-NP" sz="2000" u="none" strike="noStrike">
                          <a:effectLst/>
                        </a:rPr>
                        <a:t>४ वटा</a:t>
                      </a:r>
                      <a:endParaRPr lang="ne-NP" sz="2000" b="0" i="0" u="none" strike="noStrike">
                        <a:solidFill>
                          <a:srgbClr val="000000"/>
                        </a:solidFill>
                        <a:effectLst/>
                        <a:latin typeface="Calibri" panose="020F0502020204030204" pitchFamily="34" charset="0"/>
                      </a:endParaRPr>
                    </a:p>
                  </a:txBody>
                  <a:tcPr marL="6806" marR="6806" marT="6806" marB="0" anchor="b"/>
                </a:tc>
                <a:extLst>
                  <a:ext uri="{0D108BD9-81ED-4DB2-BD59-A6C34878D82A}">
                    <a16:rowId xmlns:a16="http://schemas.microsoft.com/office/drawing/2014/main" xmlns="" val="3910269699"/>
                  </a:ext>
                </a:extLst>
              </a:tr>
              <a:tr h="351120">
                <a:tc>
                  <a:txBody>
                    <a:bodyPr/>
                    <a:lstStyle/>
                    <a:p>
                      <a:pPr algn="l" fontAlgn="b"/>
                      <a:r>
                        <a:rPr lang="ne-NP" sz="2000" u="none" strike="noStrike">
                          <a:effectLst/>
                        </a:rPr>
                        <a:t>१२</a:t>
                      </a:r>
                      <a:endParaRPr lang="ne-NP" sz="2000" b="0" i="0" u="none" strike="noStrike">
                        <a:solidFill>
                          <a:srgbClr val="000000"/>
                        </a:solidFill>
                        <a:effectLst/>
                        <a:latin typeface="Calibri" panose="020F0502020204030204" pitchFamily="34" charset="0"/>
                      </a:endParaRPr>
                    </a:p>
                  </a:txBody>
                  <a:tcPr marL="6806" marR="6806" marT="6806" marB="0" anchor="b"/>
                </a:tc>
                <a:tc>
                  <a:txBody>
                    <a:bodyPr/>
                    <a:lstStyle/>
                    <a:p>
                      <a:pPr algn="l" fontAlgn="b"/>
                      <a:r>
                        <a:rPr lang="ne-NP" sz="2000" u="none" strike="noStrike">
                          <a:effectLst/>
                        </a:rPr>
                        <a:t>एजिङवाल निर्माण</a:t>
                      </a:r>
                      <a:endParaRPr lang="ne-NP" sz="2000" b="0" i="0" u="none" strike="noStrike">
                        <a:solidFill>
                          <a:srgbClr val="000000"/>
                        </a:solidFill>
                        <a:effectLst/>
                        <a:latin typeface="Calibri" panose="020F0502020204030204" pitchFamily="34" charset="0"/>
                      </a:endParaRPr>
                    </a:p>
                  </a:txBody>
                  <a:tcPr marL="6806" marR="6806" marT="6806" marB="0" anchor="b"/>
                </a:tc>
                <a:tc>
                  <a:txBody>
                    <a:bodyPr/>
                    <a:lstStyle/>
                    <a:p>
                      <a:pPr algn="l" fontAlgn="b"/>
                      <a:r>
                        <a:rPr lang="ne-NP" sz="2000" u="none" strike="noStrike">
                          <a:effectLst/>
                        </a:rPr>
                        <a:t>२८७ मी</a:t>
                      </a:r>
                      <a:endParaRPr lang="ne-NP" sz="2000" b="0" i="0" u="none" strike="noStrike">
                        <a:solidFill>
                          <a:srgbClr val="000000"/>
                        </a:solidFill>
                        <a:effectLst/>
                        <a:latin typeface="Calibri" panose="020F0502020204030204" pitchFamily="34" charset="0"/>
                      </a:endParaRPr>
                    </a:p>
                  </a:txBody>
                  <a:tcPr marL="6806" marR="6806" marT="6806" marB="0" anchor="b"/>
                </a:tc>
                <a:extLst>
                  <a:ext uri="{0D108BD9-81ED-4DB2-BD59-A6C34878D82A}">
                    <a16:rowId xmlns:a16="http://schemas.microsoft.com/office/drawing/2014/main" xmlns="" val="726333582"/>
                  </a:ext>
                </a:extLst>
              </a:tr>
              <a:tr h="351120">
                <a:tc>
                  <a:txBody>
                    <a:bodyPr/>
                    <a:lstStyle/>
                    <a:p>
                      <a:pPr algn="l" fontAlgn="b"/>
                      <a:r>
                        <a:rPr lang="ne-NP" sz="2000" u="none" strike="noStrike">
                          <a:effectLst/>
                        </a:rPr>
                        <a:t>१३</a:t>
                      </a:r>
                      <a:endParaRPr lang="ne-NP" sz="2000" b="0" i="0" u="none" strike="noStrike">
                        <a:solidFill>
                          <a:srgbClr val="000000"/>
                        </a:solidFill>
                        <a:effectLst/>
                        <a:latin typeface="Calibri" panose="020F0502020204030204" pitchFamily="34" charset="0"/>
                      </a:endParaRPr>
                    </a:p>
                  </a:txBody>
                  <a:tcPr marL="6806" marR="6806" marT="6806" marB="0" anchor="b"/>
                </a:tc>
                <a:tc>
                  <a:txBody>
                    <a:bodyPr/>
                    <a:lstStyle/>
                    <a:p>
                      <a:pPr algn="l" fontAlgn="b"/>
                      <a:r>
                        <a:rPr lang="ne-NP" sz="2000" u="none" strike="noStrike">
                          <a:effectLst/>
                        </a:rPr>
                        <a:t>ग्यावियन लगाउने कार्य</a:t>
                      </a:r>
                      <a:endParaRPr lang="ne-NP" sz="2000" b="0" i="0" u="none" strike="noStrike">
                        <a:solidFill>
                          <a:srgbClr val="000000"/>
                        </a:solidFill>
                        <a:effectLst/>
                        <a:latin typeface="Calibri" panose="020F0502020204030204" pitchFamily="34" charset="0"/>
                      </a:endParaRPr>
                    </a:p>
                  </a:txBody>
                  <a:tcPr marL="6806" marR="6806" marT="6806" marB="0" anchor="b"/>
                </a:tc>
                <a:tc>
                  <a:txBody>
                    <a:bodyPr/>
                    <a:lstStyle/>
                    <a:p>
                      <a:pPr algn="l" fontAlgn="b"/>
                      <a:r>
                        <a:rPr lang="ne-NP" sz="2000" u="none" strike="noStrike">
                          <a:effectLst/>
                        </a:rPr>
                        <a:t>९०८ वटा</a:t>
                      </a:r>
                      <a:endParaRPr lang="ne-NP" sz="2000" b="0" i="0" u="none" strike="noStrike">
                        <a:solidFill>
                          <a:srgbClr val="000000"/>
                        </a:solidFill>
                        <a:effectLst/>
                        <a:latin typeface="Calibri" panose="020F0502020204030204" pitchFamily="34" charset="0"/>
                      </a:endParaRPr>
                    </a:p>
                  </a:txBody>
                  <a:tcPr marL="6806" marR="6806" marT="6806" marB="0" anchor="b"/>
                </a:tc>
                <a:extLst>
                  <a:ext uri="{0D108BD9-81ED-4DB2-BD59-A6C34878D82A}">
                    <a16:rowId xmlns:a16="http://schemas.microsoft.com/office/drawing/2014/main" xmlns="" val="504414491"/>
                  </a:ext>
                </a:extLst>
              </a:tr>
              <a:tr h="351120">
                <a:tc>
                  <a:txBody>
                    <a:bodyPr/>
                    <a:lstStyle/>
                    <a:p>
                      <a:pPr algn="l" fontAlgn="b"/>
                      <a:r>
                        <a:rPr lang="ne-NP" sz="2000" u="none" strike="noStrike">
                          <a:effectLst/>
                        </a:rPr>
                        <a:t>१४</a:t>
                      </a:r>
                      <a:endParaRPr lang="ne-NP" sz="2000" b="0" i="0" u="none" strike="noStrike">
                        <a:solidFill>
                          <a:srgbClr val="000000"/>
                        </a:solidFill>
                        <a:effectLst/>
                        <a:latin typeface="Calibri" panose="020F0502020204030204" pitchFamily="34" charset="0"/>
                      </a:endParaRPr>
                    </a:p>
                  </a:txBody>
                  <a:tcPr marL="6806" marR="6806" marT="6806" marB="0" anchor="b"/>
                </a:tc>
                <a:tc>
                  <a:txBody>
                    <a:bodyPr/>
                    <a:lstStyle/>
                    <a:p>
                      <a:pPr algn="l" fontAlgn="b"/>
                      <a:r>
                        <a:rPr lang="ne-NP" sz="2000" u="none" strike="noStrike">
                          <a:effectLst/>
                        </a:rPr>
                        <a:t>स्लाव निर्माण</a:t>
                      </a:r>
                      <a:endParaRPr lang="ne-NP" sz="2000" b="0" i="0" u="none" strike="noStrike">
                        <a:solidFill>
                          <a:srgbClr val="000000"/>
                        </a:solidFill>
                        <a:effectLst/>
                        <a:latin typeface="Calibri" panose="020F0502020204030204" pitchFamily="34" charset="0"/>
                      </a:endParaRPr>
                    </a:p>
                  </a:txBody>
                  <a:tcPr marL="6806" marR="6806" marT="6806" marB="0" anchor="b"/>
                </a:tc>
                <a:tc>
                  <a:txBody>
                    <a:bodyPr/>
                    <a:lstStyle/>
                    <a:p>
                      <a:pPr algn="l" fontAlgn="b"/>
                      <a:r>
                        <a:rPr lang="ne-NP" sz="2000" u="none" strike="noStrike">
                          <a:effectLst/>
                        </a:rPr>
                        <a:t>१५५२ मी</a:t>
                      </a:r>
                      <a:endParaRPr lang="ne-NP" sz="2000" b="0" i="0" u="none" strike="noStrike">
                        <a:solidFill>
                          <a:srgbClr val="000000"/>
                        </a:solidFill>
                        <a:effectLst/>
                        <a:latin typeface="Calibri" panose="020F0502020204030204" pitchFamily="34" charset="0"/>
                      </a:endParaRPr>
                    </a:p>
                  </a:txBody>
                  <a:tcPr marL="6806" marR="6806" marT="6806" marB="0" anchor="b"/>
                </a:tc>
                <a:extLst>
                  <a:ext uri="{0D108BD9-81ED-4DB2-BD59-A6C34878D82A}">
                    <a16:rowId xmlns:a16="http://schemas.microsoft.com/office/drawing/2014/main" xmlns="" val="1267611516"/>
                  </a:ext>
                </a:extLst>
              </a:tr>
            </a:tbl>
          </a:graphicData>
        </a:graphic>
      </p:graphicFrame>
      <p:sp>
        <p:nvSpPr>
          <p:cNvPr id="7" name="Title 2"/>
          <p:cNvSpPr>
            <a:spLocks noGrp="1"/>
          </p:cNvSpPr>
          <p:nvPr>
            <p:ph type="title"/>
          </p:nvPr>
        </p:nvSpPr>
        <p:spPr>
          <a:xfrm>
            <a:off x="152400" y="274638"/>
            <a:ext cx="8839200" cy="639762"/>
          </a:xfrm>
        </p:spPr>
        <p:txBody>
          <a:bodyPr>
            <a:normAutofit fontScale="90000"/>
          </a:bodyPr>
          <a:lstStyle/>
          <a:p>
            <a:pPr algn="ctr"/>
            <a:r>
              <a:rPr lang="ne-NP" sz="4400">
                <a:solidFill>
                  <a:srgbClr val="C00000"/>
                </a:solidFill>
                <a:effectLst/>
              </a:rPr>
              <a:t>०७४/०७५ को </a:t>
            </a:r>
            <a:r>
              <a:rPr lang="ne-NP" sz="4400" smtClean="0">
                <a:solidFill>
                  <a:srgbClr val="C00000"/>
                </a:solidFill>
                <a:effectLst/>
              </a:rPr>
              <a:t>भौतिक प्रगति विवरण</a:t>
            </a:r>
            <a:endParaRPr lang="en-US">
              <a:solidFill>
                <a:srgbClr val="C00000"/>
              </a:solidFill>
            </a:endParaRPr>
          </a:p>
        </p:txBody>
      </p:sp>
      <p:sp>
        <p:nvSpPr>
          <p:cNvPr id="9" name="Slide Number Placeholder 8"/>
          <p:cNvSpPr>
            <a:spLocks noGrp="1"/>
          </p:cNvSpPr>
          <p:nvPr>
            <p:ph type="sldNum" sz="quarter" idx="12"/>
          </p:nvPr>
        </p:nvSpPr>
        <p:spPr/>
        <p:txBody>
          <a:bodyPr/>
          <a:lstStyle/>
          <a:p>
            <a:fld id="{D5A3C07E-D37F-45BB-9AEA-E961484A1A12}" type="slidenum">
              <a:rPr lang="en-US" smtClean="0"/>
              <a:t>30</a:t>
            </a:fld>
            <a:endParaRPr lang="en-US"/>
          </a:p>
        </p:txBody>
      </p:sp>
    </p:spTree>
    <p:extLst>
      <p:ext uri="{BB962C8B-B14F-4D97-AF65-F5344CB8AC3E}">
        <p14:creationId xmlns:p14="http://schemas.microsoft.com/office/powerpoint/2010/main" val="26331223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638971979"/>
              </p:ext>
            </p:extLst>
          </p:nvPr>
        </p:nvGraphicFramePr>
        <p:xfrm>
          <a:off x="457200" y="1010808"/>
          <a:ext cx="8229601" cy="5397137"/>
        </p:xfrm>
        <a:graphic>
          <a:graphicData uri="http://schemas.openxmlformats.org/drawingml/2006/table">
            <a:tbl>
              <a:tblPr>
                <a:tableStyleId>{5C22544A-7EE6-4342-B048-85BDC9FD1C3A}</a:tableStyleId>
              </a:tblPr>
              <a:tblGrid>
                <a:gridCol w="665018">
                  <a:extLst>
                    <a:ext uri="{9D8B030D-6E8A-4147-A177-3AD203B41FA5}">
                      <a16:colId xmlns:a16="http://schemas.microsoft.com/office/drawing/2014/main" xmlns="" val="419582655"/>
                    </a:ext>
                  </a:extLst>
                </a:gridCol>
                <a:gridCol w="4165400">
                  <a:extLst>
                    <a:ext uri="{9D8B030D-6E8A-4147-A177-3AD203B41FA5}">
                      <a16:colId xmlns:a16="http://schemas.microsoft.com/office/drawing/2014/main" xmlns="" val="2838770535"/>
                    </a:ext>
                  </a:extLst>
                </a:gridCol>
                <a:gridCol w="3399183">
                  <a:extLst>
                    <a:ext uri="{9D8B030D-6E8A-4147-A177-3AD203B41FA5}">
                      <a16:colId xmlns:a16="http://schemas.microsoft.com/office/drawing/2014/main" xmlns="" val="1148684555"/>
                    </a:ext>
                  </a:extLst>
                </a:gridCol>
              </a:tblGrid>
              <a:tr h="446732">
                <a:tc>
                  <a:txBody>
                    <a:bodyPr/>
                    <a:lstStyle/>
                    <a:p>
                      <a:pPr algn="ctr" fontAlgn="b"/>
                      <a:r>
                        <a:rPr lang="ne-NP" sz="2000" u="none" strike="noStrike">
                          <a:effectLst/>
                        </a:rPr>
                        <a:t>क्र.स.</a:t>
                      </a:r>
                      <a:endParaRPr lang="ne-NP" sz="2000" b="0" i="0" u="none" strike="noStrike">
                        <a:solidFill>
                          <a:srgbClr val="000000"/>
                        </a:solidFill>
                        <a:effectLst/>
                        <a:latin typeface="Calibri" panose="020F0502020204030204" pitchFamily="34" charset="0"/>
                      </a:endParaRPr>
                    </a:p>
                  </a:txBody>
                  <a:tcPr marL="6806" marR="6806" marT="6806" marB="0" anchor="b"/>
                </a:tc>
                <a:tc>
                  <a:txBody>
                    <a:bodyPr/>
                    <a:lstStyle/>
                    <a:p>
                      <a:pPr algn="ctr" fontAlgn="b"/>
                      <a:r>
                        <a:rPr lang="ne-NP" sz="2200" b="0" i="0" u="none" strike="noStrike" smtClean="0">
                          <a:solidFill>
                            <a:schemeClr val="dk1"/>
                          </a:solidFill>
                          <a:effectLst/>
                          <a:latin typeface="+mn-lt"/>
                        </a:rPr>
                        <a:t>क्षेत्र</a:t>
                      </a:r>
                      <a:endParaRPr lang="ne-NP" sz="2200" b="1" i="0" u="none" strike="noStrike">
                        <a:solidFill>
                          <a:srgbClr val="000000"/>
                        </a:solidFill>
                        <a:effectLst/>
                        <a:latin typeface="Calibri" panose="020F0502020204030204" pitchFamily="34" charset="0"/>
                      </a:endParaRPr>
                    </a:p>
                  </a:txBody>
                  <a:tcPr marL="6806" marR="6806" marT="6806" marB="0" anchor="b"/>
                </a:tc>
                <a:tc>
                  <a:txBody>
                    <a:bodyPr/>
                    <a:lstStyle/>
                    <a:p>
                      <a:pPr algn="l" fontAlgn="b"/>
                      <a:r>
                        <a:rPr lang="en-US" sz="2800" b="1" i="0" u="none" strike="noStrike" smtClean="0">
                          <a:solidFill>
                            <a:srgbClr val="000000"/>
                          </a:solidFill>
                          <a:effectLst/>
                          <a:latin typeface="Preeti" pitchFamily="2" charset="0"/>
                        </a:rPr>
                        <a:t>k|ult</a:t>
                      </a:r>
                      <a:endParaRPr lang="en-US" sz="2800" b="1" i="0" u="none" strike="noStrike">
                        <a:solidFill>
                          <a:srgbClr val="000000"/>
                        </a:solidFill>
                        <a:effectLst/>
                        <a:latin typeface="Preeti" pitchFamily="2" charset="0"/>
                      </a:endParaRPr>
                    </a:p>
                  </a:txBody>
                  <a:tcPr marL="6806" marR="6806" marT="6806" marB="0" anchor="b"/>
                </a:tc>
                <a:extLst>
                  <a:ext uri="{0D108BD9-81ED-4DB2-BD59-A6C34878D82A}">
                    <a16:rowId xmlns:a16="http://schemas.microsoft.com/office/drawing/2014/main" xmlns="" val="1847554250"/>
                  </a:ext>
                </a:extLst>
              </a:tr>
              <a:tr h="330166">
                <a:tc>
                  <a:txBody>
                    <a:bodyPr/>
                    <a:lstStyle/>
                    <a:p>
                      <a:pPr algn="l" fontAlgn="b"/>
                      <a:r>
                        <a:rPr lang="ne-NP" sz="2000" u="none" strike="noStrike">
                          <a:effectLst/>
                        </a:rPr>
                        <a:t>१५</a:t>
                      </a:r>
                      <a:endParaRPr lang="ne-NP" sz="2000" b="0" i="0" u="none" strike="noStrike">
                        <a:solidFill>
                          <a:srgbClr val="000000"/>
                        </a:solidFill>
                        <a:effectLst/>
                        <a:latin typeface="Calibri" panose="020F0502020204030204" pitchFamily="34" charset="0"/>
                      </a:endParaRPr>
                    </a:p>
                  </a:txBody>
                  <a:tcPr marL="6806" marR="6806" marT="6806" marB="0" anchor="b"/>
                </a:tc>
                <a:tc>
                  <a:txBody>
                    <a:bodyPr/>
                    <a:lstStyle/>
                    <a:p>
                      <a:pPr algn="l" fontAlgn="b"/>
                      <a:r>
                        <a:rPr lang="ne-NP" sz="2000" u="none" strike="noStrike">
                          <a:effectLst/>
                        </a:rPr>
                        <a:t>मुहान मर्मत कार्य</a:t>
                      </a:r>
                      <a:endParaRPr lang="ne-NP" sz="2000" b="0" i="0" u="none" strike="noStrike">
                        <a:solidFill>
                          <a:srgbClr val="000000"/>
                        </a:solidFill>
                        <a:effectLst/>
                        <a:latin typeface="Calibri" panose="020F0502020204030204" pitchFamily="34" charset="0"/>
                      </a:endParaRPr>
                    </a:p>
                  </a:txBody>
                  <a:tcPr marL="6806" marR="6806" marT="6806" marB="0" anchor="b"/>
                </a:tc>
                <a:tc>
                  <a:txBody>
                    <a:bodyPr/>
                    <a:lstStyle/>
                    <a:p>
                      <a:pPr algn="l" fontAlgn="b"/>
                      <a:r>
                        <a:rPr lang="ne-NP" sz="2000" u="none" strike="noStrike">
                          <a:effectLst/>
                        </a:rPr>
                        <a:t>२५५ मी</a:t>
                      </a:r>
                      <a:endParaRPr lang="ne-NP" sz="2000" b="0" i="0" u="none" strike="noStrike">
                        <a:solidFill>
                          <a:srgbClr val="000000"/>
                        </a:solidFill>
                        <a:effectLst/>
                        <a:latin typeface="Calibri" panose="020F0502020204030204" pitchFamily="34" charset="0"/>
                      </a:endParaRPr>
                    </a:p>
                  </a:txBody>
                  <a:tcPr marL="6806" marR="6806" marT="6806" marB="0" anchor="b"/>
                </a:tc>
                <a:extLst>
                  <a:ext uri="{0D108BD9-81ED-4DB2-BD59-A6C34878D82A}">
                    <a16:rowId xmlns:a16="http://schemas.microsoft.com/office/drawing/2014/main" xmlns="" val="1797390363"/>
                  </a:ext>
                </a:extLst>
              </a:tr>
              <a:tr h="330166">
                <a:tc>
                  <a:txBody>
                    <a:bodyPr/>
                    <a:lstStyle/>
                    <a:p>
                      <a:pPr algn="l" fontAlgn="b"/>
                      <a:r>
                        <a:rPr lang="ne-NP" sz="2000" u="none" strike="noStrike">
                          <a:effectLst/>
                        </a:rPr>
                        <a:t>१६</a:t>
                      </a:r>
                      <a:endParaRPr lang="ne-NP" sz="2000" b="0" i="0" u="none" strike="noStrike">
                        <a:solidFill>
                          <a:srgbClr val="000000"/>
                        </a:solidFill>
                        <a:effectLst/>
                        <a:latin typeface="Calibri" panose="020F0502020204030204" pitchFamily="34" charset="0"/>
                      </a:endParaRPr>
                    </a:p>
                  </a:txBody>
                  <a:tcPr marL="6806" marR="6806" marT="6806" marB="0" anchor="b"/>
                </a:tc>
                <a:tc>
                  <a:txBody>
                    <a:bodyPr/>
                    <a:lstStyle/>
                    <a:p>
                      <a:pPr algn="l" fontAlgn="b"/>
                      <a:r>
                        <a:rPr lang="ne-NP" sz="2000" u="none" strike="noStrike">
                          <a:effectLst/>
                        </a:rPr>
                        <a:t>फाइवर केवुल विछ्याउने </a:t>
                      </a:r>
                      <a:endParaRPr lang="ne-NP" sz="2000" b="0" i="0" u="none" strike="noStrike">
                        <a:solidFill>
                          <a:srgbClr val="000000"/>
                        </a:solidFill>
                        <a:effectLst/>
                        <a:latin typeface="Calibri" panose="020F0502020204030204" pitchFamily="34" charset="0"/>
                      </a:endParaRPr>
                    </a:p>
                  </a:txBody>
                  <a:tcPr marL="6806" marR="6806" marT="6806" marB="0" anchor="b"/>
                </a:tc>
                <a:tc>
                  <a:txBody>
                    <a:bodyPr/>
                    <a:lstStyle/>
                    <a:p>
                      <a:pPr algn="l" fontAlgn="b"/>
                      <a:r>
                        <a:rPr lang="ne-NP" sz="2000" u="none" strike="noStrike">
                          <a:effectLst/>
                        </a:rPr>
                        <a:t>३००० मी</a:t>
                      </a:r>
                      <a:endParaRPr lang="ne-NP" sz="2000" b="0" i="0" u="none" strike="noStrike">
                        <a:solidFill>
                          <a:srgbClr val="000000"/>
                        </a:solidFill>
                        <a:effectLst/>
                        <a:latin typeface="Calibri" panose="020F0502020204030204" pitchFamily="34" charset="0"/>
                      </a:endParaRPr>
                    </a:p>
                  </a:txBody>
                  <a:tcPr marL="6806" marR="6806" marT="6806" marB="0" anchor="b"/>
                </a:tc>
                <a:extLst>
                  <a:ext uri="{0D108BD9-81ED-4DB2-BD59-A6C34878D82A}">
                    <a16:rowId xmlns:a16="http://schemas.microsoft.com/office/drawing/2014/main" xmlns="" val="3204047198"/>
                  </a:ext>
                </a:extLst>
              </a:tr>
              <a:tr h="330166">
                <a:tc>
                  <a:txBody>
                    <a:bodyPr/>
                    <a:lstStyle/>
                    <a:p>
                      <a:pPr algn="l" fontAlgn="b"/>
                      <a:r>
                        <a:rPr lang="ne-NP" sz="2000" u="none" strike="noStrike">
                          <a:effectLst/>
                        </a:rPr>
                        <a:t>१७</a:t>
                      </a:r>
                      <a:endParaRPr lang="ne-NP" sz="2000" b="0" i="0" u="none" strike="noStrike">
                        <a:solidFill>
                          <a:srgbClr val="000000"/>
                        </a:solidFill>
                        <a:effectLst/>
                        <a:latin typeface="Calibri" panose="020F0502020204030204" pitchFamily="34" charset="0"/>
                      </a:endParaRPr>
                    </a:p>
                  </a:txBody>
                  <a:tcPr marL="6806" marR="6806" marT="6806" marB="0" anchor="b"/>
                </a:tc>
                <a:tc>
                  <a:txBody>
                    <a:bodyPr/>
                    <a:lstStyle/>
                    <a:p>
                      <a:pPr algn="l" fontAlgn="b"/>
                      <a:r>
                        <a:rPr lang="ne-NP" sz="2000" u="none" strike="noStrike">
                          <a:effectLst/>
                        </a:rPr>
                        <a:t>सडक ढल निर्माण</a:t>
                      </a:r>
                      <a:endParaRPr lang="ne-NP" sz="2000" b="0" i="0" u="none" strike="noStrike">
                        <a:solidFill>
                          <a:srgbClr val="000000"/>
                        </a:solidFill>
                        <a:effectLst/>
                        <a:latin typeface="Calibri" panose="020F0502020204030204" pitchFamily="34" charset="0"/>
                      </a:endParaRPr>
                    </a:p>
                  </a:txBody>
                  <a:tcPr marL="6806" marR="6806" marT="6806" marB="0" anchor="b"/>
                </a:tc>
                <a:tc>
                  <a:txBody>
                    <a:bodyPr/>
                    <a:lstStyle/>
                    <a:p>
                      <a:pPr algn="l" fontAlgn="b"/>
                      <a:r>
                        <a:rPr lang="ne-NP" sz="2000" u="none" strike="noStrike">
                          <a:effectLst/>
                        </a:rPr>
                        <a:t>८२४ मी</a:t>
                      </a:r>
                      <a:endParaRPr lang="ne-NP" sz="2000" b="0" i="0" u="none" strike="noStrike">
                        <a:solidFill>
                          <a:srgbClr val="000000"/>
                        </a:solidFill>
                        <a:effectLst/>
                        <a:latin typeface="Calibri" panose="020F0502020204030204" pitchFamily="34" charset="0"/>
                      </a:endParaRPr>
                    </a:p>
                  </a:txBody>
                  <a:tcPr marL="6806" marR="6806" marT="6806" marB="0" anchor="b"/>
                </a:tc>
                <a:extLst>
                  <a:ext uri="{0D108BD9-81ED-4DB2-BD59-A6C34878D82A}">
                    <a16:rowId xmlns:a16="http://schemas.microsoft.com/office/drawing/2014/main" xmlns="" val="3189832058"/>
                  </a:ext>
                </a:extLst>
              </a:tr>
              <a:tr h="353230">
                <a:tc>
                  <a:txBody>
                    <a:bodyPr/>
                    <a:lstStyle/>
                    <a:p>
                      <a:pPr algn="l" fontAlgn="b"/>
                      <a:r>
                        <a:rPr lang="ne-NP" sz="2000" u="none" strike="noStrike">
                          <a:effectLst/>
                        </a:rPr>
                        <a:t>१८</a:t>
                      </a:r>
                      <a:endParaRPr lang="ne-NP" sz="2000" b="0" i="0" u="none" strike="noStrike">
                        <a:solidFill>
                          <a:srgbClr val="000000"/>
                        </a:solidFill>
                        <a:effectLst/>
                        <a:latin typeface="Calibri" panose="020F0502020204030204" pitchFamily="34" charset="0"/>
                      </a:endParaRPr>
                    </a:p>
                  </a:txBody>
                  <a:tcPr marL="6806" marR="6806" marT="6806" marB="0" anchor="b"/>
                </a:tc>
                <a:tc>
                  <a:txBody>
                    <a:bodyPr/>
                    <a:lstStyle/>
                    <a:p>
                      <a:pPr algn="l" fontAlgn="ctr"/>
                      <a:r>
                        <a:rPr lang="ne-NP" sz="2000" u="none" strike="noStrike">
                          <a:effectLst/>
                        </a:rPr>
                        <a:t>पुल ( कल्भर्ट ६/६ मीटरको )</a:t>
                      </a:r>
                      <a:endParaRPr lang="ne-NP" sz="2000" b="0" i="0" u="none" strike="noStrike">
                        <a:solidFill>
                          <a:srgbClr val="000000"/>
                        </a:solidFill>
                        <a:effectLst/>
                        <a:latin typeface="Calibri" panose="020F0502020204030204" pitchFamily="34" charset="0"/>
                      </a:endParaRPr>
                    </a:p>
                  </a:txBody>
                  <a:tcPr marL="6806" marR="6806" marT="6806" marB="0" anchor="ctr"/>
                </a:tc>
                <a:tc>
                  <a:txBody>
                    <a:bodyPr/>
                    <a:lstStyle/>
                    <a:p>
                      <a:pPr algn="l" fontAlgn="b"/>
                      <a:r>
                        <a:rPr lang="ne-NP" sz="2000" u="none" strike="noStrike">
                          <a:effectLst/>
                        </a:rPr>
                        <a:t>२ वटा</a:t>
                      </a:r>
                      <a:endParaRPr lang="ne-NP" sz="2000" b="0" i="0" u="none" strike="noStrike">
                        <a:solidFill>
                          <a:srgbClr val="000000"/>
                        </a:solidFill>
                        <a:effectLst/>
                        <a:latin typeface="Calibri" panose="020F0502020204030204" pitchFamily="34" charset="0"/>
                      </a:endParaRPr>
                    </a:p>
                  </a:txBody>
                  <a:tcPr marL="6806" marR="6806" marT="6806" marB="0" anchor="b"/>
                </a:tc>
                <a:extLst>
                  <a:ext uri="{0D108BD9-81ED-4DB2-BD59-A6C34878D82A}">
                    <a16:rowId xmlns:a16="http://schemas.microsoft.com/office/drawing/2014/main" xmlns="" val="2576178399"/>
                  </a:ext>
                </a:extLst>
              </a:tr>
              <a:tr h="330166">
                <a:tc>
                  <a:txBody>
                    <a:bodyPr/>
                    <a:lstStyle/>
                    <a:p>
                      <a:pPr algn="l" fontAlgn="b"/>
                      <a:r>
                        <a:rPr lang="ne-NP" sz="2000" u="none" strike="noStrike">
                          <a:effectLst/>
                        </a:rPr>
                        <a:t>१९</a:t>
                      </a:r>
                      <a:endParaRPr lang="ne-NP" sz="2000" b="0" i="0" u="none" strike="noStrike">
                        <a:solidFill>
                          <a:srgbClr val="000000"/>
                        </a:solidFill>
                        <a:effectLst/>
                        <a:latin typeface="Calibri" panose="020F0502020204030204" pitchFamily="34" charset="0"/>
                      </a:endParaRPr>
                    </a:p>
                  </a:txBody>
                  <a:tcPr marL="6806" marR="6806" marT="6806" marB="0" anchor="b"/>
                </a:tc>
                <a:tc>
                  <a:txBody>
                    <a:bodyPr/>
                    <a:lstStyle/>
                    <a:p>
                      <a:pPr algn="l" fontAlgn="b"/>
                      <a:r>
                        <a:rPr lang="ne-NP" sz="2000" u="none" strike="noStrike">
                          <a:effectLst/>
                        </a:rPr>
                        <a:t>टंकी निर्माण</a:t>
                      </a:r>
                      <a:endParaRPr lang="ne-NP" sz="2000" b="0" i="0" u="none" strike="noStrike">
                        <a:solidFill>
                          <a:srgbClr val="000000"/>
                        </a:solidFill>
                        <a:effectLst/>
                        <a:latin typeface="Calibri" panose="020F0502020204030204" pitchFamily="34" charset="0"/>
                      </a:endParaRPr>
                    </a:p>
                  </a:txBody>
                  <a:tcPr marL="6806" marR="6806" marT="6806" marB="0" anchor="b"/>
                </a:tc>
                <a:tc>
                  <a:txBody>
                    <a:bodyPr/>
                    <a:lstStyle/>
                    <a:p>
                      <a:pPr algn="l" fontAlgn="b"/>
                      <a:r>
                        <a:rPr lang="ne-NP" sz="2000" u="none" strike="noStrike">
                          <a:effectLst/>
                        </a:rPr>
                        <a:t>४ वटा</a:t>
                      </a:r>
                      <a:endParaRPr lang="ne-NP" sz="2000" b="0" i="0" u="none" strike="noStrike">
                        <a:solidFill>
                          <a:srgbClr val="000000"/>
                        </a:solidFill>
                        <a:effectLst/>
                        <a:latin typeface="Calibri" panose="020F0502020204030204" pitchFamily="34" charset="0"/>
                      </a:endParaRPr>
                    </a:p>
                  </a:txBody>
                  <a:tcPr marL="6806" marR="6806" marT="6806" marB="0" anchor="b"/>
                </a:tc>
                <a:extLst>
                  <a:ext uri="{0D108BD9-81ED-4DB2-BD59-A6C34878D82A}">
                    <a16:rowId xmlns:a16="http://schemas.microsoft.com/office/drawing/2014/main" xmlns="" val="3997282152"/>
                  </a:ext>
                </a:extLst>
              </a:tr>
              <a:tr h="330166">
                <a:tc>
                  <a:txBody>
                    <a:bodyPr/>
                    <a:lstStyle/>
                    <a:p>
                      <a:pPr algn="l" fontAlgn="b"/>
                      <a:r>
                        <a:rPr lang="ne-NP" sz="2000" u="none" strike="noStrike">
                          <a:effectLst/>
                        </a:rPr>
                        <a:t>२०</a:t>
                      </a:r>
                      <a:endParaRPr lang="ne-NP" sz="2000" b="0" i="0" u="none" strike="noStrike">
                        <a:solidFill>
                          <a:srgbClr val="000000"/>
                        </a:solidFill>
                        <a:effectLst/>
                        <a:latin typeface="Calibri" panose="020F0502020204030204" pitchFamily="34" charset="0"/>
                      </a:endParaRPr>
                    </a:p>
                  </a:txBody>
                  <a:tcPr marL="6806" marR="6806" marT="6806" marB="0" anchor="b"/>
                </a:tc>
                <a:tc>
                  <a:txBody>
                    <a:bodyPr/>
                    <a:lstStyle/>
                    <a:p>
                      <a:pPr algn="l" fontAlgn="b"/>
                      <a:r>
                        <a:rPr lang="ne-NP" sz="2000" u="none" strike="noStrike">
                          <a:effectLst/>
                        </a:rPr>
                        <a:t>खेल मैदान निर्माण तथा मर्मत</a:t>
                      </a:r>
                      <a:endParaRPr lang="ne-NP" sz="2000" b="0" i="0" u="none" strike="noStrike">
                        <a:solidFill>
                          <a:srgbClr val="000000"/>
                        </a:solidFill>
                        <a:effectLst/>
                        <a:latin typeface="Calibri" panose="020F0502020204030204" pitchFamily="34" charset="0"/>
                      </a:endParaRPr>
                    </a:p>
                  </a:txBody>
                  <a:tcPr marL="6806" marR="6806" marT="6806" marB="0" anchor="b"/>
                </a:tc>
                <a:tc>
                  <a:txBody>
                    <a:bodyPr/>
                    <a:lstStyle/>
                    <a:p>
                      <a:pPr algn="l" fontAlgn="b"/>
                      <a:r>
                        <a:rPr lang="ne-NP" sz="2000" u="none" strike="noStrike">
                          <a:effectLst/>
                        </a:rPr>
                        <a:t>१९ वटा</a:t>
                      </a:r>
                      <a:endParaRPr lang="ne-NP" sz="2000" b="0" i="0" u="none" strike="noStrike">
                        <a:solidFill>
                          <a:srgbClr val="000000"/>
                        </a:solidFill>
                        <a:effectLst/>
                        <a:latin typeface="Calibri" panose="020F0502020204030204" pitchFamily="34" charset="0"/>
                      </a:endParaRPr>
                    </a:p>
                  </a:txBody>
                  <a:tcPr marL="6806" marR="6806" marT="6806" marB="0" anchor="b"/>
                </a:tc>
                <a:extLst>
                  <a:ext uri="{0D108BD9-81ED-4DB2-BD59-A6C34878D82A}">
                    <a16:rowId xmlns:a16="http://schemas.microsoft.com/office/drawing/2014/main" xmlns="" val="3045255297"/>
                  </a:ext>
                </a:extLst>
              </a:tr>
              <a:tr h="330166">
                <a:tc>
                  <a:txBody>
                    <a:bodyPr/>
                    <a:lstStyle/>
                    <a:p>
                      <a:pPr algn="l" fontAlgn="b"/>
                      <a:r>
                        <a:rPr lang="ne-NP" sz="2000" u="none" strike="noStrike">
                          <a:effectLst/>
                        </a:rPr>
                        <a:t>२१</a:t>
                      </a:r>
                      <a:endParaRPr lang="ne-NP" sz="2000" b="0" i="0" u="none" strike="noStrike">
                        <a:solidFill>
                          <a:srgbClr val="000000"/>
                        </a:solidFill>
                        <a:effectLst/>
                        <a:latin typeface="Calibri" panose="020F0502020204030204" pitchFamily="34" charset="0"/>
                      </a:endParaRPr>
                    </a:p>
                  </a:txBody>
                  <a:tcPr marL="6806" marR="6806" marT="6806" marB="0" anchor="b"/>
                </a:tc>
                <a:tc>
                  <a:txBody>
                    <a:bodyPr/>
                    <a:lstStyle/>
                    <a:p>
                      <a:pPr algn="l" fontAlgn="b"/>
                      <a:r>
                        <a:rPr lang="ne-NP" sz="2000" u="none" strike="noStrike">
                          <a:effectLst/>
                        </a:rPr>
                        <a:t>घेराबारा / कम्पाउण्ड वाल निर्माण</a:t>
                      </a:r>
                      <a:endParaRPr lang="ne-NP" sz="2000" b="0" i="0" u="none" strike="noStrike">
                        <a:solidFill>
                          <a:srgbClr val="000000"/>
                        </a:solidFill>
                        <a:effectLst/>
                        <a:latin typeface="Calibri" panose="020F0502020204030204" pitchFamily="34" charset="0"/>
                      </a:endParaRPr>
                    </a:p>
                  </a:txBody>
                  <a:tcPr marL="6806" marR="6806" marT="6806" marB="0" anchor="b"/>
                </a:tc>
                <a:tc>
                  <a:txBody>
                    <a:bodyPr/>
                    <a:lstStyle/>
                    <a:p>
                      <a:pPr algn="l" fontAlgn="b"/>
                      <a:r>
                        <a:rPr lang="ne-NP" sz="2000" u="none" strike="noStrike">
                          <a:effectLst/>
                        </a:rPr>
                        <a:t>६१० मी</a:t>
                      </a:r>
                      <a:endParaRPr lang="ne-NP" sz="2000" b="0" i="0" u="none" strike="noStrike">
                        <a:solidFill>
                          <a:srgbClr val="000000"/>
                        </a:solidFill>
                        <a:effectLst/>
                        <a:latin typeface="Calibri" panose="020F0502020204030204" pitchFamily="34" charset="0"/>
                      </a:endParaRPr>
                    </a:p>
                  </a:txBody>
                  <a:tcPr marL="6806" marR="6806" marT="6806" marB="0" anchor="b"/>
                </a:tc>
                <a:extLst>
                  <a:ext uri="{0D108BD9-81ED-4DB2-BD59-A6C34878D82A}">
                    <a16:rowId xmlns:a16="http://schemas.microsoft.com/office/drawing/2014/main" xmlns="" val="3760681624"/>
                  </a:ext>
                </a:extLst>
              </a:tr>
              <a:tr h="330166">
                <a:tc>
                  <a:txBody>
                    <a:bodyPr/>
                    <a:lstStyle/>
                    <a:p>
                      <a:pPr algn="l" fontAlgn="b"/>
                      <a:r>
                        <a:rPr lang="ne-NP" sz="2000" u="none" strike="noStrike">
                          <a:effectLst/>
                        </a:rPr>
                        <a:t>२२</a:t>
                      </a:r>
                      <a:endParaRPr lang="ne-NP" sz="2000" b="0" i="0" u="none" strike="noStrike">
                        <a:solidFill>
                          <a:srgbClr val="000000"/>
                        </a:solidFill>
                        <a:effectLst/>
                        <a:latin typeface="Calibri" panose="020F0502020204030204" pitchFamily="34" charset="0"/>
                      </a:endParaRPr>
                    </a:p>
                  </a:txBody>
                  <a:tcPr marL="6806" marR="6806" marT="6806" marB="0" anchor="b"/>
                </a:tc>
                <a:tc>
                  <a:txBody>
                    <a:bodyPr/>
                    <a:lstStyle/>
                    <a:p>
                      <a:pPr algn="l" fontAlgn="b"/>
                      <a:r>
                        <a:rPr lang="ne-NP" sz="2000" u="none" strike="noStrike">
                          <a:effectLst/>
                        </a:rPr>
                        <a:t>रोड मार्किङ गर्ने काम</a:t>
                      </a:r>
                      <a:endParaRPr lang="ne-NP" sz="2000" b="0" i="0" u="none" strike="noStrike">
                        <a:solidFill>
                          <a:srgbClr val="000000"/>
                        </a:solidFill>
                        <a:effectLst/>
                        <a:latin typeface="Calibri" panose="020F0502020204030204" pitchFamily="34" charset="0"/>
                      </a:endParaRPr>
                    </a:p>
                  </a:txBody>
                  <a:tcPr marL="6806" marR="6806" marT="6806" marB="0" anchor="b"/>
                </a:tc>
                <a:tc>
                  <a:txBody>
                    <a:bodyPr/>
                    <a:lstStyle/>
                    <a:p>
                      <a:pPr algn="l" fontAlgn="b"/>
                      <a:r>
                        <a:rPr lang="ne-NP" sz="2000" u="none" strike="noStrike">
                          <a:effectLst/>
                        </a:rPr>
                        <a:t>२५०० मी सडकमा</a:t>
                      </a:r>
                      <a:endParaRPr lang="ne-NP" sz="2000" b="0" i="0" u="none" strike="noStrike">
                        <a:solidFill>
                          <a:srgbClr val="000000"/>
                        </a:solidFill>
                        <a:effectLst/>
                        <a:latin typeface="Calibri" panose="020F0502020204030204" pitchFamily="34" charset="0"/>
                      </a:endParaRPr>
                    </a:p>
                  </a:txBody>
                  <a:tcPr marL="6806" marR="6806" marT="6806" marB="0" anchor="b"/>
                </a:tc>
                <a:extLst>
                  <a:ext uri="{0D108BD9-81ED-4DB2-BD59-A6C34878D82A}">
                    <a16:rowId xmlns:a16="http://schemas.microsoft.com/office/drawing/2014/main" xmlns="" val="1359220044"/>
                  </a:ext>
                </a:extLst>
              </a:tr>
              <a:tr h="330166">
                <a:tc>
                  <a:txBody>
                    <a:bodyPr/>
                    <a:lstStyle/>
                    <a:p>
                      <a:pPr algn="l" fontAlgn="b"/>
                      <a:r>
                        <a:rPr lang="ne-NP" sz="2000" u="none" strike="noStrike">
                          <a:effectLst/>
                        </a:rPr>
                        <a:t>२३</a:t>
                      </a:r>
                      <a:endParaRPr lang="ne-NP" sz="2000" b="0" i="0" u="none" strike="noStrike">
                        <a:solidFill>
                          <a:srgbClr val="000000"/>
                        </a:solidFill>
                        <a:effectLst/>
                        <a:latin typeface="Calibri" panose="020F0502020204030204" pitchFamily="34" charset="0"/>
                      </a:endParaRPr>
                    </a:p>
                  </a:txBody>
                  <a:tcPr marL="6806" marR="6806" marT="6806" marB="0" anchor="b"/>
                </a:tc>
                <a:tc>
                  <a:txBody>
                    <a:bodyPr/>
                    <a:lstStyle/>
                    <a:p>
                      <a:pPr algn="l" fontAlgn="b"/>
                      <a:r>
                        <a:rPr lang="ne-NP" sz="2000" u="none" strike="noStrike">
                          <a:effectLst/>
                        </a:rPr>
                        <a:t>सर्पोट वाल निर्माण</a:t>
                      </a:r>
                      <a:endParaRPr lang="ne-NP" sz="2000" b="0" i="0" u="none" strike="noStrike">
                        <a:solidFill>
                          <a:srgbClr val="000000"/>
                        </a:solidFill>
                        <a:effectLst/>
                        <a:latin typeface="Calibri" panose="020F0502020204030204" pitchFamily="34" charset="0"/>
                      </a:endParaRPr>
                    </a:p>
                  </a:txBody>
                  <a:tcPr marL="6806" marR="6806" marT="6806" marB="0" anchor="b"/>
                </a:tc>
                <a:tc>
                  <a:txBody>
                    <a:bodyPr/>
                    <a:lstStyle/>
                    <a:p>
                      <a:pPr algn="l" fontAlgn="b"/>
                      <a:r>
                        <a:rPr lang="ne-NP" sz="2000" u="none" strike="noStrike">
                          <a:effectLst/>
                        </a:rPr>
                        <a:t>१६ मी</a:t>
                      </a:r>
                      <a:endParaRPr lang="ne-NP" sz="2000" b="0" i="0" u="none" strike="noStrike">
                        <a:solidFill>
                          <a:srgbClr val="000000"/>
                        </a:solidFill>
                        <a:effectLst/>
                        <a:latin typeface="Calibri" panose="020F0502020204030204" pitchFamily="34" charset="0"/>
                      </a:endParaRPr>
                    </a:p>
                  </a:txBody>
                  <a:tcPr marL="6806" marR="6806" marT="6806" marB="0" anchor="b"/>
                </a:tc>
                <a:extLst>
                  <a:ext uri="{0D108BD9-81ED-4DB2-BD59-A6C34878D82A}">
                    <a16:rowId xmlns:a16="http://schemas.microsoft.com/office/drawing/2014/main" xmlns="" val="1669712271"/>
                  </a:ext>
                </a:extLst>
              </a:tr>
              <a:tr h="330166">
                <a:tc>
                  <a:txBody>
                    <a:bodyPr/>
                    <a:lstStyle/>
                    <a:p>
                      <a:pPr algn="l" fontAlgn="b"/>
                      <a:r>
                        <a:rPr lang="ne-NP" sz="2000" u="none" strike="noStrike">
                          <a:effectLst/>
                        </a:rPr>
                        <a:t>२४</a:t>
                      </a:r>
                      <a:endParaRPr lang="ne-NP" sz="2000" b="0" i="0" u="none" strike="noStrike">
                        <a:solidFill>
                          <a:srgbClr val="000000"/>
                        </a:solidFill>
                        <a:effectLst/>
                        <a:latin typeface="Calibri" panose="020F0502020204030204" pitchFamily="34" charset="0"/>
                      </a:endParaRPr>
                    </a:p>
                  </a:txBody>
                  <a:tcPr marL="6806" marR="6806" marT="6806" marB="0" anchor="b"/>
                </a:tc>
                <a:tc>
                  <a:txBody>
                    <a:bodyPr/>
                    <a:lstStyle/>
                    <a:p>
                      <a:pPr algn="l" fontAlgn="b"/>
                      <a:r>
                        <a:rPr lang="ne-NP" sz="2000" u="none" strike="noStrike">
                          <a:effectLst/>
                        </a:rPr>
                        <a:t>रिटेनिङ्ग वाल</a:t>
                      </a:r>
                      <a:endParaRPr lang="ne-NP" sz="2000" b="0" i="0" u="none" strike="noStrike">
                        <a:solidFill>
                          <a:srgbClr val="000000"/>
                        </a:solidFill>
                        <a:effectLst/>
                        <a:latin typeface="Calibri" panose="020F0502020204030204" pitchFamily="34" charset="0"/>
                      </a:endParaRPr>
                    </a:p>
                  </a:txBody>
                  <a:tcPr marL="6806" marR="6806" marT="6806" marB="0" anchor="b"/>
                </a:tc>
                <a:tc>
                  <a:txBody>
                    <a:bodyPr/>
                    <a:lstStyle/>
                    <a:p>
                      <a:pPr algn="l" fontAlgn="b"/>
                      <a:r>
                        <a:rPr lang="ne-NP" sz="2000" u="none" strike="noStrike">
                          <a:effectLst/>
                        </a:rPr>
                        <a:t>१२७२.५ मी</a:t>
                      </a:r>
                      <a:endParaRPr lang="ne-NP" sz="2000" b="0" i="0" u="none" strike="noStrike">
                        <a:solidFill>
                          <a:srgbClr val="000000"/>
                        </a:solidFill>
                        <a:effectLst/>
                        <a:latin typeface="Calibri" panose="020F0502020204030204" pitchFamily="34" charset="0"/>
                      </a:endParaRPr>
                    </a:p>
                  </a:txBody>
                  <a:tcPr marL="6806" marR="6806" marT="6806" marB="0" anchor="b"/>
                </a:tc>
                <a:extLst>
                  <a:ext uri="{0D108BD9-81ED-4DB2-BD59-A6C34878D82A}">
                    <a16:rowId xmlns:a16="http://schemas.microsoft.com/office/drawing/2014/main" xmlns="" val="3562521833"/>
                  </a:ext>
                </a:extLst>
              </a:tr>
              <a:tr h="330166">
                <a:tc>
                  <a:txBody>
                    <a:bodyPr/>
                    <a:lstStyle/>
                    <a:p>
                      <a:pPr algn="l" fontAlgn="b"/>
                      <a:r>
                        <a:rPr lang="ne-NP" sz="2000" u="none" strike="noStrike">
                          <a:effectLst/>
                        </a:rPr>
                        <a:t>२५</a:t>
                      </a:r>
                      <a:endParaRPr lang="ne-NP" sz="2000" b="0" i="0" u="none" strike="noStrike">
                        <a:solidFill>
                          <a:srgbClr val="000000"/>
                        </a:solidFill>
                        <a:effectLst/>
                        <a:latin typeface="Calibri" panose="020F0502020204030204" pitchFamily="34" charset="0"/>
                      </a:endParaRPr>
                    </a:p>
                  </a:txBody>
                  <a:tcPr marL="6806" marR="6806" marT="6806" marB="0" anchor="b"/>
                </a:tc>
                <a:tc>
                  <a:txBody>
                    <a:bodyPr/>
                    <a:lstStyle/>
                    <a:p>
                      <a:pPr algn="l" fontAlgn="b"/>
                      <a:r>
                        <a:rPr lang="ne-NP" sz="2000" u="none" strike="noStrike">
                          <a:effectLst/>
                        </a:rPr>
                        <a:t>ग्राभेल गर्ने काम</a:t>
                      </a:r>
                      <a:endParaRPr lang="ne-NP" sz="2000" b="0" i="0" u="none" strike="noStrike">
                        <a:solidFill>
                          <a:srgbClr val="000000"/>
                        </a:solidFill>
                        <a:effectLst/>
                        <a:latin typeface="Calibri" panose="020F0502020204030204" pitchFamily="34" charset="0"/>
                      </a:endParaRPr>
                    </a:p>
                  </a:txBody>
                  <a:tcPr marL="6806" marR="6806" marT="6806" marB="0" anchor="b"/>
                </a:tc>
                <a:tc>
                  <a:txBody>
                    <a:bodyPr/>
                    <a:lstStyle/>
                    <a:p>
                      <a:pPr algn="l" fontAlgn="b"/>
                      <a:r>
                        <a:rPr lang="ne-NP" sz="2000" u="none" strike="noStrike">
                          <a:effectLst/>
                        </a:rPr>
                        <a:t>३७०७ मी</a:t>
                      </a:r>
                      <a:endParaRPr lang="ne-NP" sz="2000" b="0" i="0" u="none" strike="noStrike">
                        <a:solidFill>
                          <a:srgbClr val="000000"/>
                        </a:solidFill>
                        <a:effectLst/>
                        <a:latin typeface="Calibri" panose="020F0502020204030204" pitchFamily="34" charset="0"/>
                      </a:endParaRPr>
                    </a:p>
                  </a:txBody>
                  <a:tcPr marL="6806" marR="6806" marT="6806" marB="0" anchor="b"/>
                </a:tc>
                <a:extLst>
                  <a:ext uri="{0D108BD9-81ED-4DB2-BD59-A6C34878D82A}">
                    <a16:rowId xmlns:a16="http://schemas.microsoft.com/office/drawing/2014/main" xmlns="" val="2202547113"/>
                  </a:ext>
                </a:extLst>
              </a:tr>
              <a:tr h="635183">
                <a:tc>
                  <a:txBody>
                    <a:bodyPr/>
                    <a:lstStyle/>
                    <a:p>
                      <a:pPr algn="l" fontAlgn="b"/>
                      <a:r>
                        <a:rPr lang="ne-NP" sz="2000" u="none" strike="noStrike">
                          <a:effectLst/>
                        </a:rPr>
                        <a:t>२६</a:t>
                      </a:r>
                      <a:endParaRPr lang="ne-NP" sz="2000" b="0" i="0" u="none" strike="noStrike">
                        <a:solidFill>
                          <a:srgbClr val="000000"/>
                        </a:solidFill>
                        <a:effectLst/>
                        <a:latin typeface="Calibri" panose="020F0502020204030204" pitchFamily="34" charset="0"/>
                      </a:endParaRPr>
                    </a:p>
                  </a:txBody>
                  <a:tcPr marL="6806" marR="6806" marT="6806" marB="0" anchor="b"/>
                </a:tc>
                <a:tc>
                  <a:txBody>
                    <a:bodyPr/>
                    <a:lstStyle/>
                    <a:p>
                      <a:pPr algn="l" fontAlgn="b"/>
                      <a:r>
                        <a:rPr lang="ne-NP" sz="2000" u="none" strike="noStrike">
                          <a:effectLst/>
                        </a:rPr>
                        <a:t>महिला तथा वालविकास केन्द्र मर्मत / निर्माण</a:t>
                      </a:r>
                      <a:endParaRPr lang="ne-NP" sz="2000" b="0" i="0" u="none" strike="noStrike">
                        <a:solidFill>
                          <a:srgbClr val="000000"/>
                        </a:solidFill>
                        <a:effectLst/>
                        <a:latin typeface="Calibri" panose="020F0502020204030204" pitchFamily="34" charset="0"/>
                      </a:endParaRPr>
                    </a:p>
                  </a:txBody>
                  <a:tcPr marL="6806" marR="6806" marT="6806" marB="0" anchor="b"/>
                </a:tc>
                <a:tc>
                  <a:txBody>
                    <a:bodyPr/>
                    <a:lstStyle/>
                    <a:p>
                      <a:pPr algn="l" fontAlgn="b"/>
                      <a:r>
                        <a:rPr lang="ne-NP" sz="2000" u="none" strike="noStrike">
                          <a:effectLst/>
                        </a:rPr>
                        <a:t>१३ वटा</a:t>
                      </a:r>
                      <a:endParaRPr lang="ne-NP" sz="2000" b="0" i="0" u="none" strike="noStrike">
                        <a:solidFill>
                          <a:srgbClr val="000000"/>
                        </a:solidFill>
                        <a:effectLst/>
                        <a:latin typeface="Calibri" panose="020F0502020204030204" pitchFamily="34" charset="0"/>
                      </a:endParaRPr>
                    </a:p>
                  </a:txBody>
                  <a:tcPr marL="6806" marR="6806" marT="6806" marB="0" anchor="b"/>
                </a:tc>
                <a:extLst>
                  <a:ext uri="{0D108BD9-81ED-4DB2-BD59-A6C34878D82A}">
                    <a16:rowId xmlns:a16="http://schemas.microsoft.com/office/drawing/2014/main" xmlns="" val="3003228491"/>
                  </a:ext>
                </a:extLst>
              </a:tr>
              <a:tr h="330166">
                <a:tc>
                  <a:txBody>
                    <a:bodyPr/>
                    <a:lstStyle/>
                    <a:p>
                      <a:pPr algn="l" fontAlgn="b"/>
                      <a:r>
                        <a:rPr lang="ne-NP" sz="2000" u="none" strike="noStrike">
                          <a:effectLst/>
                        </a:rPr>
                        <a:t>२७</a:t>
                      </a:r>
                      <a:endParaRPr lang="ne-NP" sz="2000" b="0" i="0" u="none" strike="noStrike">
                        <a:solidFill>
                          <a:srgbClr val="000000"/>
                        </a:solidFill>
                        <a:effectLst/>
                        <a:latin typeface="Calibri" panose="020F0502020204030204" pitchFamily="34" charset="0"/>
                      </a:endParaRPr>
                    </a:p>
                  </a:txBody>
                  <a:tcPr marL="6806" marR="6806" marT="6806" marB="0" anchor="b"/>
                </a:tc>
                <a:tc>
                  <a:txBody>
                    <a:bodyPr/>
                    <a:lstStyle/>
                    <a:p>
                      <a:pPr algn="l" fontAlgn="b"/>
                      <a:r>
                        <a:rPr lang="ne-NP" sz="2000" u="none" strike="noStrike">
                          <a:effectLst/>
                        </a:rPr>
                        <a:t>खानेपानी पाइप विस्तार</a:t>
                      </a:r>
                      <a:endParaRPr lang="ne-NP" sz="2000" b="0" i="0" u="none" strike="noStrike">
                        <a:solidFill>
                          <a:srgbClr val="000000"/>
                        </a:solidFill>
                        <a:effectLst/>
                        <a:latin typeface="Calibri" panose="020F0502020204030204" pitchFamily="34" charset="0"/>
                      </a:endParaRPr>
                    </a:p>
                  </a:txBody>
                  <a:tcPr marL="6806" marR="6806" marT="6806" marB="0" anchor="b"/>
                </a:tc>
                <a:tc>
                  <a:txBody>
                    <a:bodyPr/>
                    <a:lstStyle/>
                    <a:p>
                      <a:pPr algn="l" fontAlgn="b"/>
                      <a:r>
                        <a:rPr lang="ne-NP" sz="2000" u="none" strike="noStrike">
                          <a:effectLst/>
                        </a:rPr>
                        <a:t>२०४० मी</a:t>
                      </a:r>
                      <a:endParaRPr lang="ne-NP" sz="2000" b="0" i="0" u="none" strike="noStrike">
                        <a:solidFill>
                          <a:srgbClr val="000000"/>
                        </a:solidFill>
                        <a:effectLst/>
                        <a:latin typeface="Calibri" panose="020F0502020204030204" pitchFamily="34" charset="0"/>
                      </a:endParaRPr>
                    </a:p>
                  </a:txBody>
                  <a:tcPr marL="6806" marR="6806" marT="6806" marB="0" anchor="b"/>
                </a:tc>
                <a:extLst>
                  <a:ext uri="{0D108BD9-81ED-4DB2-BD59-A6C34878D82A}">
                    <a16:rowId xmlns:a16="http://schemas.microsoft.com/office/drawing/2014/main" xmlns="" val="2642262351"/>
                  </a:ext>
                </a:extLst>
              </a:tr>
              <a:tr h="330166">
                <a:tc>
                  <a:txBody>
                    <a:bodyPr/>
                    <a:lstStyle/>
                    <a:p>
                      <a:pPr algn="l" fontAlgn="b"/>
                      <a:r>
                        <a:rPr lang="ne-NP" sz="2000" u="none" strike="noStrike">
                          <a:effectLst/>
                        </a:rPr>
                        <a:t>२८</a:t>
                      </a:r>
                      <a:endParaRPr lang="ne-NP" sz="2000" b="0" i="0" u="none" strike="noStrike">
                        <a:solidFill>
                          <a:srgbClr val="000000"/>
                        </a:solidFill>
                        <a:effectLst/>
                        <a:latin typeface="Calibri" panose="020F0502020204030204" pitchFamily="34" charset="0"/>
                      </a:endParaRPr>
                    </a:p>
                  </a:txBody>
                  <a:tcPr marL="6806" marR="6806" marT="6806" marB="0" anchor="b"/>
                </a:tc>
                <a:tc>
                  <a:txBody>
                    <a:bodyPr/>
                    <a:lstStyle/>
                    <a:p>
                      <a:pPr algn="l" fontAlgn="b"/>
                      <a:r>
                        <a:rPr lang="ne-NP" sz="2000" u="none" strike="noStrike">
                          <a:effectLst/>
                        </a:rPr>
                        <a:t>ढुङ्गा सोलिङ</a:t>
                      </a:r>
                      <a:endParaRPr lang="ne-NP" sz="2000" b="0" i="0" u="none" strike="noStrike">
                        <a:solidFill>
                          <a:srgbClr val="000000"/>
                        </a:solidFill>
                        <a:effectLst/>
                        <a:latin typeface="Calibri" panose="020F0502020204030204" pitchFamily="34" charset="0"/>
                      </a:endParaRPr>
                    </a:p>
                  </a:txBody>
                  <a:tcPr marL="6806" marR="6806" marT="6806" marB="0" anchor="b"/>
                </a:tc>
                <a:tc>
                  <a:txBody>
                    <a:bodyPr/>
                    <a:lstStyle/>
                    <a:p>
                      <a:pPr algn="l" fontAlgn="b"/>
                      <a:r>
                        <a:rPr lang="ne-NP" sz="2000" u="none" strike="noStrike">
                          <a:effectLst/>
                        </a:rPr>
                        <a:t>८० मी</a:t>
                      </a:r>
                      <a:endParaRPr lang="ne-NP" sz="2000" b="0" i="0" u="none" strike="noStrike">
                        <a:solidFill>
                          <a:srgbClr val="000000"/>
                        </a:solidFill>
                        <a:effectLst/>
                        <a:latin typeface="Calibri" panose="020F0502020204030204" pitchFamily="34" charset="0"/>
                      </a:endParaRPr>
                    </a:p>
                  </a:txBody>
                  <a:tcPr marL="6806" marR="6806" marT="6806" marB="0" anchor="b"/>
                </a:tc>
                <a:extLst>
                  <a:ext uri="{0D108BD9-81ED-4DB2-BD59-A6C34878D82A}">
                    <a16:rowId xmlns:a16="http://schemas.microsoft.com/office/drawing/2014/main" xmlns="" val="3076553828"/>
                  </a:ext>
                </a:extLst>
              </a:tr>
            </a:tbl>
          </a:graphicData>
        </a:graphic>
      </p:graphicFrame>
      <p:sp>
        <p:nvSpPr>
          <p:cNvPr id="3" name="Title 2"/>
          <p:cNvSpPr>
            <a:spLocks noGrp="1"/>
          </p:cNvSpPr>
          <p:nvPr>
            <p:ph type="title"/>
          </p:nvPr>
        </p:nvSpPr>
        <p:spPr/>
        <p:txBody>
          <a:bodyPr>
            <a:normAutofit fontScale="90000"/>
          </a:bodyPr>
          <a:lstStyle/>
          <a:p>
            <a:r>
              <a:rPr lang="ne-NP" sz="4400">
                <a:effectLst/>
              </a:rPr>
              <a:t>०७४/०७५ को </a:t>
            </a:r>
            <a:r>
              <a:rPr lang="ne-NP" sz="4400" smtClean="0">
                <a:effectLst/>
              </a:rPr>
              <a:t>भौतिक प्रगति </a:t>
            </a:r>
            <a:r>
              <a:rPr lang="ne-NP" sz="4400">
                <a:effectLst/>
              </a:rPr>
              <a:t>विवरण</a:t>
            </a:r>
            <a:r>
              <a:rPr lang="ne-NP" sz="4400" b="0">
                <a:solidFill>
                  <a:srgbClr val="000000"/>
                </a:solidFill>
                <a:effectLst/>
                <a:latin typeface="Calibri" panose="020F0502020204030204" pitchFamily="34" charset="0"/>
              </a:rPr>
              <a:t/>
            </a:r>
            <a:br>
              <a:rPr lang="ne-NP" sz="4400" b="0">
                <a:solidFill>
                  <a:srgbClr val="000000"/>
                </a:solidFill>
                <a:effectLst/>
                <a:latin typeface="Calibri" panose="020F0502020204030204" pitchFamily="34" charset="0"/>
              </a:rPr>
            </a:br>
            <a:endParaRPr lang="en-US"/>
          </a:p>
        </p:txBody>
      </p:sp>
      <p:sp>
        <p:nvSpPr>
          <p:cNvPr id="5" name="Slide Number Placeholder 4"/>
          <p:cNvSpPr>
            <a:spLocks noGrp="1"/>
          </p:cNvSpPr>
          <p:nvPr>
            <p:ph type="sldNum" sz="quarter" idx="12"/>
          </p:nvPr>
        </p:nvSpPr>
        <p:spPr/>
        <p:txBody>
          <a:bodyPr/>
          <a:lstStyle/>
          <a:p>
            <a:fld id="{D5A3C07E-D37F-45BB-9AEA-E961484A1A12}" type="slidenum">
              <a:rPr lang="en-US" smtClean="0"/>
              <a:t>31</a:t>
            </a:fld>
            <a:endParaRPr lang="en-US"/>
          </a:p>
        </p:txBody>
      </p:sp>
    </p:spTree>
    <p:extLst>
      <p:ext uri="{BB962C8B-B14F-4D97-AF65-F5344CB8AC3E}">
        <p14:creationId xmlns:p14="http://schemas.microsoft.com/office/powerpoint/2010/main" val="36021749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3"/>
          <p:cNvGraphicFramePr>
            <a:graphicFrameLocks/>
          </p:cNvGraphicFramePr>
          <p:nvPr>
            <p:extLst/>
          </p:nvPr>
        </p:nvGraphicFramePr>
        <p:xfrm>
          <a:off x="152399" y="1295400"/>
          <a:ext cx="8686802" cy="2819400"/>
        </p:xfrm>
        <a:graphic>
          <a:graphicData uri="http://schemas.openxmlformats.org/drawingml/2006/table">
            <a:tbl>
              <a:tblPr firstRow="1" firstCol="1" bandRow="1">
                <a:tableStyleId>{5C22544A-7EE6-4342-B048-85BDC9FD1C3A}</a:tableStyleId>
              </a:tblPr>
              <a:tblGrid>
                <a:gridCol w="812514">
                  <a:extLst>
                    <a:ext uri="{9D8B030D-6E8A-4147-A177-3AD203B41FA5}">
                      <a16:colId xmlns:a16="http://schemas.microsoft.com/office/drawing/2014/main" xmlns="" val="20000"/>
                    </a:ext>
                  </a:extLst>
                </a:gridCol>
                <a:gridCol w="993306">
                  <a:extLst>
                    <a:ext uri="{9D8B030D-6E8A-4147-A177-3AD203B41FA5}">
                      <a16:colId xmlns:a16="http://schemas.microsoft.com/office/drawing/2014/main" xmlns="" val="20001"/>
                    </a:ext>
                  </a:extLst>
                </a:gridCol>
                <a:gridCol w="915613">
                  <a:extLst>
                    <a:ext uri="{9D8B030D-6E8A-4147-A177-3AD203B41FA5}">
                      <a16:colId xmlns:a16="http://schemas.microsoft.com/office/drawing/2014/main" xmlns="" val="20002"/>
                    </a:ext>
                  </a:extLst>
                </a:gridCol>
                <a:gridCol w="956763">
                  <a:extLst>
                    <a:ext uri="{9D8B030D-6E8A-4147-A177-3AD203B41FA5}">
                      <a16:colId xmlns:a16="http://schemas.microsoft.com/office/drawing/2014/main" xmlns="" val="20003"/>
                    </a:ext>
                  </a:extLst>
                </a:gridCol>
                <a:gridCol w="1017373">
                  <a:extLst>
                    <a:ext uri="{9D8B030D-6E8A-4147-A177-3AD203B41FA5}">
                      <a16:colId xmlns:a16="http://schemas.microsoft.com/office/drawing/2014/main" xmlns="" val="20004"/>
                    </a:ext>
                  </a:extLst>
                </a:gridCol>
                <a:gridCol w="1252151">
                  <a:extLst>
                    <a:ext uri="{9D8B030D-6E8A-4147-A177-3AD203B41FA5}">
                      <a16:colId xmlns:a16="http://schemas.microsoft.com/office/drawing/2014/main" xmlns="" val="20005"/>
                    </a:ext>
                  </a:extLst>
                </a:gridCol>
                <a:gridCol w="750625">
                  <a:extLst>
                    <a:ext uri="{9D8B030D-6E8A-4147-A177-3AD203B41FA5}">
                      <a16:colId xmlns:a16="http://schemas.microsoft.com/office/drawing/2014/main" xmlns="" val="20006"/>
                    </a:ext>
                  </a:extLst>
                </a:gridCol>
                <a:gridCol w="1112908">
                  <a:extLst>
                    <a:ext uri="{9D8B030D-6E8A-4147-A177-3AD203B41FA5}">
                      <a16:colId xmlns:a16="http://schemas.microsoft.com/office/drawing/2014/main" xmlns="" val="20007"/>
                    </a:ext>
                  </a:extLst>
                </a:gridCol>
                <a:gridCol w="875549">
                  <a:extLst>
                    <a:ext uri="{9D8B030D-6E8A-4147-A177-3AD203B41FA5}">
                      <a16:colId xmlns:a16="http://schemas.microsoft.com/office/drawing/2014/main" xmlns="" val="20008"/>
                    </a:ext>
                  </a:extLst>
                </a:gridCol>
              </a:tblGrid>
              <a:tr h="1874248">
                <a:tc>
                  <a:txBody>
                    <a:bodyPr/>
                    <a:lstStyle/>
                    <a:p>
                      <a:pPr marL="0" marR="0" algn="ctr">
                        <a:lnSpc>
                          <a:spcPct val="115000"/>
                        </a:lnSpc>
                        <a:spcBef>
                          <a:spcPts val="0"/>
                        </a:spcBef>
                        <a:spcAft>
                          <a:spcPts val="0"/>
                        </a:spcAft>
                      </a:pPr>
                      <a:r>
                        <a:rPr lang="ne-NP" sz="1600" dirty="0" smtClean="0">
                          <a:effectLst/>
                          <a:latin typeface="Aalekh" pitchFamily="2" charset="0"/>
                          <a:ea typeface="+mn-ea"/>
                          <a:cs typeface="Kalimati" pitchFamily="2"/>
                        </a:rPr>
                        <a:t>घर</a:t>
                      </a:r>
                      <a:r>
                        <a:rPr lang="ne-NP" sz="1600" baseline="0" dirty="0" smtClean="0">
                          <a:effectLst/>
                          <a:latin typeface="Aalekh" pitchFamily="2" charset="0"/>
                          <a:ea typeface="+mn-ea"/>
                          <a:cs typeface="Kalimati" pitchFamily="2"/>
                        </a:rPr>
                        <a:t> नक्सा दर्ता संख्या</a:t>
                      </a:r>
                      <a:endParaRPr lang="en-US" sz="1200" dirty="0">
                        <a:effectLst/>
                        <a:latin typeface="Aalekh" pitchFamily="2" charset="0"/>
                        <a:ea typeface="Calibri"/>
                        <a:cs typeface="Kalimati" pitchFamily="2"/>
                      </a:endParaRPr>
                    </a:p>
                  </a:txBody>
                  <a:tcPr marL="65218" marR="65218" marT="0" marB="0" anchor="ctr"/>
                </a:tc>
                <a:tc>
                  <a:txBody>
                    <a:bodyPr/>
                    <a:lstStyle/>
                    <a:p>
                      <a:pPr marL="0" marR="0" algn="ctr">
                        <a:lnSpc>
                          <a:spcPct val="115000"/>
                        </a:lnSpc>
                        <a:spcBef>
                          <a:spcPts val="0"/>
                        </a:spcBef>
                        <a:spcAft>
                          <a:spcPts val="0"/>
                        </a:spcAft>
                      </a:pPr>
                      <a:r>
                        <a:rPr lang="ne-NP" sz="1600" dirty="0" smtClean="0">
                          <a:effectLst/>
                          <a:latin typeface="Aalekh" pitchFamily="2" charset="0"/>
                          <a:ea typeface="+mn-ea"/>
                          <a:cs typeface="Kalimati" pitchFamily="2"/>
                        </a:rPr>
                        <a:t>पहिलो</a:t>
                      </a:r>
                      <a:r>
                        <a:rPr lang="ne-NP" sz="1600" baseline="0" dirty="0" smtClean="0">
                          <a:effectLst/>
                          <a:latin typeface="Aalekh" pitchFamily="2" charset="0"/>
                          <a:ea typeface="+mn-ea"/>
                          <a:cs typeface="Kalimati" pitchFamily="2"/>
                        </a:rPr>
                        <a:t> प्लिन्थ लेभल ईजाजत</a:t>
                      </a:r>
                      <a:endParaRPr lang="en-US" sz="1200" dirty="0">
                        <a:effectLst/>
                        <a:latin typeface="Aalekh" pitchFamily="2" charset="0"/>
                        <a:ea typeface="Calibri"/>
                        <a:cs typeface="Kalimati" pitchFamily="2"/>
                      </a:endParaRPr>
                    </a:p>
                  </a:txBody>
                  <a:tcPr marL="65218" marR="65218" marT="0" marB="0" anchor="ctr"/>
                </a:tc>
                <a:tc>
                  <a:txBody>
                    <a:bodyPr/>
                    <a:lstStyle/>
                    <a:p>
                      <a:pPr marL="0" marR="0" algn="ctr">
                        <a:lnSpc>
                          <a:spcPct val="115000"/>
                        </a:lnSpc>
                        <a:spcBef>
                          <a:spcPts val="0"/>
                        </a:spcBef>
                        <a:spcAft>
                          <a:spcPts val="0"/>
                        </a:spcAft>
                      </a:pPr>
                      <a:r>
                        <a:rPr lang="ne-NP" sz="1600" dirty="0" smtClean="0">
                          <a:effectLst/>
                          <a:latin typeface="Aalekh" pitchFamily="2" charset="0"/>
                          <a:cs typeface="Kalimati" pitchFamily="2"/>
                        </a:rPr>
                        <a:t>दोश्रो सुपर स्ट्रक्चर</a:t>
                      </a:r>
                      <a:r>
                        <a:rPr lang="ne-NP" sz="1600" baseline="0" dirty="0" smtClean="0">
                          <a:effectLst/>
                          <a:latin typeface="Aalekh" pitchFamily="2" charset="0"/>
                          <a:cs typeface="Kalimati" pitchFamily="2"/>
                        </a:rPr>
                        <a:t> ईजाजत</a:t>
                      </a:r>
                      <a:endParaRPr lang="en-US" sz="1200" dirty="0">
                        <a:effectLst/>
                        <a:latin typeface="Aalekh" pitchFamily="2" charset="0"/>
                        <a:ea typeface="Calibri"/>
                        <a:cs typeface="Kalimati" pitchFamily="2"/>
                      </a:endParaRPr>
                    </a:p>
                  </a:txBody>
                  <a:tcPr marL="65218" marR="65218" marT="0" marB="0" anchor="ctr"/>
                </a:tc>
                <a:tc>
                  <a:txBody>
                    <a:bodyPr/>
                    <a:lstStyle/>
                    <a:p>
                      <a:pPr marL="0" marR="0" algn="ctr">
                        <a:lnSpc>
                          <a:spcPct val="115000"/>
                        </a:lnSpc>
                        <a:spcBef>
                          <a:spcPts val="0"/>
                        </a:spcBef>
                        <a:spcAft>
                          <a:spcPts val="0"/>
                        </a:spcAft>
                      </a:pPr>
                      <a:r>
                        <a:rPr lang="ne-NP" sz="1600" dirty="0" smtClean="0">
                          <a:effectLst/>
                          <a:latin typeface="Aalekh" pitchFamily="2" charset="0"/>
                          <a:cs typeface="Kalimati" pitchFamily="2"/>
                        </a:rPr>
                        <a:t>निर्माण सम्पन्न</a:t>
                      </a:r>
                      <a:r>
                        <a:rPr lang="ne-NP" sz="1600" baseline="0" dirty="0" smtClean="0">
                          <a:effectLst/>
                          <a:latin typeface="Aalekh" pitchFamily="2" charset="0"/>
                          <a:cs typeface="Kalimati" pitchFamily="2"/>
                        </a:rPr>
                        <a:t> प्रमाणपत्र</a:t>
                      </a:r>
                      <a:endParaRPr lang="en-US" sz="1200" dirty="0">
                        <a:effectLst/>
                        <a:latin typeface="Aalekh" pitchFamily="2" charset="0"/>
                        <a:ea typeface="Calibri"/>
                        <a:cs typeface="Kalimati" pitchFamily="2"/>
                      </a:endParaRPr>
                    </a:p>
                  </a:txBody>
                  <a:tcPr marL="65218" marR="65218" marT="0" marB="0" anchor="ctr"/>
                </a:tc>
                <a:tc>
                  <a:txBody>
                    <a:bodyPr/>
                    <a:lstStyle/>
                    <a:p>
                      <a:pPr marL="0" marR="0" algn="ctr">
                        <a:lnSpc>
                          <a:spcPct val="115000"/>
                        </a:lnSpc>
                        <a:spcBef>
                          <a:spcPts val="0"/>
                        </a:spcBef>
                        <a:spcAft>
                          <a:spcPts val="0"/>
                        </a:spcAft>
                      </a:pPr>
                      <a:r>
                        <a:rPr lang="ne-NP" sz="1400" dirty="0" smtClean="0">
                          <a:effectLst/>
                          <a:latin typeface="Aalekh" pitchFamily="2" charset="0"/>
                          <a:cs typeface="Kalimati" pitchFamily="2"/>
                        </a:rPr>
                        <a:t>सुपरभिजन</a:t>
                      </a:r>
                      <a:r>
                        <a:rPr lang="ne-NP" sz="1400" baseline="0" dirty="0" smtClean="0">
                          <a:effectLst/>
                          <a:latin typeface="Aalekh" pitchFamily="2" charset="0"/>
                          <a:cs typeface="Kalimati" pitchFamily="2"/>
                        </a:rPr>
                        <a:t> </a:t>
                      </a:r>
                      <a:r>
                        <a:rPr lang="ne-NP" sz="1600" baseline="0" dirty="0" smtClean="0">
                          <a:effectLst/>
                          <a:latin typeface="Aalekh" pitchFamily="2" charset="0"/>
                          <a:cs typeface="Kalimati" pitchFamily="2"/>
                        </a:rPr>
                        <a:t>गरेको संख्या</a:t>
                      </a:r>
                      <a:endParaRPr lang="en-US" sz="1200" dirty="0">
                        <a:effectLst/>
                        <a:latin typeface="Aalekh" pitchFamily="2" charset="0"/>
                        <a:ea typeface="Calibri"/>
                        <a:cs typeface="Kalimati" pitchFamily="2"/>
                      </a:endParaRPr>
                    </a:p>
                  </a:txBody>
                  <a:tcPr marL="65218" marR="65218" marT="0" marB="0" anchor="ctr"/>
                </a:tc>
                <a:tc>
                  <a:txBody>
                    <a:bodyPr/>
                    <a:lstStyle/>
                    <a:p>
                      <a:pPr marL="0" marR="0" algn="ctr">
                        <a:lnSpc>
                          <a:spcPct val="115000"/>
                        </a:lnSpc>
                        <a:spcBef>
                          <a:spcPts val="0"/>
                        </a:spcBef>
                        <a:spcAft>
                          <a:spcPts val="0"/>
                        </a:spcAft>
                      </a:pPr>
                      <a:r>
                        <a:rPr lang="ne-NP" sz="1600" dirty="0" smtClean="0">
                          <a:effectLst/>
                          <a:latin typeface="Aalekh" pitchFamily="2" charset="0"/>
                          <a:ea typeface="+mn-ea"/>
                          <a:cs typeface="Kalimati" pitchFamily="2"/>
                        </a:rPr>
                        <a:t>घरधनी</a:t>
                      </a:r>
                      <a:r>
                        <a:rPr lang="ne-NP" sz="1600" baseline="0" dirty="0" smtClean="0">
                          <a:effectLst/>
                          <a:latin typeface="Aalekh" pitchFamily="2" charset="0"/>
                          <a:ea typeface="+mn-ea"/>
                          <a:cs typeface="Kalimati" pitchFamily="2"/>
                        </a:rPr>
                        <a:t> काउन्सिलिङ्ग संख्या</a:t>
                      </a:r>
                      <a:endParaRPr lang="en-US" sz="1200" dirty="0">
                        <a:effectLst/>
                        <a:latin typeface="Aalekh" pitchFamily="2" charset="0"/>
                        <a:ea typeface="Calibri"/>
                        <a:cs typeface="Kalimati" pitchFamily="2"/>
                      </a:endParaRPr>
                    </a:p>
                  </a:txBody>
                  <a:tcPr marL="65218" marR="65218" marT="0" marB="0" anchor="ctr"/>
                </a:tc>
                <a:tc>
                  <a:txBody>
                    <a:bodyPr/>
                    <a:lstStyle/>
                    <a:p>
                      <a:pPr marL="0" marR="0" algn="ctr">
                        <a:lnSpc>
                          <a:spcPct val="115000"/>
                        </a:lnSpc>
                        <a:spcBef>
                          <a:spcPts val="0"/>
                        </a:spcBef>
                        <a:spcAft>
                          <a:spcPts val="0"/>
                        </a:spcAft>
                      </a:pPr>
                      <a:r>
                        <a:rPr lang="ne-NP" sz="1600" dirty="0" smtClean="0">
                          <a:effectLst/>
                          <a:latin typeface="Aalekh" pitchFamily="2" charset="0"/>
                          <a:cs typeface="Kalimati" pitchFamily="2"/>
                        </a:rPr>
                        <a:t>उजुरी संख्या</a:t>
                      </a:r>
                      <a:endParaRPr lang="en-US" sz="1200" dirty="0">
                        <a:effectLst/>
                        <a:latin typeface="Aalekh" pitchFamily="2" charset="0"/>
                        <a:ea typeface="Calibri"/>
                        <a:cs typeface="Kalimati" pitchFamily="2"/>
                      </a:endParaRPr>
                    </a:p>
                  </a:txBody>
                  <a:tcPr marL="65218" marR="65218" marT="0" marB="0" anchor="ctr"/>
                </a:tc>
                <a:tc>
                  <a:txBody>
                    <a:bodyPr/>
                    <a:lstStyle/>
                    <a:p>
                      <a:pPr marL="0" marR="0" algn="ctr">
                        <a:lnSpc>
                          <a:spcPct val="115000"/>
                        </a:lnSpc>
                        <a:spcBef>
                          <a:spcPts val="0"/>
                        </a:spcBef>
                        <a:spcAft>
                          <a:spcPts val="0"/>
                        </a:spcAft>
                      </a:pPr>
                      <a:r>
                        <a:rPr lang="ne-NP" sz="1600" dirty="0" smtClean="0">
                          <a:effectLst/>
                          <a:latin typeface="Aalekh" pitchFamily="2" charset="0"/>
                          <a:cs typeface="Kalimati" pitchFamily="2"/>
                        </a:rPr>
                        <a:t>उजुरीमाथी कार्बाही</a:t>
                      </a:r>
                      <a:endParaRPr lang="en-US" sz="1200" dirty="0">
                        <a:effectLst/>
                        <a:latin typeface="Aalekh" pitchFamily="2" charset="0"/>
                        <a:ea typeface="Calibri"/>
                        <a:cs typeface="Kalimati" pitchFamily="2"/>
                      </a:endParaRPr>
                    </a:p>
                  </a:txBody>
                  <a:tcPr marL="65218" marR="65218" marT="0" marB="0" anchor="ctr"/>
                </a:tc>
                <a:tc>
                  <a:txBody>
                    <a:bodyPr/>
                    <a:lstStyle/>
                    <a:p>
                      <a:pPr marL="0" marR="0" algn="ctr">
                        <a:lnSpc>
                          <a:spcPct val="115000"/>
                        </a:lnSpc>
                        <a:spcBef>
                          <a:spcPts val="0"/>
                        </a:spcBef>
                        <a:spcAft>
                          <a:spcPts val="0"/>
                        </a:spcAft>
                      </a:pPr>
                      <a:r>
                        <a:rPr lang="ne-NP" sz="1600" dirty="0" smtClean="0">
                          <a:effectLst/>
                          <a:latin typeface="Aalekh" pitchFamily="2" charset="0"/>
                          <a:ea typeface="+mn-ea"/>
                          <a:cs typeface="Kalimati" pitchFamily="2"/>
                        </a:rPr>
                        <a:t>घर</a:t>
                      </a:r>
                      <a:r>
                        <a:rPr lang="ne-NP" sz="1600" baseline="0" dirty="0" smtClean="0">
                          <a:effectLst/>
                          <a:latin typeface="Aalekh" pitchFamily="2" charset="0"/>
                          <a:ea typeface="+mn-ea"/>
                          <a:cs typeface="Kalimati" pitchFamily="2"/>
                        </a:rPr>
                        <a:t> नम्बरिङ्ग </a:t>
                      </a:r>
                    </a:p>
                    <a:p>
                      <a:pPr marL="0" marR="0" algn="ctr">
                        <a:lnSpc>
                          <a:spcPct val="115000"/>
                        </a:lnSpc>
                        <a:spcBef>
                          <a:spcPts val="0"/>
                        </a:spcBef>
                        <a:spcAft>
                          <a:spcPts val="0"/>
                        </a:spcAft>
                      </a:pPr>
                      <a:r>
                        <a:rPr lang="ne-NP" sz="1600" baseline="0" dirty="0" smtClean="0">
                          <a:effectLst/>
                          <a:latin typeface="Aalekh" pitchFamily="2" charset="0"/>
                          <a:ea typeface="+mn-ea"/>
                          <a:cs typeface="Kalimati" pitchFamily="2"/>
                        </a:rPr>
                        <a:t>नया वडा</a:t>
                      </a:r>
                      <a:endParaRPr lang="en-US" sz="1200" dirty="0">
                        <a:effectLst/>
                        <a:latin typeface="Aalekh" pitchFamily="2" charset="0"/>
                        <a:ea typeface="Calibri"/>
                        <a:cs typeface="Kalimati" pitchFamily="2"/>
                      </a:endParaRPr>
                    </a:p>
                  </a:txBody>
                  <a:tcPr marL="65218" marR="65218" marT="0" marB="0" anchor="ctr"/>
                </a:tc>
                <a:extLst>
                  <a:ext uri="{0D108BD9-81ED-4DB2-BD59-A6C34878D82A}">
                    <a16:rowId xmlns:a16="http://schemas.microsoft.com/office/drawing/2014/main" xmlns="" val="10000"/>
                  </a:ext>
                </a:extLst>
              </a:tr>
              <a:tr h="945152">
                <a:tc>
                  <a:txBody>
                    <a:bodyPr/>
                    <a:lstStyle/>
                    <a:p>
                      <a:pPr marL="0" marR="0" algn="ctr">
                        <a:lnSpc>
                          <a:spcPct val="115000"/>
                        </a:lnSpc>
                        <a:spcBef>
                          <a:spcPts val="0"/>
                        </a:spcBef>
                        <a:spcAft>
                          <a:spcPts val="0"/>
                        </a:spcAft>
                      </a:pPr>
                      <a:r>
                        <a:rPr lang="ne-NP" sz="1600" dirty="0" smtClean="0">
                          <a:effectLst/>
                          <a:latin typeface="Calibri"/>
                          <a:ea typeface="Calibri"/>
                          <a:cs typeface="Kalimati" pitchFamily="2"/>
                        </a:rPr>
                        <a:t>९३३</a:t>
                      </a:r>
                      <a:endParaRPr lang="en-US" sz="1600" dirty="0">
                        <a:effectLst/>
                        <a:latin typeface="Calibri"/>
                        <a:ea typeface="Calibri"/>
                        <a:cs typeface="Kalimati" pitchFamily="2"/>
                      </a:endParaRPr>
                    </a:p>
                  </a:txBody>
                  <a:tcPr marL="65218" marR="65218" marT="0" marB="0" anchor="ctr"/>
                </a:tc>
                <a:tc>
                  <a:txBody>
                    <a:bodyPr/>
                    <a:lstStyle/>
                    <a:p>
                      <a:pPr marL="0" marR="0" algn="ctr">
                        <a:lnSpc>
                          <a:spcPct val="115000"/>
                        </a:lnSpc>
                        <a:spcBef>
                          <a:spcPts val="0"/>
                        </a:spcBef>
                        <a:spcAft>
                          <a:spcPts val="0"/>
                        </a:spcAft>
                      </a:pPr>
                      <a:r>
                        <a:rPr lang="ne-NP" sz="1600" dirty="0" smtClean="0">
                          <a:effectLst/>
                          <a:latin typeface="Calibri"/>
                          <a:ea typeface="Calibri"/>
                          <a:cs typeface="Kalimati" pitchFamily="2"/>
                        </a:rPr>
                        <a:t>605</a:t>
                      </a:r>
                      <a:endParaRPr lang="en-US" sz="1600" dirty="0">
                        <a:effectLst/>
                        <a:latin typeface="Calibri"/>
                        <a:ea typeface="Calibri"/>
                        <a:cs typeface="Kalimati" pitchFamily="2"/>
                      </a:endParaRPr>
                    </a:p>
                  </a:txBody>
                  <a:tcPr marL="65218" marR="65218" marT="0" marB="0" anchor="ctr"/>
                </a:tc>
                <a:tc>
                  <a:txBody>
                    <a:bodyPr/>
                    <a:lstStyle/>
                    <a:p>
                      <a:pPr marL="0" marR="0" algn="ctr">
                        <a:lnSpc>
                          <a:spcPct val="115000"/>
                        </a:lnSpc>
                        <a:spcBef>
                          <a:spcPts val="0"/>
                        </a:spcBef>
                        <a:spcAft>
                          <a:spcPts val="0"/>
                        </a:spcAft>
                      </a:pPr>
                      <a:r>
                        <a:rPr lang="ne-NP" sz="1600" dirty="0" smtClean="0">
                          <a:effectLst/>
                          <a:latin typeface="Calibri"/>
                          <a:ea typeface="Calibri"/>
                          <a:cs typeface="Kalimati" pitchFamily="2"/>
                        </a:rPr>
                        <a:t>753</a:t>
                      </a:r>
                      <a:endParaRPr lang="en-US" sz="1600" dirty="0">
                        <a:effectLst/>
                        <a:latin typeface="Calibri"/>
                        <a:ea typeface="Calibri"/>
                        <a:cs typeface="Kalimati" pitchFamily="2"/>
                      </a:endParaRPr>
                    </a:p>
                  </a:txBody>
                  <a:tcPr marL="65218" marR="65218" marT="0" marB="0" anchor="ctr"/>
                </a:tc>
                <a:tc>
                  <a:txBody>
                    <a:bodyPr/>
                    <a:lstStyle/>
                    <a:p>
                      <a:pPr marL="0" marR="0" algn="ctr">
                        <a:lnSpc>
                          <a:spcPct val="115000"/>
                        </a:lnSpc>
                        <a:spcBef>
                          <a:spcPts val="0"/>
                        </a:spcBef>
                        <a:spcAft>
                          <a:spcPts val="0"/>
                        </a:spcAft>
                      </a:pPr>
                      <a:r>
                        <a:rPr lang="ne-NP" sz="1600" dirty="0" smtClean="0">
                          <a:effectLst/>
                          <a:latin typeface="Calibri"/>
                          <a:ea typeface="Calibri"/>
                          <a:cs typeface="Kalimati" pitchFamily="2"/>
                        </a:rPr>
                        <a:t>791</a:t>
                      </a:r>
                      <a:endParaRPr lang="en-US" sz="1600" dirty="0">
                        <a:effectLst/>
                        <a:latin typeface="Calibri"/>
                        <a:ea typeface="Calibri"/>
                        <a:cs typeface="Kalimati" pitchFamily="2"/>
                      </a:endParaRPr>
                    </a:p>
                  </a:txBody>
                  <a:tcPr marL="65218" marR="65218" marT="0" marB="0" anchor="ctr"/>
                </a:tc>
                <a:tc>
                  <a:txBody>
                    <a:bodyPr/>
                    <a:lstStyle/>
                    <a:p>
                      <a:pPr marL="0" marR="0" algn="ctr">
                        <a:lnSpc>
                          <a:spcPct val="115000"/>
                        </a:lnSpc>
                        <a:spcBef>
                          <a:spcPts val="0"/>
                        </a:spcBef>
                        <a:spcAft>
                          <a:spcPts val="0"/>
                        </a:spcAft>
                      </a:pPr>
                      <a:r>
                        <a:rPr lang="ne-NP" sz="1600" dirty="0" smtClean="0">
                          <a:effectLst/>
                          <a:latin typeface="Calibri"/>
                          <a:ea typeface="Calibri"/>
                          <a:cs typeface="Kalimati" pitchFamily="2"/>
                        </a:rPr>
                        <a:t>753</a:t>
                      </a:r>
                      <a:endParaRPr lang="en-US" sz="1600" dirty="0">
                        <a:effectLst/>
                        <a:latin typeface="Calibri"/>
                        <a:ea typeface="Calibri"/>
                        <a:cs typeface="Kalimati" pitchFamily="2"/>
                      </a:endParaRPr>
                    </a:p>
                  </a:txBody>
                  <a:tcPr marL="65218" marR="65218" marT="0" marB="0" anchor="ctr"/>
                </a:tc>
                <a:tc>
                  <a:txBody>
                    <a:bodyPr/>
                    <a:lstStyle/>
                    <a:p>
                      <a:pPr marL="0" marR="0" algn="ctr">
                        <a:lnSpc>
                          <a:spcPct val="115000"/>
                        </a:lnSpc>
                        <a:spcBef>
                          <a:spcPts val="0"/>
                        </a:spcBef>
                        <a:spcAft>
                          <a:spcPts val="0"/>
                        </a:spcAft>
                      </a:pPr>
                      <a:r>
                        <a:rPr lang="ne-NP" sz="1800" dirty="0" smtClean="0">
                          <a:effectLst/>
                          <a:cs typeface="Kalimati" pitchFamily="2"/>
                        </a:rPr>
                        <a:t>695</a:t>
                      </a:r>
                      <a:r>
                        <a:rPr lang="en-US" sz="1800" dirty="0" smtClean="0">
                          <a:effectLst/>
                          <a:cs typeface="Kalimati" pitchFamily="2"/>
                        </a:rPr>
                        <a:t> </a:t>
                      </a:r>
                      <a:r>
                        <a:rPr lang="ne-NP" sz="1800" dirty="0" smtClean="0">
                          <a:effectLst/>
                          <a:cs typeface="Kalimati" pitchFamily="2"/>
                        </a:rPr>
                        <a:t>जना </a:t>
                      </a:r>
                      <a:r>
                        <a:rPr lang="en-US" sz="1800" dirty="0" smtClean="0">
                          <a:effectLst/>
                          <a:cs typeface="Kalimati" pitchFamily="2"/>
                        </a:rPr>
                        <a:t>(</a:t>
                      </a:r>
                      <a:r>
                        <a:rPr lang="ne-NP" sz="1800" dirty="0" smtClean="0">
                          <a:effectLst/>
                          <a:cs typeface="Kalimati" pitchFamily="2"/>
                        </a:rPr>
                        <a:t>98</a:t>
                      </a:r>
                      <a:r>
                        <a:rPr lang="ne-NP" sz="1800" dirty="0" smtClean="0">
                          <a:effectLst/>
                          <a:latin typeface="Aalekh" pitchFamily="2" charset="0"/>
                          <a:cs typeface="Kalimati" pitchFamily="2"/>
                        </a:rPr>
                        <a:t>पटक</a:t>
                      </a:r>
                      <a:r>
                        <a:rPr lang="en-US" sz="1800" dirty="0" smtClean="0">
                          <a:effectLst/>
                          <a:latin typeface="+mn-lt"/>
                          <a:cs typeface="Kalimati" pitchFamily="2"/>
                        </a:rPr>
                        <a:t>)</a:t>
                      </a:r>
                      <a:endParaRPr lang="en-US" sz="1400" dirty="0">
                        <a:effectLst/>
                        <a:latin typeface="Aalekh" pitchFamily="2" charset="0"/>
                        <a:ea typeface="Calibri"/>
                        <a:cs typeface="Kalimati" pitchFamily="2"/>
                      </a:endParaRPr>
                    </a:p>
                  </a:txBody>
                  <a:tcPr marL="65218" marR="65218" marT="0" marB="0" anchor="ctr"/>
                </a:tc>
                <a:tc>
                  <a:txBody>
                    <a:bodyPr/>
                    <a:lstStyle/>
                    <a:p>
                      <a:pPr marL="0" marR="0" algn="ctr">
                        <a:lnSpc>
                          <a:spcPct val="115000"/>
                        </a:lnSpc>
                        <a:spcBef>
                          <a:spcPts val="0"/>
                        </a:spcBef>
                        <a:spcAft>
                          <a:spcPts val="0"/>
                        </a:spcAft>
                      </a:pPr>
                      <a:r>
                        <a:rPr lang="ne-NP" sz="1600" dirty="0" smtClean="0">
                          <a:effectLst/>
                          <a:latin typeface="Calibri"/>
                          <a:ea typeface="Calibri"/>
                          <a:cs typeface="Kalimati" pitchFamily="2"/>
                        </a:rPr>
                        <a:t>3</a:t>
                      </a:r>
                      <a:endParaRPr lang="en-US" sz="1600" dirty="0">
                        <a:effectLst/>
                        <a:latin typeface="Calibri"/>
                        <a:ea typeface="Calibri"/>
                        <a:cs typeface="Kalimati" pitchFamily="2"/>
                      </a:endParaRPr>
                    </a:p>
                  </a:txBody>
                  <a:tcPr marL="65218" marR="65218" marT="0" marB="0" anchor="ctr"/>
                </a:tc>
                <a:tc>
                  <a:txBody>
                    <a:bodyPr/>
                    <a:lstStyle/>
                    <a:p>
                      <a:pPr marL="0" marR="0" algn="ctr">
                        <a:lnSpc>
                          <a:spcPct val="115000"/>
                        </a:lnSpc>
                        <a:spcBef>
                          <a:spcPts val="0"/>
                        </a:spcBef>
                        <a:spcAft>
                          <a:spcPts val="0"/>
                        </a:spcAft>
                      </a:pPr>
                      <a:r>
                        <a:rPr lang="ne-NP" sz="1600" dirty="0" smtClean="0">
                          <a:effectLst/>
                          <a:latin typeface="Calibri"/>
                          <a:ea typeface="Calibri"/>
                          <a:cs typeface="Kalimati" pitchFamily="2"/>
                        </a:rPr>
                        <a:t>3</a:t>
                      </a:r>
                      <a:endParaRPr lang="en-US" sz="1600" dirty="0">
                        <a:effectLst/>
                        <a:latin typeface="Calibri"/>
                        <a:ea typeface="Calibri"/>
                        <a:cs typeface="Kalimati" pitchFamily="2"/>
                      </a:endParaRPr>
                    </a:p>
                  </a:txBody>
                  <a:tcPr marL="65218" marR="65218" marT="0" marB="0" anchor="ctr"/>
                </a:tc>
                <a:tc>
                  <a:txBody>
                    <a:bodyPr/>
                    <a:lstStyle/>
                    <a:p>
                      <a:pPr marL="0" marR="0" algn="ctr">
                        <a:lnSpc>
                          <a:spcPct val="115000"/>
                        </a:lnSpc>
                        <a:spcBef>
                          <a:spcPts val="0"/>
                        </a:spcBef>
                        <a:spcAft>
                          <a:spcPts val="0"/>
                        </a:spcAft>
                      </a:pPr>
                      <a:r>
                        <a:rPr lang="ne-NP" sz="1600" dirty="0" smtClean="0">
                          <a:effectLst/>
                          <a:latin typeface="Calibri"/>
                          <a:ea typeface="Calibri"/>
                          <a:cs typeface="Kalimati" pitchFamily="2"/>
                        </a:rPr>
                        <a:t>428</a:t>
                      </a:r>
                      <a:endParaRPr lang="en-US" sz="1600" dirty="0">
                        <a:effectLst/>
                        <a:latin typeface="Calibri"/>
                        <a:ea typeface="Calibri"/>
                        <a:cs typeface="Kalimati" pitchFamily="2"/>
                      </a:endParaRPr>
                    </a:p>
                  </a:txBody>
                  <a:tcPr marL="65218" marR="65218" marT="0" marB="0" anchor="ctr"/>
                </a:tc>
                <a:extLst>
                  <a:ext uri="{0D108BD9-81ED-4DB2-BD59-A6C34878D82A}">
                    <a16:rowId xmlns:a16="http://schemas.microsoft.com/office/drawing/2014/main" xmlns="" val="10001"/>
                  </a:ext>
                </a:extLst>
              </a:tr>
            </a:tbl>
          </a:graphicData>
        </a:graphic>
      </p:graphicFrame>
      <p:sp>
        <p:nvSpPr>
          <p:cNvPr id="2" name="Title 1"/>
          <p:cNvSpPr>
            <a:spLocks noGrp="1"/>
          </p:cNvSpPr>
          <p:nvPr>
            <p:ph type="title"/>
          </p:nvPr>
        </p:nvSpPr>
        <p:spPr/>
        <p:txBody>
          <a:bodyPr>
            <a:normAutofit/>
          </a:bodyPr>
          <a:lstStyle/>
          <a:p>
            <a:pPr algn="ctr"/>
            <a:r>
              <a:rPr lang="ne-NP" sz="4000" dirty="0" smtClean="0"/>
              <a:t>घरनक्सा सम्बन्धी</a:t>
            </a:r>
            <a:endParaRPr lang="en-US" sz="4000" dirty="0"/>
          </a:p>
        </p:txBody>
      </p:sp>
      <p:graphicFrame>
        <p:nvGraphicFramePr>
          <p:cNvPr id="3" name="Table 2"/>
          <p:cNvGraphicFramePr>
            <a:graphicFrameLocks noGrp="1"/>
          </p:cNvGraphicFramePr>
          <p:nvPr>
            <p:extLst>
              <p:ext uri="{D42A27DB-BD31-4B8C-83A1-F6EECF244321}">
                <p14:modId xmlns:p14="http://schemas.microsoft.com/office/powerpoint/2010/main" val="2693388885"/>
              </p:ext>
            </p:extLst>
          </p:nvPr>
        </p:nvGraphicFramePr>
        <p:xfrm>
          <a:off x="1066800" y="4953000"/>
          <a:ext cx="6096000" cy="1010920"/>
        </p:xfrm>
        <a:graphic>
          <a:graphicData uri="http://schemas.openxmlformats.org/drawingml/2006/table">
            <a:tbl>
              <a:tblPr firstRow="1" bandRow="1">
                <a:tableStyleId>{F5AB1C69-6EDB-4FF4-983F-18BD219EF322}</a:tableStyleId>
              </a:tblPr>
              <a:tblGrid>
                <a:gridCol w="3048000">
                  <a:extLst>
                    <a:ext uri="{9D8B030D-6E8A-4147-A177-3AD203B41FA5}">
                      <a16:colId xmlns:a16="http://schemas.microsoft.com/office/drawing/2014/main" xmlns="" val="20000"/>
                    </a:ext>
                  </a:extLst>
                </a:gridCol>
                <a:gridCol w="3048000">
                  <a:extLst>
                    <a:ext uri="{9D8B030D-6E8A-4147-A177-3AD203B41FA5}">
                      <a16:colId xmlns:a16="http://schemas.microsoft.com/office/drawing/2014/main" xmlns="" val="20001"/>
                    </a:ext>
                  </a:extLst>
                </a:gridCol>
              </a:tblGrid>
              <a:tr h="370840">
                <a:tc>
                  <a:txBody>
                    <a:bodyPr/>
                    <a:lstStyle/>
                    <a:p>
                      <a:r>
                        <a:rPr lang="ne-NP" dirty="0" smtClean="0"/>
                        <a:t>भवन</a:t>
                      </a:r>
                      <a:r>
                        <a:rPr lang="ne-NP" baseline="0" dirty="0" smtClean="0"/>
                        <a:t> संहिता पालना भएको संख्या</a:t>
                      </a:r>
                      <a:endParaRPr lang="en-US" dirty="0"/>
                    </a:p>
                  </a:txBody>
                  <a:tcPr/>
                </a:tc>
                <a:tc>
                  <a:txBody>
                    <a:bodyPr/>
                    <a:lstStyle/>
                    <a:p>
                      <a:r>
                        <a:rPr lang="ne-NP" dirty="0" smtClean="0"/>
                        <a:t>भवन</a:t>
                      </a:r>
                      <a:r>
                        <a:rPr lang="ne-NP" baseline="0" dirty="0" smtClean="0"/>
                        <a:t> संहिता पालना नभएको संख्या</a:t>
                      </a:r>
                      <a:endParaRPr lang="en-US" dirty="0"/>
                    </a:p>
                  </a:txBody>
                  <a:tcPr/>
                </a:tc>
                <a:extLst>
                  <a:ext uri="{0D108BD9-81ED-4DB2-BD59-A6C34878D82A}">
                    <a16:rowId xmlns:a16="http://schemas.microsoft.com/office/drawing/2014/main" xmlns="" val="10000"/>
                  </a:ext>
                </a:extLst>
              </a:tr>
              <a:tr h="370840">
                <a:tc>
                  <a:txBody>
                    <a:bodyPr/>
                    <a:lstStyle/>
                    <a:p>
                      <a:r>
                        <a:rPr lang="ne-NP" dirty="0" smtClean="0"/>
                        <a:t>६०१</a:t>
                      </a:r>
                      <a:endParaRPr lang="en-US" dirty="0"/>
                    </a:p>
                  </a:txBody>
                  <a:tcPr/>
                </a:tc>
                <a:tc>
                  <a:txBody>
                    <a:bodyPr/>
                    <a:lstStyle/>
                    <a:p>
                      <a:r>
                        <a:rPr lang="ne-NP" dirty="0" smtClean="0"/>
                        <a:t>१९०</a:t>
                      </a:r>
                      <a:endParaRPr lang="en-US" dirty="0"/>
                    </a:p>
                  </a:txBody>
                  <a:tcPr/>
                </a:tc>
                <a:extLst>
                  <a:ext uri="{0D108BD9-81ED-4DB2-BD59-A6C34878D82A}">
                    <a16:rowId xmlns:a16="http://schemas.microsoft.com/office/drawing/2014/main" xmlns="" val="10001"/>
                  </a:ext>
                </a:extLst>
              </a:tr>
            </a:tbl>
          </a:graphicData>
        </a:graphic>
      </p:graphicFrame>
      <p:sp>
        <p:nvSpPr>
          <p:cNvPr id="5" name="Slide Number Placeholder 4"/>
          <p:cNvSpPr>
            <a:spLocks noGrp="1"/>
          </p:cNvSpPr>
          <p:nvPr>
            <p:ph type="sldNum" sz="quarter" idx="12"/>
          </p:nvPr>
        </p:nvSpPr>
        <p:spPr/>
        <p:txBody>
          <a:bodyPr/>
          <a:lstStyle/>
          <a:p>
            <a:fld id="{D5A3C07E-D37F-45BB-9AEA-E961484A1A12}" type="slidenum">
              <a:rPr lang="en-US" smtClean="0"/>
              <a:t>32</a:t>
            </a:fld>
            <a:endParaRPr lang="en-US"/>
          </a:p>
        </p:txBody>
      </p:sp>
    </p:spTree>
    <p:extLst>
      <p:ext uri="{BB962C8B-B14F-4D97-AF65-F5344CB8AC3E}">
        <p14:creationId xmlns:p14="http://schemas.microsoft.com/office/powerpoint/2010/main" val="1901447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457200" y="1481138"/>
          <a:ext cx="8229600" cy="4820920"/>
        </p:xfrm>
        <a:graphic>
          <a:graphicData uri="http://schemas.openxmlformats.org/drawingml/2006/table">
            <a:tbl>
              <a:tblPr firstRow="1" bandRow="1">
                <a:tableStyleId>{5C22544A-7EE6-4342-B048-85BDC9FD1C3A}</a:tableStyleId>
              </a:tblPr>
              <a:tblGrid>
                <a:gridCol w="762000">
                  <a:extLst>
                    <a:ext uri="{9D8B030D-6E8A-4147-A177-3AD203B41FA5}">
                      <a16:colId xmlns:a16="http://schemas.microsoft.com/office/drawing/2014/main" xmlns="" val="20000"/>
                    </a:ext>
                  </a:extLst>
                </a:gridCol>
                <a:gridCol w="1219200">
                  <a:extLst>
                    <a:ext uri="{9D8B030D-6E8A-4147-A177-3AD203B41FA5}">
                      <a16:colId xmlns:a16="http://schemas.microsoft.com/office/drawing/2014/main" xmlns="" val="20001"/>
                    </a:ext>
                  </a:extLst>
                </a:gridCol>
                <a:gridCol w="1828800">
                  <a:extLst>
                    <a:ext uri="{9D8B030D-6E8A-4147-A177-3AD203B41FA5}">
                      <a16:colId xmlns:a16="http://schemas.microsoft.com/office/drawing/2014/main" xmlns="" val="20002"/>
                    </a:ext>
                  </a:extLst>
                </a:gridCol>
                <a:gridCol w="2362200">
                  <a:extLst>
                    <a:ext uri="{9D8B030D-6E8A-4147-A177-3AD203B41FA5}">
                      <a16:colId xmlns:a16="http://schemas.microsoft.com/office/drawing/2014/main" xmlns="" val="20003"/>
                    </a:ext>
                  </a:extLst>
                </a:gridCol>
                <a:gridCol w="2057400">
                  <a:extLst>
                    <a:ext uri="{9D8B030D-6E8A-4147-A177-3AD203B41FA5}">
                      <a16:colId xmlns:a16="http://schemas.microsoft.com/office/drawing/2014/main" xmlns="" val="20004"/>
                    </a:ext>
                  </a:extLst>
                </a:gridCol>
              </a:tblGrid>
              <a:tr h="370840">
                <a:tc>
                  <a:txBody>
                    <a:bodyPr/>
                    <a:lstStyle/>
                    <a:p>
                      <a:pPr algn="ctr"/>
                      <a:r>
                        <a:rPr lang="ne-NP" dirty="0" smtClean="0">
                          <a:cs typeface="Kalimati" pitchFamily="2"/>
                        </a:rPr>
                        <a:t>क्रसं</a:t>
                      </a:r>
                      <a:endParaRPr lang="en-US" dirty="0">
                        <a:cs typeface="Kalimati" pitchFamily="2"/>
                      </a:endParaRPr>
                    </a:p>
                  </a:txBody>
                  <a:tcPr/>
                </a:tc>
                <a:tc>
                  <a:txBody>
                    <a:bodyPr/>
                    <a:lstStyle/>
                    <a:p>
                      <a:pPr algn="ctr"/>
                      <a:r>
                        <a:rPr lang="ne-NP" dirty="0" smtClean="0">
                          <a:cs typeface="Kalimati" pitchFamily="2"/>
                        </a:rPr>
                        <a:t>वडा</a:t>
                      </a:r>
                      <a:endParaRPr lang="en-US" dirty="0">
                        <a:cs typeface="Kalimati" pitchFamily="2"/>
                      </a:endParaRPr>
                    </a:p>
                  </a:txBody>
                  <a:tcPr/>
                </a:tc>
                <a:tc>
                  <a:txBody>
                    <a:bodyPr/>
                    <a:lstStyle/>
                    <a:p>
                      <a:pPr algn="ctr"/>
                      <a:r>
                        <a:rPr lang="ne-NP" dirty="0" smtClean="0">
                          <a:cs typeface="Kalimati" pitchFamily="2"/>
                        </a:rPr>
                        <a:t>पोल संख्या</a:t>
                      </a:r>
                      <a:endParaRPr lang="en-US" dirty="0">
                        <a:cs typeface="Kalimati" pitchFamily="2"/>
                      </a:endParaRPr>
                    </a:p>
                  </a:txBody>
                  <a:tcPr/>
                </a:tc>
                <a:tc>
                  <a:txBody>
                    <a:bodyPr/>
                    <a:lstStyle/>
                    <a:p>
                      <a:pPr algn="ctr"/>
                      <a:r>
                        <a:rPr lang="ne-NP" dirty="0" smtClean="0">
                          <a:cs typeface="Kalimati" pitchFamily="2"/>
                        </a:rPr>
                        <a:t>बत्ति</a:t>
                      </a:r>
                      <a:r>
                        <a:rPr lang="ne-NP" baseline="0" dirty="0" smtClean="0">
                          <a:cs typeface="Kalimati" pitchFamily="2"/>
                        </a:rPr>
                        <a:t> फेरेको</a:t>
                      </a:r>
                      <a:endParaRPr lang="en-US" dirty="0">
                        <a:cs typeface="Kalimati" pitchFamily="2"/>
                      </a:endParaRPr>
                    </a:p>
                  </a:txBody>
                  <a:tcPr/>
                </a:tc>
                <a:tc>
                  <a:txBody>
                    <a:bodyPr/>
                    <a:lstStyle/>
                    <a:p>
                      <a:pPr algn="ctr"/>
                      <a:r>
                        <a:rPr lang="ne-NP" dirty="0" smtClean="0">
                          <a:cs typeface="Kalimati" pitchFamily="2"/>
                        </a:rPr>
                        <a:t>मर्मत</a:t>
                      </a:r>
                      <a:r>
                        <a:rPr lang="ne-NP" baseline="0" dirty="0" smtClean="0">
                          <a:cs typeface="Kalimati" pitchFamily="2"/>
                        </a:rPr>
                        <a:t> गरेको</a:t>
                      </a:r>
                      <a:endParaRPr lang="en-US" dirty="0">
                        <a:cs typeface="Kalimati" pitchFamily="2"/>
                      </a:endParaRPr>
                    </a:p>
                  </a:txBody>
                  <a:tcPr/>
                </a:tc>
                <a:extLst>
                  <a:ext uri="{0D108BD9-81ED-4DB2-BD59-A6C34878D82A}">
                    <a16:rowId xmlns:a16="http://schemas.microsoft.com/office/drawing/2014/main" xmlns="" val="10000"/>
                  </a:ext>
                </a:extLst>
              </a:tr>
              <a:tr h="370840">
                <a:tc gridSpan="2">
                  <a:txBody>
                    <a:bodyPr/>
                    <a:lstStyle/>
                    <a:p>
                      <a:pPr algn="ctr"/>
                      <a:r>
                        <a:rPr lang="ne-NP" b="1" dirty="0" smtClean="0">
                          <a:solidFill>
                            <a:srgbClr val="C00000"/>
                          </a:solidFill>
                          <a:cs typeface="Kalimati" pitchFamily="2"/>
                        </a:rPr>
                        <a:t>जम्मा</a:t>
                      </a:r>
                      <a:endParaRPr lang="en-US" b="1" dirty="0">
                        <a:solidFill>
                          <a:srgbClr val="C00000"/>
                        </a:solidFill>
                        <a:cs typeface="Kalimati" pitchFamily="2"/>
                      </a:endParaRPr>
                    </a:p>
                  </a:txBody>
                  <a:tcPr/>
                </a:tc>
                <a:tc hMerge="1">
                  <a:txBody>
                    <a:bodyPr/>
                    <a:lstStyle/>
                    <a:p>
                      <a:pPr algn="ctr"/>
                      <a:endParaRPr lang="en-US" dirty="0">
                        <a:cs typeface="Kalimati" pitchFamily="2"/>
                      </a:endParaRPr>
                    </a:p>
                  </a:txBody>
                  <a:tcPr/>
                </a:tc>
                <a:tc>
                  <a:txBody>
                    <a:bodyPr/>
                    <a:lstStyle/>
                    <a:p>
                      <a:pPr algn="ctr"/>
                      <a:r>
                        <a:rPr lang="ne-NP" b="1" dirty="0" smtClean="0">
                          <a:solidFill>
                            <a:srgbClr val="C00000"/>
                          </a:solidFill>
                          <a:cs typeface="Kalimati" pitchFamily="2"/>
                        </a:rPr>
                        <a:t>१५</a:t>
                      </a:r>
                      <a:r>
                        <a:rPr lang="en-US" b="1" dirty="0" smtClean="0">
                          <a:solidFill>
                            <a:srgbClr val="C00000"/>
                          </a:solidFill>
                          <a:cs typeface="Kalimati" pitchFamily="2"/>
                        </a:rPr>
                        <a:t>,</a:t>
                      </a:r>
                      <a:r>
                        <a:rPr lang="ne-NP" b="1" dirty="0" smtClean="0">
                          <a:solidFill>
                            <a:srgbClr val="C00000"/>
                          </a:solidFill>
                          <a:cs typeface="Kalimati" pitchFamily="2"/>
                        </a:rPr>
                        <a:t>२३१</a:t>
                      </a:r>
                      <a:endParaRPr lang="en-US" b="1" dirty="0">
                        <a:solidFill>
                          <a:srgbClr val="C00000"/>
                        </a:solidFill>
                        <a:cs typeface="Kalimati" pitchFamily="2"/>
                      </a:endParaRPr>
                    </a:p>
                  </a:txBody>
                  <a:tcPr/>
                </a:tc>
                <a:tc>
                  <a:txBody>
                    <a:bodyPr/>
                    <a:lstStyle/>
                    <a:p>
                      <a:pPr algn="ctr"/>
                      <a:r>
                        <a:rPr kumimoji="0" lang="ne-NP" sz="1800" b="1" kern="1200" dirty="0" smtClean="0">
                          <a:solidFill>
                            <a:srgbClr val="C00000"/>
                          </a:solidFill>
                          <a:effectLst/>
                          <a:latin typeface="+mn-lt"/>
                          <a:ea typeface="+mn-ea"/>
                          <a:cs typeface="Kalimati" pitchFamily="2"/>
                        </a:rPr>
                        <a:t>७६४०</a:t>
                      </a:r>
                      <a:endParaRPr lang="en-US" b="1" dirty="0">
                        <a:solidFill>
                          <a:srgbClr val="C00000"/>
                        </a:solidFill>
                        <a:cs typeface="Kalimati" pitchFamily="2"/>
                      </a:endParaRPr>
                    </a:p>
                  </a:txBody>
                  <a:tcPr/>
                </a:tc>
                <a:tc>
                  <a:txBody>
                    <a:bodyPr/>
                    <a:lstStyle/>
                    <a:p>
                      <a:pPr algn="ctr"/>
                      <a:r>
                        <a:rPr kumimoji="0" lang="ne-NP" sz="1800" b="1" kern="1200" dirty="0" smtClean="0">
                          <a:solidFill>
                            <a:srgbClr val="C00000"/>
                          </a:solidFill>
                          <a:effectLst/>
                          <a:latin typeface="+mn-lt"/>
                          <a:ea typeface="+mn-ea"/>
                          <a:cs typeface="Kalimati" pitchFamily="2"/>
                        </a:rPr>
                        <a:t>७४३५</a:t>
                      </a:r>
                      <a:endParaRPr lang="en-US" b="1" dirty="0">
                        <a:solidFill>
                          <a:srgbClr val="C00000"/>
                        </a:solidFill>
                        <a:cs typeface="Kalimati" pitchFamily="2"/>
                      </a:endParaRPr>
                    </a:p>
                  </a:txBody>
                  <a:tcPr/>
                </a:tc>
                <a:extLst>
                  <a:ext uri="{0D108BD9-81ED-4DB2-BD59-A6C34878D82A}">
                    <a16:rowId xmlns:a16="http://schemas.microsoft.com/office/drawing/2014/main" xmlns="" val="10001"/>
                  </a:ext>
                </a:extLst>
              </a:tr>
              <a:tr h="370840">
                <a:tc>
                  <a:txBody>
                    <a:bodyPr/>
                    <a:lstStyle/>
                    <a:p>
                      <a:pPr algn="ctr"/>
                      <a:r>
                        <a:rPr lang="ne-NP" dirty="0" smtClean="0">
                          <a:cs typeface="Kalimati" pitchFamily="2"/>
                        </a:rPr>
                        <a:t>१</a:t>
                      </a:r>
                      <a:endParaRPr lang="en-US" dirty="0">
                        <a:cs typeface="Kalimati" pitchFamily="2"/>
                      </a:endParaRPr>
                    </a:p>
                  </a:txBody>
                  <a:tcPr/>
                </a:tc>
                <a:tc>
                  <a:txBody>
                    <a:bodyPr/>
                    <a:lstStyle/>
                    <a:p>
                      <a:pPr algn="ctr"/>
                      <a:r>
                        <a:rPr lang="ne-NP" dirty="0" smtClean="0">
                          <a:cs typeface="Kalimati" pitchFamily="2"/>
                        </a:rPr>
                        <a:t>१</a:t>
                      </a:r>
                      <a:endParaRPr lang="en-US" dirty="0">
                        <a:cs typeface="Kalimati" pitchFamily="2"/>
                      </a:endParaRPr>
                    </a:p>
                  </a:txBody>
                  <a:tcPr/>
                </a:tc>
                <a:tc>
                  <a:txBody>
                    <a:bodyPr/>
                    <a:lstStyle/>
                    <a:p>
                      <a:pPr algn="ctr"/>
                      <a:r>
                        <a:rPr lang="ne-NP" dirty="0" smtClean="0">
                          <a:cs typeface="Kalimati" pitchFamily="2"/>
                        </a:rPr>
                        <a:t>११५०</a:t>
                      </a:r>
                      <a:endParaRPr lang="en-US" dirty="0">
                        <a:cs typeface="Kalimati" pitchFamily="2"/>
                      </a:endParaRPr>
                    </a:p>
                  </a:txBody>
                  <a:tcPr/>
                </a:tc>
                <a:tc>
                  <a:txBody>
                    <a:bodyPr/>
                    <a:lstStyle/>
                    <a:p>
                      <a:pPr marL="0" marR="0" algn="ctr">
                        <a:lnSpc>
                          <a:spcPct val="115000"/>
                        </a:lnSpc>
                        <a:spcBef>
                          <a:spcPts val="0"/>
                        </a:spcBef>
                        <a:spcAft>
                          <a:spcPts val="0"/>
                        </a:spcAft>
                      </a:pPr>
                      <a:r>
                        <a:rPr lang="ne-NP" sz="1800" dirty="0">
                          <a:effectLst/>
                          <a:latin typeface="Calibri"/>
                          <a:ea typeface="Calibri"/>
                          <a:cs typeface="Kalimati" pitchFamily="2"/>
                        </a:rPr>
                        <a:t>२३४  </a:t>
                      </a:r>
                      <a:endParaRPr lang="en-US" sz="1800" dirty="0">
                        <a:effectLst/>
                        <a:latin typeface="Calibri"/>
                        <a:ea typeface="Calibri"/>
                        <a:cs typeface="Kalimati" pitchFamily="2"/>
                      </a:endParaRPr>
                    </a:p>
                  </a:txBody>
                  <a:tcPr marL="68580" marR="68580" marT="0" marB="0"/>
                </a:tc>
                <a:tc>
                  <a:txBody>
                    <a:bodyPr/>
                    <a:lstStyle/>
                    <a:p>
                      <a:pPr marL="0" marR="0" algn="ctr">
                        <a:lnSpc>
                          <a:spcPct val="115000"/>
                        </a:lnSpc>
                        <a:spcBef>
                          <a:spcPts val="0"/>
                        </a:spcBef>
                        <a:spcAft>
                          <a:spcPts val="0"/>
                        </a:spcAft>
                      </a:pPr>
                      <a:r>
                        <a:rPr lang="ne-NP" sz="1800" dirty="0">
                          <a:effectLst/>
                          <a:latin typeface="Calibri"/>
                          <a:ea typeface="Calibri"/>
                          <a:cs typeface="Kalimati" pitchFamily="2"/>
                        </a:rPr>
                        <a:t>३४५  </a:t>
                      </a:r>
                      <a:endParaRPr lang="en-US" sz="1800" dirty="0">
                        <a:effectLst/>
                        <a:latin typeface="Calibri"/>
                        <a:ea typeface="Calibri"/>
                        <a:cs typeface="Kalimati" pitchFamily="2"/>
                      </a:endParaRPr>
                    </a:p>
                  </a:txBody>
                  <a:tcPr marL="68580" marR="68580" marT="0" marB="0"/>
                </a:tc>
                <a:extLst>
                  <a:ext uri="{0D108BD9-81ED-4DB2-BD59-A6C34878D82A}">
                    <a16:rowId xmlns:a16="http://schemas.microsoft.com/office/drawing/2014/main" xmlns="" val="10002"/>
                  </a:ext>
                </a:extLst>
              </a:tr>
              <a:tr h="370840">
                <a:tc>
                  <a:txBody>
                    <a:bodyPr/>
                    <a:lstStyle/>
                    <a:p>
                      <a:pPr algn="ctr"/>
                      <a:r>
                        <a:rPr lang="ne-NP" dirty="0" smtClean="0">
                          <a:cs typeface="Kalimati" pitchFamily="2"/>
                        </a:rPr>
                        <a:t>२</a:t>
                      </a:r>
                      <a:endParaRPr lang="en-US" dirty="0">
                        <a:cs typeface="Kalimati" pitchFamily="2"/>
                      </a:endParaRPr>
                    </a:p>
                  </a:txBody>
                  <a:tcPr/>
                </a:tc>
                <a:tc>
                  <a:txBody>
                    <a:bodyPr/>
                    <a:lstStyle/>
                    <a:p>
                      <a:pPr algn="ctr"/>
                      <a:r>
                        <a:rPr lang="ne-NP" dirty="0" smtClean="0">
                          <a:cs typeface="Kalimati" pitchFamily="2"/>
                        </a:rPr>
                        <a:t>२</a:t>
                      </a:r>
                      <a:endParaRPr lang="en-US" dirty="0">
                        <a:cs typeface="Kalimati" pitchFamily="2"/>
                      </a:endParaRPr>
                    </a:p>
                  </a:txBody>
                  <a:tcPr/>
                </a:tc>
                <a:tc>
                  <a:txBody>
                    <a:bodyPr/>
                    <a:lstStyle/>
                    <a:p>
                      <a:pPr algn="ctr"/>
                      <a:r>
                        <a:rPr lang="ne-NP" dirty="0" smtClean="0">
                          <a:cs typeface="Kalimati" pitchFamily="2"/>
                        </a:rPr>
                        <a:t>४६५</a:t>
                      </a:r>
                      <a:endParaRPr lang="en-US" dirty="0">
                        <a:cs typeface="Kalimati" pitchFamily="2"/>
                      </a:endParaRPr>
                    </a:p>
                  </a:txBody>
                  <a:tcPr/>
                </a:tc>
                <a:tc>
                  <a:txBody>
                    <a:bodyPr/>
                    <a:lstStyle/>
                    <a:p>
                      <a:pPr marL="0" marR="0" algn="ctr">
                        <a:lnSpc>
                          <a:spcPct val="115000"/>
                        </a:lnSpc>
                        <a:spcBef>
                          <a:spcPts val="0"/>
                        </a:spcBef>
                        <a:spcAft>
                          <a:spcPts val="0"/>
                        </a:spcAft>
                      </a:pPr>
                      <a:r>
                        <a:rPr lang="ne-NP" sz="1800" dirty="0">
                          <a:effectLst/>
                          <a:latin typeface="Calibri"/>
                          <a:ea typeface="Calibri"/>
                          <a:cs typeface="Kalimati" pitchFamily="2"/>
                        </a:rPr>
                        <a:t>९२  </a:t>
                      </a:r>
                      <a:endParaRPr lang="en-US" sz="1800" dirty="0">
                        <a:effectLst/>
                        <a:latin typeface="Calibri"/>
                        <a:ea typeface="Calibri"/>
                        <a:cs typeface="Kalimati" pitchFamily="2"/>
                      </a:endParaRPr>
                    </a:p>
                  </a:txBody>
                  <a:tcPr marL="68580" marR="68580" marT="0" marB="0"/>
                </a:tc>
                <a:tc>
                  <a:txBody>
                    <a:bodyPr/>
                    <a:lstStyle/>
                    <a:p>
                      <a:pPr marL="0" marR="0" algn="ctr">
                        <a:lnSpc>
                          <a:spcPct val="115000"/>
                        </a:lnSpc>
                        <a:spcBef>
                          <a:spcPts val="0"/>
                        </a:spcBef>
                        <a:spcAft>
                          <a:spcPts val="0"/>
                        </a:spcAft>
                      </a:pPr>
                      <a:r>
                        <a:rPr lang="ne-NP" sz="1800" dirty="0">
                          <a:effectLst/>
                          <a:latin typeface="Calibri"/>
                          <a:ea typeface="Calibri"/>
                          <a:cs typeface="Kalimati" pitchFamily="2"/>
                        </a:rPr>
                        <a:t>१२३  </a:t>
                      </a:r>
                      <a:endParaRPr lang="en-US" sz="1800" dirty="0">
                        <a:effectLst/>
                        <a:latin typeface="Calibri"/>
                        <a:ea typeface="Calibri"/>
                        <a:cs typeface="Kalimati" pitchFamily="2"/>
                      </a:endParaRPr>
                    </a:p>
                  </a:txBody>
                  <a:tcPr marL="68580" marR="68580" marT="0" marB="0"/>
                </a:tc>
                <a:extLst>
                  <a:ext uri="{0D108BD9-81ED-4DB2-BD59-A6C34878D82A}">
                    <a16:rowId xmlns:a16="http://schemas.microsoft.com/office/drawing/2014/main" xmlns="" val="10003"/>
                  </a:ext>
                </a:extLst>
              </a:tr>
              <a:tr h="370840">
                <a:tc>
                  <a:txBody>
                    <a:bodyPr/>
                    <a:lstStyle/>
                    <a:p>
                      <a:pPr algn="ctr"/>
                      <a:r>
                        <a:rPr lang="ne-NP" dirty="0" smtClean="0">
                          <a:cs typeface="Kalimati" pitchFamily="2"/>
                        </a:rPr>
                        <a:t>३</a:t>
                      </a:r>
                      <a:endParaRPr lang="en-US" dirty="0">
                        <a:cs typeface="Kalimati" pitchFamily="2"/>
                      </a:endParaRPr>
                    </a:p>
                  </a:txBody>
                  <a:tcPr/>
                </a:tc>
                <a:tc>
                  <a:txBody>
                    <a:bodyPr/>
                    <a:lstStyle/>
                    <a:p>
                      <a:pPr algn="ctr"/>
                      <a:r>
                        <a:rPr lang="ne-NP" dirty="0" smtClean="0">
                          <a:cs typeface="Kalimati" pitchFamily="2"/>
                        </a:rPr>
                        <a:t>३</a:t>
                      </a:r>
                      <a:endParaRPr lang="en-US" dirty="0">
                        <a:cs typeface="Kalimati" pitchFamily="2"/>
                      </a:endParaRPr>
                    </a:p>
                  </a:txBody>
                  <a:tcPr/>
                </a:tc>
                <a:tc>
                  <a:txBody>
                    <a:bodyPr/>
                    <a:lstStyle/>
                    <a:p>
                      <a:pPr algn="ctr"/>
                      <a:r>
                        <a:rPr lang="ne-NP" dirty="0" smtClean="0">
                          <a:cs typeface="Kalimati" pitchFamily="2"/>
                        </a:rPr>
                        <a:t>४३६</a:t>
                      </a:r>
                      <a:endParaRPr lang="en-US" dirty="0">
                        <a:cs typeface="Kalimati" pitchFamily="2"/>
                      </a:endParaRPr>
                    </a:p>
                  </a:txBody>
                  <a:tcPr/>
                </a:tc>
                <a:tc>
                  <a:txBody>
                    <a:bodyPr/>
                    <a:lstStyle/>
                    <a:p>
                      <a:pPr marL="0" marR="0" algn="ctr">
                        <a:lnSpc>
                          <a:spcPct val="115000"/>
                        </a:lnSpc>
                        <a:spcBef>
                          <a:spcPts val="0"/>
                        </a:spcBef>
                        <a:spcAft>
                          <a:spcPts val="0"/>
                        </a:spcAft>
                      </a:pPr>
                      <a:r>
                        <a:rPr lang="ne-NP" sz="1800" dirty="0">
                          <a:effectLst/>
                          <a:latin typeface="Calibri"/>
                          <a:ea typeface="Calibri"/>
                          <a:cs typeface="Kalimati" pitchFamily="2"/>
                        </a:rPr>
                        <a:t>१७५  </a:t>
                      </a:r>
                      <a:endParaRPr lang="en-US" sz="1800" dirty="0">
                        <a:effectLst/>
                        <a:latin typeface="Calibri"/>
                        <a:ea typeface="Calibri"/>
                        <a:cs typeface="Kalimati" pitchFamily="2"/>
                      </a:endParaRPr>
                    </a:p>
                  </a:txBody>
                  <a:tcPr marL="68580" marR="68580" marT="0" marB="0"/>
                </a:tc>
                <a:tc>
                  <a:txBody>
                    <a:bodyPr/>
                    <a:lstStyle/>
                    <a:p>
                      <a:pPr marL="0" marR="0" algn="ctr">
                        <a:lnSpc>
                          <a:spcPct val="115000"/>
                        </a:lnSpc>
                        <a:spcBef>
                          <a:spcPts val="0"/>
                        </a:spcBef>
                        <a:spcAft>
                          <a:spcPts val="0"/>
                        </a:spcAft>
                      </a:pPr>
                      <a:r>
                        <a:rPr lang="ne-NP" sz="1800" dirty="0">
                          <a:effectLst/>
                          <a:latin typeface="Calibri"/>
                          <a:ea typeface="Calibri"/>
                          <a:cs typeface="Kalimati" pitchFamily="2"/>
                        </a:rPr>
                        <a:t>२१५ </a:t>
                      </a:r>
                      <a:endParaRPr lang="en-US" sz="1800" dirty="0">
                        <a:effectLst/>
                        <a:latin typeface="Calibri"/>
                        <a:ea typeface="Calibri"/>
                        <a:cs typeface="Kalimati" pitchFamily="2"/>
                      </a:endParaRPr>
                    </a:p>
                  </a:txBody>
                  <a:tcPr marL="68580" marR="68580" marT="0" marB="0"/>
                </a:tc>
                <a:extLst>
                  <a:ext uri="{0D108BD9-81ED-4DB2-BD59-A6C34878D82A}">
                    <a16:rowId xmlns:a16="http://schemas.microsoft.com/office/drawing/2014/main" xmlns="" val="10004"/>
                  </a:ext>
                </a:extLst>
              </a:tr>
              <a:tr h="370840">
                <a:tc>
                  <a:txBody>
                    <a:bodyPr/>
                    <a:lstStyle/>
                    <a:p>
                      <a:pPr algn="ctr"/>
                      <a:r>
                        <a:rPr lang="ne-NP" dirty="0" smtClean="0">
                          <a:cs typeface="Kalimati" pitchFamily="2"/>
                        </a:rPr>
                        <a:t>४</a:t>
                      </a:r>
                      <a:endParaRPr lang="en-US" dirty="0">
                        <a:cs typeface="Kalimati" pitchFamily="2"/>
                      </a:endParaRPr>
                    </a:p>
                  </a:txBody>
                  <a:tcPr/>
                </a:tc>
                <a:tc>
                  <a:txBody>
                    <a:bodyPr/>
                    <a:lstStyle/>
                    <a:p>
                      <a:pPr algn="ctr"/>
                      <a:r>
                        <a:rPr lang="ne-NP" dirty="0" smtClean="0">
                          <a:cs typeface="Kalimati" pitchFamily="2"/>
                        </a:rPr>
                        <a:t>४</a:t>
                      </a:r>
                      <a:endParaRPr lang="en-US" dirty="0">
                        <a:cs typeface="Kalimati" pitchFamily="2"/>
                      </a:endParaRPr>
                    </a:p>
                  </a:txBody>
                  <a:tcPr/>
                </a:tc>
                <a:tc>
                  <a:txBody>
                    <a:bodyPr/>
                    <a:lstStyle/>
                    <a:p>
                      <a:pPr algn="ctr"/>
                      <a:r>
                        <a:rPr lang="ne-NP" dirty="0" smtClean="0">
                          <a:cs typeface="Kalimati" pitchFamily="2"/>
                        </a:rPr>
                        <a:t>२००</a:t>
                      </a:r>
                      <a:endParaRPr lang="en-US" dirty="0">
                        <a:cs typeface="Kalimati" pitchFamily="2"/>
                      </a:endParaRPr>
                    </a:p>
                  </a:txBody>
                  <a:tcPr/>
                </a:tc>
                <a:tc>
                  <a:txBody>
                    <a:bodyPr/>
                    <a:lstStyle/>
                    <a:p>
                      <a:pPr marL="0" marR="0" algn="ctr">
                        <a:lnSpc>
                          <a:spcPct val="115000"/>
                        </a:lnSpc>
                        <a:spcBef>
                          <a:spcPts val="0"/>
                        </a:spcBef>
                        <a:spcAft>
                          <a:spcPts val="0"/>
                        </a:spcAft>
                      </a:pPr>
                      <a:r>
                        <a:rPr lang="ne-NP" sz="1800" dirty="0">
                          <a:effectLst/>
                          <a:latin typeface="Calibri"/>
                          <a:ea typeface="Calibri"/>
                          <a:cs typeface="Kalimati" pitchFamily="2"/>
                        </a:rPr>
                        <a:t>६७  </a:t>
                      </a:r>
                      <a:endParaRPr lang="en-US" sz="1800" dirty="0">
                        <a:effectLst/>
                        <a:latin typeface="Calibri"/>
                        <a:ea typeface="Calibri"/>
                        <a:cs typeface="Kalimati" pitchFamily="2"/>
                      </a:endParaRPr>
                    </a:p>
                  </a:txBody>
                  <a:tcPr marL="68580" marR="68580" marT="0" marB="0"/>
                </a:tc>
                <a:tc>
                  <a:txBody>
                    <a:bodyPr/>
                    <a:lstStyle/>
                    <a:p>
                      <a:pPr marL="0" marR="0" algn="ctr">
                        <a:lnSpc>
                          <a:spcPct val="115000"/>
                        </a:lnSpc>
                        <a:spcBef>
                          <a:spcPts val="0"/>
                        </a:spcBef>
                        <a:spcAft>
                          <a:spcPts val="0"/>
                        </a:spcAft>
                      </a:pPr>
                      <a:r>
                        <a:rPr lang="ne-NP" sz="1800" dirty="0">
                          <a:effectLst/>
                          <a:latin typeface="Calibri"/>
                          <a:ea typeface="Calibri"/>
                          <a:cs typeface="Kalimati" pitchFamily="2"/>
                        </a:rPr>
                        <a:t>५ </a:t>
                      </a:r>
                      <a:endParaRPr lang="en-US" sz="1800" dirty="0">
                        <a:effectLst/>
                        <a:latin typeface="Calibri"/>
                        <a:ea typeface="Calibri"/>
                        <a:cs typeface="Kalimati" pitchFamily="2"/>
                      </a:endParaRPr>
                    </a:p>
                  </a:txBody>
                  <a:tcPr marL="68580" marR="68580" marT="0" marB="0"/>
                </a:tc>
                <a:extLst>
                  <a:ext uri="{0D108BD9-81ED-4DB2-BD59-A6C34878D82A}">
                    <a16:rowId xmlns:a16="http://schemas.microsoft.com/office/drawing/2014/main" xmlns="" val="10005"/>
                  </a:ext>
                </a:extLst>
              </a:tr>
              <a:tr h="370840">
                <a:tc>
                  <a:txBody>
                    <a:bodyPr/>
                    <a:lstStyle/>
                    <a:p>
                      <a:pPr algn="ctr"/>
                      <a:r>
                        <a:rPr lang="ne-NP" dirty="0" smtClean="0">
                          <a:cs typeface="Kalimati" pitchFamily="2"/>
                        </a:rPr>
                        <a:t>५</a:t>
                      </a:r>
                      <a:endParaRPr lang="en-US" dirty="0">
                        <a:cs typeface="Kalimati" pitchFamily="2"/>
                      </a:endParaRPr>
                    </a:p>
                  </a:txBody>
                  <a:tcPr/>
                </a:tc>
                <a:tc>
                  <a:txBody>
                    <a:bodyPr/>
                    <a:lstStyle/>
                    <a:p>
                      <a:pPr algn="ctr"/>
                      <a:r>
                        <a:rPr lang="ne-NP" dirty="0" smtClean="0">
                          <a:cs typeface="Kalimati" pitchFamily="2"/>
                        </a:rPr>
                        <a:t>५</a:t>
                      </a:r>
                      <a:endParaRPr lang="en-US" dirty="0">
                        <a:cs typeface="Kalimati" pitchFamily="2"/>
                      </a:endParaRPr>
                    </a:p>
                  </a:txBody>
                  <a:tcPr/>
                </a:tc>
                <a:tc>
                  <a:txBody>
                    <a:bodyPr/>
                    <a:lstStyle/>
                    <a:p>
                      <a:pPr algn="ctr"/>
                      <a:r>
                        <a:rPr lang="ne-NP" dirty="0" smtClean="0">
                          <a:cs typeface="Kalimati" pitchFamily="2"/>
                        </a:rPr>
                        <a:t>३३०</a:t>
                      </a:r>
                      <a:endParaRPr lang="en-US" dirty="0">
                        <a:cs typeface="Kalimati" pitchFamily="2"/>
                      </a:endParaRPr>
                    </a:p>
                  </a:txBody>
                  <a:tcPr/>
                </a:tc>
                <a:tc>
                  <a:txBody>
                    <a:bodyPr/>
                    <a:lstStyle/>
                    <a:p>
                      <a:pPr marL="0" marR="0" algn="ctr">
                        <a:lnSpc>
                          <a:spcPct val="115000"/>
                        </a:lnSpc>
                        <a:spcBef>
                          <a:spcPts val="0"/>
                        </a:spcBef>
                        <a:spcAft>
                          <a:spcPts val="0"/>
                        </a:spcAft>
                      </a:pPr>
                      <a:r>
                        <a:rPr lang="ne-NP" sz="1800" dirty="0">
                          <a:effectLst/>
                          <a:latin typeface="Calibri"/>
                          <a:ea typeface="Calibri"/>
                          <a:cs typeface="Kalimati" pitchFamily="2"/>
                        </a:rPr>
                        <a:t>३४०  </a:t>
                      </a:r>
                      <a:endParaRPr lang="en-US" sz="1800" dirty="0">
                        <a:effectLst/>
                        <a:latin typeface="Calibri"/>
                        <a:ea typeface="Calibri"/>
                        <a:cs typeface="Kalimati" pitchFamily="2"/>
                      </a:endParaRPr>
                    </a:p>
                  </a:txBody>
                  <a:tcPr marL="68580" marR="68580" marT="0" marB="0"/>
                </a:tc>
                <a:tc>
                  <a:txBody>
                    <a:bodyPr/>
                    <a:lstStyle/>
                    <a:p>
                      <a:pPr marL="0" marR="0" algn="ctr">
                        <a:lnSpc>
                          <a:spcPct val="115000"/>
                        </a:lnSpc>
                        <a:spcBef>
                          <a:spcPts val="0"/>
                        </a:spcBef>
                        <a:spcAft>
                          <a:spcPts val="0"/>
                        </a:spcAft>
                      </a:pPr>
                      <a:r>
                        <a:rPr lang="ne-NP" sz="1800" dirty="0">
                          <a:effectLst/>
                          <a:latin typeface="Calibri"/>
                          <a:ea typeface="Calibri"/>
                          <a:cs typeface="Kalimati" pitchFamily="2"/>
                        </a:rPr>
                        <a:t>२५ </a:t>
                      </a:r>
                      <a:endParaRPr lang="en-US" sz="1800" dirty="0">
                        <a:effectLst/>
                        <a:latin typeface="Calibri"/>
                        <a:ea typeface="Calibri"/>
                        <a:cs typeface="Kalimati" pitchFamily="2"/>
                      </a:endParaRPr>
                    </a:p>
                  </a:txBody>
                  <a:tcPr marL="68580" marR="68580" marT="0" marB="0"/>
                </a:tc>
                <a:extLst>
                  <a:ext uri="{0D108BD9-81ED-4DB2-BD59-A6C34878D82A}">
                    <a16:rowId xmlns:a16="http://schemas.microsoft.com/office/drawing/2014/main" xmlns="" val="10006"/>
                  </a:ext>
                </a:extLst>
              </a:tr>
              <a:tr h="370840">
                <a:tc>
                  <a:txBody>
                    <a:bodyPr/>
                    <a:lstStyle/>
                    <a:p>
                      <a:pPr algn="ctr"/>
                      <a:r>
                        <a:rPr lang="ne-NP" dirty="0" smtClean="0">
                          <a:cs typeface="Kalimati" pitchFamily="2"/>
                        </a:rPr>
                        <a:t>६</a:t>
                      </a:r>
                      <a:endParaRPr lang="en-US" dirty="0">
                        <a:cs typeface="Kalimati" pitchFamily="2"/>
                      </a:endParaRPr>
                    </a:p>
                  </a:txBody>
                  <a:tcPr/>
                </a:tc>
                <a:tc>
                  <a:txBody>
                    <a:bodyPr/>
                    <a:lstStyle/>
                    <a:p>
                      <a:pPr algn="ctr"/>
                      <a:r>
                        <a:rPr lang="ne-NP" dirty="0" smtClean="0">
                          <a:cs typeface="Kalimati" pitchFamily="2"/>
                        </a:rPr>
                        <a:t>६</a:t>
                      </a:r>
                      <a:endParaRPr lang="en-US" dirty="0">
                        <a:cs typeface="Kalimati" pitchFamily="2"/>
                      </a:endParaRPr>
                    </a:p>
                  </a:txBody>
                  <a:tcPr/>
                </a:tc>
                <a:tc>
                  <a:txBody>
                    <a:bodyPr/>
                    <a:lstStyle/>
                    <a:p>
                      <a:pPr algn="ctr"/>
                      <a:r>
                        <a:rPr lang="ne-NP" dirty="0" smtClean="0">
                          <a:cs typeface="Kalimati" pitchFamily="2"/>
                        </a:rPr>
                        <a:t>४७५</a:t>
                      </a:r>
                      <a:endParaRPr lang="en-US" dirty="0">
                        <a:cs typeface="Kalimati" pitchFamily="2"/>
                      </a:endParaRPr>
                    </a:p>
                  </a:txBody>
                  <a:tcPr/>
                </a:tc>
                <a:tc>
                  <a:txBody>
                    <a:bodyPr/>
                    <a:lstStyle/>
                    <a:p>
                      <a:pPr marL="0" marR="0" algn="ctr">
                        <a:lnSpc>
                          <a:spcPct val="115000"/>
                        </a:lnSpc>
                        <a:spcBef>
                          <a:spcPts val="0"/>
                        </a:spcBef>
                        <a:spcAft>
                          <a:spcPts val="0"/>
                        </a:spcAft>
                      </a:pPr>
                      <a:r>
                        <a:rPr lang="ne-NP" sz="1800" dirty="0">
                          <a:effectLst/>
                          <a:latin typeface="Calibri"/>
                          <a:ea typeface="Calibri"/>
                          <a:cs typeface="Kalimati" pitchFamily="2"/>
                        </a:rPr>
                        <a:t>२५२  </a:t>
                      </a:r>
                      <a:endParaRPr lang="en-US" sz="1800" dirty="0">
                        <a:effectLst/>
                        <a:latin typeface="Calibri"/>
                        <a:ea typeface="Calibri"/>
                        <a:cs typeface="Kalimati" pitchFamily="2"/>
                      </a:endParaRPr>
                    </a:p>
                  </a:txBody>
                  <a:tcPr marL="68580" marR="68580" marT="0" marB="0"/>
                </a:tc>
                <a:tc>
                  <a:txBody>
                    <a:bodyPr/>
                    <a:lstStyle/>
                    <a:p>
                      <a:pPr marL="0" marR="0" algn="ctr">
                        <a:lnSpc>
                          <a:spcPct val="115000"/>
                        </a:lnSpc>
                        <a:spcBef>
                          <a:spcPts val="0"/>
                        </a:spcBef>
                        <a:spcAft>
                          <a:spcPts val="0"/>
                        </a:spcAft>
                      </a:pPr>
                      <a:r>
                        <a:rPr lang="ne-NP" sz="1800" dirty="0">
                          <a:effectLst/>
                          <a:latin typeface="Calibri"/>
                          <a:ea typeface="Calibri"/>
                          <a:cs typeface="Kalimati" pitchFamily="2"/>
                        </a:rPr>
                        <a:t>१० </a:t>
                      </a:r>
                      <a:endParaRPr lang="en-US" sz="1800" dirty="0">
                        <a:effectLst/>
                        <a:latin typeface="Calibri"/>
                        <a:ea typeface="Calibri"/>
                        <a:cs typeface="Kalimati" pitchFamily="2"/>
                      </a:endParaRPr>
                    </a:p>
                  </a:txBody>
                  <a:tcPr marL="68580" marR="68580" marT="0" marB="0"/>
                </a:tc>
                <a:extLst>
                  <a:ext uri="{0D108BD9-81ED-4DB2-BD59-A6C34878D82A}">
                    <a16:rowId xmlns:a16="http://schemas.microsoft.com/office/drawing/2014/main" xmlns="" val="10007"/>
                  </a:ext>
                </a:extLst>
              </a:tr>
              <a:tr h="370840">
                <a:tc>
                  <a:txBody>
                    <a:bodyPr/>
                    <a:lstStyle/>
                    <a:p>
                      <a:pPr algn="ctr"/>
                      <a:r>
                        <a:rPr lang="ne-NP" dirty="0" smtClean="0">
                          <a:cs typeface="Kalimati" pitchFamily="2"/>
                        </a:rPr>
                        <a:t>७</a:t>
                      </a:r>
                      <a:endParaRPr lang="en-US" dirty="0">
                        <a:cs typeface="Kalimati" pitchFamily="2"/>
                      </a:endParaRPr>
                    </a:p>
                  </a:txBody>
                  <a:tcPr/>
                </a:tc>
                <a:tc>
                  <a:txBody>
                    <a:bodyPr/>
                    <a:lstStyle/>
                    <a:p>
                      <a:pPr algn="ctr"/>
                      <a:r>
                        <a:rPr lang="ne-NP" dirty="0" smtClean="0">
                          <a:cs typeface="Kalimati" pitchFamily="2"/>
                        </a:rPr>
                        <a:t>७</a:t>
                      </a:r>
                      <a:endParaRPr lang="en-US" dirty="0">
                        <a:cs typeface="Kalimati" pitchFamily="2"/>
                      </a:endParaRPr>
                    </a:p>
                  </a:txBody>
                  <a:tcPr/>
                </a:tc>
                <a:tc>
                  <a:txBody>
                    <a:bodyPr/>
                    <a:lstStyle/>
                    <a:p>
                      <a:pPr algn="ctr"/>
                      <a:r>
                        <a:rPr lang="ne-NP" dirty="0" smtClean="0">
                          <a:cs typeface="Kalimati" pitchFamily="2"/>
                        </a:rPr>
                        <a:t>३००</a:t>
                      </a:r>
                      <a:endParaRPr lang="en-US" dirty="0">
                        <a:cs typeface="Kalimati" pitchFamily="2"/>
                      </a:endParaRPr>
                    </a:p>
                  </a:txBody>
                  <a:tcPr/>
                </a:tc>
                <a:tc>
                  <a:txBody>
                    <a:bodyPr/>
                    <a:lstStyle/>
                    <a:p>
                      <a:pPr marL="0" marR="0" algn="ctr">
                        <a:lnSpc>
                          <a:spcPct val="115000"/>
                        </a:lnSpc>
                        <a:spcBef>
                          <a:spcPts val="0"/>
                        </a:spcBef>
                        <a:spcAft>
                          <a:spcPts val="0"/>
                        </a:spcAft>
                      </a:pPr>
                      <a:r>
                        <a:rPr lang="ne-NP" sz="1800" dirty="0">
                          <a:effectLst/>
                          <a:latin typeface="Calibri"/>
                          <a:ea typeface="Calibri"/>
                          <a:cs typeface="Kalimati" pitchFamily="2"/>
                        </a:rPr>
                        <a:t>१९८  </a:t>
                      </a:r>
                      <a:endParaRPr lang="en-US" sz="1800" dirty="0">
                        <a:effectLst/>
                        <a:latin typeface="Calibri"/>
                        <a:ea typeface="Calibri"/>
                        <a:cs typeface="Kalimati" pitchFamily="2"/>
                      </a:endParaRPr>
                    </a:p>
                  </a:txBody>
                  <a:tcPr marL="68580" marR="68580" marT="0" marB="0"/>
                </a:tc>
                <a:tc>
                  <a:txBody>
                    <a:bodyPr/>
                    <a:lstStyle/>
                    <a:p>
                      <a:pPr marL="0" marR="0" algn="ctr">
                        <a:lnSpc>
                          <a:spcPct val="115000"/>
                        </a:lnSpc>
                        <a:spcBef>
                          <a:spcPts val="0"/>
                        </a:spcBef>
                        <a:spcAft>
                          <a:spcPts val="0"/>
                        </a:spcAft>
                      </a:pPr>
                      <a:r>
                        <a:rPr lang="ne-NP" sz="1800" dirty="0">
                          <a:effectLst/>
                          <a:latin typeface="Calibri"/>
                          <a:ea typeface="Calibri"/>
                          <a:cs typeface="Kalimati" pitchFamily="2"/>
                        </a:rPr>
                        <a:t>२१५  </a:t>
                      </a:r>
                      <a:endParaRPr lang="en-US" sz="1800" dirty="0">
                        <a:effectLst/>
                        <a:latin typeface="Calibri"/>
                        <a:ea typeface="Calibri"/>
                        <a:cs typeface="Kalimati" pitchFamily="2"/>
                      </a:endParaRPr>
                    </a:p>
                  </a:txBody>
                  <a:tcPr marL="68580" marR="68580" marT="0" marB="0"/>
                </a:tc>
                <a:extLst>
                  <a:ext uri="{0D108BD9-81ED-4DB2-BD59-A6C34878D82A}">
                    <a16:rowId xmlns:a16="http://schemas.microsoft.com/office/drawing/2014/main" xmlns="" val="10008"/>
                  </a:ext>
                </a:extLst>
              </a:tr>
              <a:tr h="370840">
                <a:tc>
                  <a:txBody>
                    <a:bodyPr/>
                    <a:lstStyle/>
                    <a:p>
                      <a:pPr algn="ctr"/>
                      <a:r>
                        <a:rPr lang="ne-NP" dirty="0" smtClean="0">
                          <a:cs typeface="Kalimati" pitchFamily="2"/>
                        </a:rPr>
                        <a:t>८</a:t>
                      </a:r>
                      <a:endParaRPr lang="en-US" dirty="0">
                        <a:cs typeface="Kalimati" pitchFamily="2"/>
                      </a:endParaRPr>
                    </a:p>
                  </a:txBody>
                  <a:tcPr/>
                </a:tc>
                <a:tc>
                  <a:txBody>
                    <a:bodyPr/>
                    <a:lstStyle/>
                    <a:p>
                      <a:pPr algn="ctr"/>
                      <a:r>
                        <a:rPr lang="ne-NP" dirty="0" smtClean="0">
                          <a:cs typeface="Kalimati" pitchFamily="2"/>
                        </a:rPr>
                        <a:t>८</a:t>
                      </a:r>
                      <a:endParaRPr lang="en-US" dirty="0">
                        <a:cs typeface="Kalimati" pitchFamily="2"/>
                      </a:endParaRPr>
                    </a:p>
                  </a:txBody>
                  <a:tcPr/>
                </a:tc>
                <a:tc>
                  <a:txBody>
                    <a:bodyPr/>
                    <a:lstStyle/>
                    <a:p>
                      <a:pPr algn="ctr"/>
                      <a:r>
                        <a:rPr lang="ne-NP" dirty="0" smtClean="0">
                          <a:cs typeface="Kalimati" pitchFamily="2"/>
                        </a:rPr>
                        <a:t>१२२५</a:t>
                      </a:r>
                      <a:endParaRPr lang="en-US" dirty="0">
                        <a:cs typeface="Kalimati" pitchFamily="2"/>
                      </a:endParaRPr>
                    </a:p>
                  </a:txBody>
                  <a:tcPr/>
                </a:tc>
                <a:tc>
                  <a:txBody>
                    <a:bodyPr/>
                    <a:lstStyle/>
                    <a:p>
                      <a:pPr marL="0" marR="0" algn="ctr">
                        <a:lnSpc>
                          <a:spcPct val="115000"/>
                        </a:lnSpc>
                        <a:spcBef>
                          <a:spcPts val="0"/>
                        </a:spcBef>
                        <a:spcAft>
                          <a:spcPts val="0"/>
                        </a:spcAft>
                      </a:pPr>
                      <a:r>
                        <a:rPr lang="ne-NP" sz="1800" dirty="0">
                          <a:effectLst/>
                          <a:latin typeface="Calibri"/>
                          <a:ea typeface="Calibri"/>
                          <a:cs typeface="Kalimati" pitchFamily="2"/>
                        </a:rPr>
                        <a:t>७४२  </a:t>
                      </a:r>
                      <a:endParaRPr lang="en-US" sz="1800" dirty="0">
                        <a:effectLst/>
                        <a:latin typeface="Calibri"/>
                        <a:ea typeface="Calibri"/>
                        <a:cs typeface="Kalimati" pitchFamily="2"/>
                      </a:endParaRPr>
                    </a:p>
                  </a:txBody>
                  <a:tcPr marL="68580" marR="68580" marT="0" marB="0"/>
                </a:tc>
                <a:tc>
                  <a:txBody>
                    <a:bodyPr/>
                    <a:lstStyle/>
                    <a:p>
                      <a:pPr marL="0" marR="0" algn="ctr">
                        <a:lnSpc>
                          <a:spcPct val="115000"/>
                        </a:lnSpc>
                        <a:spcBef>
                          <a:spcPts val="0"/>
                        </a:spcBef>
                        <a:spcAft>
                          <a:spcPts val="0"/>
                        </a:spcAft>
                      </a:pPr>
                      <a:r>
                        <a:rPr lang="ne-NP" sz="1800" dirty="0">
                          <a:effectLst/>
                          <a:latin typeface="Calibri"/>
                          <a:ea typeface="Calibri"/>
                          <a:cs typeface="Kalimati" pitchFamily="2"/>
                        </a:rPr>
                        <a:t>७२७ </a:t>
                      </a:r>
                      <a:endParaRPr lang="en-US" sz="1800" dirty="0">
                        <a:effectLst/>
                        <a:latin typeface="Calibri"/>
                        <a:ea typeface="Calibri"/>
                        <a:cs typeface="Kalimati" pitchFamily="2"/>
                      </a:endParaRPr>
                    </a:p>
                  </a:txBody>
                  <a:tcPr marL="68580" marR="68580" marT="0" marB="0"/>
                </a:tc>
                <a:extLst>
                  <a:ext uri="{0D108BD9-81ED-4DB2-BD59-A6C34878D82A}">
                    <a16:rowId xmlns:a16="http://schemas.microsoft.com/office/drawing/2014/main" xmlns="" val="10009"/>
                  </a:ext>
                </a:extLst>
              </a:tr>
              <a:tr h="370840">
                <a:tc>
                  <a:txBody>
                    <a:bodyPr/>
                    <a:lstStyle/>
                    <a:p>
                      <a:pPr algn="ctr"/>
                      <a:r>
                        <a:rPr lang="ne-NP" dirty="0" smtClean="0">
                          <a:cs typeface="Kalimati" pitchFamily="2"/>
                        </a:rPr>
                        <a:t>९</a:t>
                      </a:r>
                      <a:endParaRPr lang="en-US" dirty="0">
                        <a:cs typeface="Kalimati" pitchFamily="2"/>
                      </a:endParaRPr>
                    </a:p>
                  </a:txBody>
                  <a:tcPr/>
                </a:tc>
                <a:tc>
                  <a:txBody>
                    <a:bodyPr/>
                    <a:lstStyle/>
                    <a:p>
                      <a:pPr algn="ctr"/>
                      <a:r>
                        <a:rPr lang="ne-NP" dirty="0" smtClean="0">
                          <a:cs typeface="Kalimati" pitchFamily="2"/>
                        </a:rPr>
                        <a:t>९</a:t>
                      </a:r>
                      <a:endParaRPr lang="en-US" dirty="0">
                        <a:cs typeface="Kalimati" pitchFamily="2"/>
                      </a:endParaRPr>
                    </a:p>
                  </a:txBody>
                  <a:tcPr/>
                </a:tc>
                <a:tc>
                  <a:txBody>
                    <a:bodyPr/>
                    <a:lstStyle/>
                    <a:p>
                      <a:pPr algn="ctr"/>
                      <a:r>
                        <a:rPr lang="ne-NP" dirty="0" smtClean="0">
                          <a:cs typeface="Kalimati" pitchFamily="2"/>
                        </a:rPr>
                        <a:t>४३०</a:t>
                      </a:r>
                      <a:endParaRPr lang="en-US" dirty="0">
                        <a:cs typeface="Kalimati" pitchFamily="2"/>
                      </a:endParaRPr>
                    </a:p>
                  </a:txBody>
                  <a:tcPr/>
                </a:tc>
                <a:tc>
                  <a:txBody>
                    <a:bodyPr/>
                    <a:lstStyle/>
                    <a:p>
                      <a:pPr marL="0" marR="0" algn="ctr">
                        <a:lnSpc>
                          <a:spcPct val="115000"/>
                        </a:lnSpc>
                        <a:spcBef>
                          <a:spcPts val="0"/>
                        </a:spcBef>
                        <a:spcAft>
                          <a:spcPts val="0"/>
                        </a:spcAft>
                      </a:pPr>
                      <a:r>
                        <a:rPr lang="ne-NP" sz="1800" dirty="0">
                          <a:effectLst/>
                          <a:latin typeface="Calibri"/>
                          <a:ea typeface="Calibri"/>
                          <a:cs typeface="Kalimati" pitchFamily="2"/>
                        </a:rPr>
                        <a:t>१३७  </a:t>
                      </a:r>
                      <a:endParaRPr lang="en-US" sz="1800" dirty="0">
                        <a:effectLst/>
                        <a:latin typeface="Calibri"/>
                        <a:ea typeface="Calibri"/>
                        <a:cs typeface="Kalimati" pitchFamily="2"/>
                      </a:endParaRPr>
                    </a:p>
                  </a:txBody>
                  <a:tcPr marL="68580" marR="68580" marT="0" marB="0"/>
                </a:tc>
                <a:tc>
                  <a:txBody>
                    <a:bodyPr/>
                    <a:lstStyle/>
                    <a:p>
                      <a:pPr marL="0" marR="0" algn="ctr">
                        <a:lnSpc>
                          <a:spcPct val="115000"/>
                        </a:lnSpc>
                        <a:spcBef>
                          <a:spcPts val="0"/>
                        </a:spcBef>
                        <a:spcAft>
                          <a:spcPts val="0"/>
                        </a:spcAft>
                      </a:pPr>
                      <a:r>
                        <a:rPr lang="ne-NP" sz="1800" dirty="0">
                          <a:effectLst/>
                          <a:latin typeface="Calibri"/>
                          <a:ea typeface="Calibri"/>
                          <a:cs typeface="Kalimati" pitchFamily="2"/>
                        </a:rPr>
                        <a:t>१४५  </a:t>
                      </a:r>
                      <a:endParaRPr lang="en-US" sz="1800" dirty="0">
                        <a:effectLst/>
                        <a:latin typeface="Calibri"/>
                        <a:ea typeface="Calibri"/>
                        <a:cs typeface="Kalimati" pitchFamily="2"/>
                      </a:endParaRPr>
                    </a:p>
                  </a:txBody>
                  <a:tcPr marL="68580" marR="68580" marT="0" marB="0"/>
                </a:tc>
                <a:extLst>
                  <a:ext uri="{0D108BD9-81ED-4DB2-BD59-A6C34878D82A}">
                    <a16:rowId xmlns:a16="http://schemas.microsoft.com/office/drawing/2014/main" xmlns="" val="10010"/>
                  </a:ext>
                </a:extLst>
              </a:tr>
              <a:tr h="370840">
                <a:tc>
                  <a:txBody>
                    <a:bodyPr/>
                    <a:lstStyle/>
                    <a:p>
                      <a:pPr algn="ctr"/>
                      <a:r>
                        <a:rPr lang="ne-NP" dirty="0" smtClean="0">
                          <a:cs typeface="Kalimati" pitchFamily="2"/>
                        </a:rPr>
                        <a:t>१०</a:t>
                      </a:r>
                      <a:endParaRPr lang="en-US" dirty="0">
                        <a:cs typeface="Kalimati" pitchFamily="2"/>
                      </a:endParaRPr>
                    </a:p>
                  </a:txBody>
                  <a:tcPr/>
                </a:tc>
                <a:tc>
                  <a:txBody>
                    <a:bodyPr/>
                    <a:lstStyle/>
                    <a:p>
                      <a:pPr algn="ctr"/>
                      <a:r>
                        <a:rPr lang="ne-NP" dirty="0" smtClean="0">
                          <a:cs typeface="Kalimati" pitchFamily="2"/>
                        </a:rPr>
                        <a:t>१०</a:t>
                      </a:r>
                      <a:endParaRPr lang="en-US" dirty="0">
                        <a:cs typeface="Kalimati" pitchFamily="2"/>
                      </a:endParaRPr>
                    </a:p>
                  </a:txBody>
                  <a:tcPr/>
                </a:tc>
                <a:tc>
                  <a:txBody>
                    <a:bodyPr/>
                    <a:lstStyle/>
                    <a:p>
                      <a:pPr algn="ctr"/>
                      <a:r>
                        <a:rPr lang="ne-NP" dirty="0" smtClean="0">
                          <a:cs typeface="Kalimati" pitchFamily="2"/>
                        </a:rPr>
                        <a:t>१०३०</a:t>
                      </a:r>
                      <a:endParaRPr lang="en-US" dirty="0">
                        <a:cs typeface="Kalimati" pitchFamily="2"/>
                      </a:endParaRPr>
                    </a:p>
                  </a:txBody>
                  <a:tcPr/>
                </a:tc>
                <a:tc>
                  <a:txBody>
                    <a:bodyPr/>
                    <a:lstStyle/>
                    <a:p>
                      <a:pPr marL="0" marR="0" algn="ctr">
                        <a:lnSpc>
                          <a:spcPct val="115000"/>
                        </a:lnSpc>
                        <a:spcBef>
                          <a:spcPts val="0"/>
                        </a:spcBef>
                        <a:spcAft>
                          <a:spcPts val="0"/>
                        </a:spcAft>
                      </a:pPr>
                      <a:r>
                        <a:rPr lang="ne-NP" sz="1800" dirty="0">
                          <a:effectLst/>
                          <a:latin typeface="Calibri"/>
                          <a:ea typeface="Calibri"/>
                          <a:cs typeface="Kalimati" pitchFamily="2"/>
                        </a:rPr>
                        <a:t>३१२  </a:t>
                      </a:r>
                      <a:endParaRPr lang="en-US" sz="1800" dirty="0">
                        <a:effectLst/>
                        <a:latin typeface="Calibri"/>
                        <a:ea typeface="Calibri"/>
                        <a:cs typeface="Kalimati" pitchFamily="2"/>
                      </a:endParaRPr>
                    </a:p>
                  </a:txBody>
                  <a:tcPr marL="68580" marR="68580" marT="0" marB="0"/>
                </a:tc>
                <a:tc>
                  <a:txBody>
                    <a:bodyPr/>
                    <a:lstStyle/>
                    <a:p>
                      <a:pPr marL="0" marR="0" algn="ctr">
                        <a:lnSpc>
                          <a:spcPct val="115000"/>
                        </a:lnSpc>
                        <a:spcBef>
                          <a:spcPts val="0"/>
                        </a:spcBef>
                        <a:spcAft>
                          <a:spcPts val="0"/>
                        </a:spcAft>
                      </a:pPr>
                      <a:r>
                        <a:rPr lang="ne-NP" sz="1800" dirty="0">
                          <a:effectLst/>
                          <a:latin typeface="Calibri"/>
                          <a:ea typeface="Calibri"/>
                          <a:cs typeface="Kalimati" pitchFamily="2"/>
                        </a:rPr>
                        <a:t>३२५ </a:t>
                      </a:r>
                      <a:endParaRPr lang="en-US" sz="1800" dirty="0">
                        <a:effectLst/>
                        <a:latin typeface="Calibri"/>
                        <a:ea typeface="Calibri"/>
                        <a:cs typeface="Kalimati" pitchFamily="2"/>
                      </a:endParaRPr>
                    </a:p>
                  </a:txBody>
                  <a:tcPr marL="68580" marR="68580" marT="0" marB="0"/>
                </a:tc>
                <a:extLst>
                  <a:ext uri="{0D108BD9-81ED-4DB2-BD59-A6C34878D82A}">
                    <a16:rowId xmlns:a16="http://schemas.microsoft.com/office/drawing/2014/main" xmlns="" val="10011"/>
                  </a:ext>
                </a:extLst>
              </a:tr>
              <a:tr h="370840">
                <a:tc>
                  <a:txBody>
                    <a:bodyPr/>
                    <a:lstStyle/>
                    <a:p>
                      <a:pPr algn="ctr"/>
                      <a:r>
                        <a:rPr lang="ne-NP" dirty="0" smtClean="0">
                          <a:cs typeface="Kalimati" pitchFamily="2"/>
                        </a:rPr>
                        <a:t>११</a:t>
                      </a:r>
                      <a:endParaRPr lang="en-US" dirty="0">
                        <a:cs typeface="Kalimati" pitchFamily="2"/>
                      </a:endParaRPr>
                    </a:p>
                  </a:txBody>
                  <a:tcPr/>
                </a:tc>
                <a:tc>
                  <a:txBody>
                    <a:bodyPr/>
                    <a:lstStyle/>
                    <a:p>
                      <a:pPr algn="ctr"/>
                      <a:r>
                        <a:rPr lang="ne-NP" dirty="0" smtClean="0">
                          <a:cs typeface="Kalimati" pitchFamily="2"/>
                        </a:rPr>
                        <a:t>११</a:t>
                      </a:r>
                      <a:endParaRPr lang="en-US" dirty="0">
                        <a:cs typeface="Kalimati" pitchFamily="2"/>
                      </a:endParaRPr>
                    </a:p>
                  </a:txBody>
                  <a:tcPr/>
                </a:tc>
                <a:tc>
                  <a:txBody>
                    <a:bodyPr/>
                    <a:lstStyle/>
                    <a:p>
                      <a:pPr algn="ctr"/>
                      <a:r>
                        <a:rPr lang="ne-NP" dirty="0" smtClean="0">
                          <a:cs typeface="Kalimati" pitchFamily="2"/>
                        </a:rPr>
                        <a:t>१३५०</a:t>
                      </a:r>
                      <a:endParaRPr lang="en-US" dirty="0">
                        <a:cs typeface="Kalimati" pitchFamily="2"/>
                      </a:endParaRPr>
                    </a:p>
                  </a:txBody>
                  <a:tcPr/>
                </a:tc>
                <a:tc>
                  <a:txBody>
                    <a:bodyPr/>
                    <a:lstStyle/>
                    <a:p>
                      <a:pPr marL="0" marR="0" algn="ctr">
                        <a:lnSpc>
                          <a:spcPct val="115000"/>
                        </a:lnSpc>
                        <a:spcBef>
                          <a:spcPts val="0"/>
                        </a:spcBef>
                        <a:spcAft>
                          <a:spcPts val="0"/>
                        </a:spcAft>
                      </a:pPr>
                      <a:r>
                        <a:rPr lang="ne-NP" sz="1800" dirty="0">
                          <a:effectLst/>
                          <a:latin typeface="Calibri"/>
                          <a:ea typeface="Calibri"/>
                          <a:cs typeface="Kalimati" pitchFamily="2"/>
                        </a:rPr>
                        <a:t>८४१  </a:t>
                      </a:r>
                      <a:endParaRPr lang="en-US" sz="1800" dirty="0">
                        <a:effectLst/>
                        <a:latin typeface="Calibri"/>
                        <a:ea typeface="Calibri"/>
                        <a:cs typeface="Kalimati" pitchFamily="2"/>
                      </a:endParaRPr>
                    </a:p>
                  </a:txBody>
                  <a:tcPr marL="68580" marR="68580" marT="0" marB="0"/>
                </a:tc>
                <a:tc>
                  <a:txBody>
                    <a:bodyPr/>
                    <a:lstStyle/>
                    <a:p>
                      <a:pPr marL="0" marR="0" algn="ctr">
                        <a:lnSpc>
                          <a:spcPct val="115000"/>
                        </a:lnSpc>
                        <a:spcBef>
                          <a:spcPts val="0"/>
                        </a:spcBef>
                        <a:spcAft>
                          <a:spcPts val="0"/>
                        </a:spcAft>
                      </a:pPr>
                      <a:r>
                        <a:rPr lang="ne-NP" sz="1800" dirty="0">
                          <a:effectLst/>
                          <a:latin typeface="Calibri"/>
                          <a:ea typeface="Calibri"/>
                          <a:cs typeface="Kalimati" pitchFamily="2"/>
                        </a:rPr>
                        <a:t>७४५  </a:t>
                      </a:r>
                      <a:endParaRPr lang="en-US" sz="1800" dirty="0">
                        <a:effectLst/>
                        <a:latin typeface="Calibri"/>
                        <a:ea typeface="Calibri"/>
                        <a:cs typeface="Kalimati" pitchFamily="2"/>
                      </a:endParaRPr>
                    </a:p>
                  </a:txBody>
                  <a:tcPr marL="68580" marR="68580" marT="0" marB="0"/>
                </a:tc>
                <a:extLst>
                  <a:ext uri="{0D108BD9-81ED-4DB2-BD59-A6C34878D82A}">
                    <a16:rowId xmlns:a16="http://schemas.microsoft.com/office/drawing/2014/main" xmlns="" val="10012"/>
                  </a:ext>
                </a:extLst>
              </a:tr>
            </a:tbl>
          </a:graphicData>
        </a:graphic>
      </p:graphicFrame>
      <p:sp>
        <p:nvSpPr>
          <p:cNvPr id="2" name="Title 1"/>
          <p:cNvSpPr>
            <a:spLocks noGrp="1"/>
          </p:cNvSpPr>
          <p:nvPr>
            <p:ph type="title"/>
          </p:nvPr>
        </p:nvSpPr>
        <p:spPr/>
        <p:txBody>
          <a:bodyPr>
            <a:normAutofit/>
          </a:bodyPr>
          <a:lstStyle/>
          <a:p>
            <a:pPr algn="ctr"/>
            <a:r>
              <a:rPr lang="ne-NP" sz="2800" dirty="0" smtClean="0"/>
              <a:t>सडक बत्ति व्यवस्थापन</a:t>
            </a:r>
            <a:endParaRPr lang="en-US" dirty="0"/>
          </a:p>
        </p:txBody>
      </p:sp>
      <p:sp>
        <p:nvSpPr>
          <p:cNvPr id="5" name="Slide Number Placeholder 4"/>
          <p:cNvSpPr>
            <a:spLocks noGrp="1"/>
          </p:cNvSpPr>
          <p:nvPr>
            <p:ph type="sldNum" sz="quarter" idx="12"/>
          </p:nvPr>
        </p:nvSpPr>
        <p:spPr/>
        <p:txBody>
          <a:bodyPr/>
          <a:lstStyle/>
          <a:p>
            <a:fld id="{D5A3C07E-D37F-45BB-9AEA-E961484A1A12}" type="slidenum">
              <a:rPr lang="en-US" smtClean="0"/>
              <a:t>33</a:t>
            </a:fld>
            <a:endParaRPr lang="en-US"/>
          </a:p>
        </p:txBody>
      </p:sp>
    </p:spTree>
    <p:extLst>
      <p:ext uri="{BB962C8B-B14F-4D97-AF65-F5344CB8AC3E}">
        <p14:creationId xmlns:p14="http://schemas.microsoft.com/office/powerpoint/2010/main" val="16405797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457200" y="1481138"/>
          <a:ext cx="8229600" cy="3708400"/>
        </p:xfrm>
        <a:graphic>
          <a:graphicData uri="http://schemas.openxmlformats.org/drawingml/2006/table">
            <a:tbl>
              <a:tblPr firstRow="1" bandRow="1">
                <a:tableStyleId>{5C22544A-7EE6-4342-B048-85BDC9FD1C3A}</a:tableStyleId>
              </a:tblPr>
              <a:tblGrid>
                <a:gridCol w="762000">
                  <a:extLst>
                    <a:ext uri="{9D8B030D-6E8A-4147-A177-3AD203B41FA5}">
                      <a16:colId xmlns:a16="http://schemas.microsoft.com/office/drawing/2014/main" xmlns="" val="20000"/>
                    </a:ext>
                  </a:extLst>
                </a:gridCol>
                <a:gridCol w="1219200">
                  <a:extLst>
                    <a:ext uri="{9D8B030D-6E8A-4147-A177-3AD203B41FA5}">
                      <a16:colId xmlns:a16="http://schemas.microsoft.com/office/drawing/2014/main" xmlns="" val="20001"/>
                    </a:ext>
                  </a:extLst>
                </a:gridCol>
                <a:gridCol w="1828800">
                  <a:extLst>
                    <a:ext uri="{9D8B030D-6E8A-4147-A177-3AD203B41FA5}">
                      <a16:colId xmlns:a16="http://schemas.microsoft.com/office/drawing/2014/main" xmlns="" val="20002"/>
                    </a:ext>
                  </a:extLst>
                </a:gridCol>
                <a:gridCol w="2362200">
                  <a:extLst>
                    <a:ext uri="{9D8B030D-6E8A-4147-A177-3AD203B41FA5}">
                      <a16:colId xmlns:a16="http://schemas.microsoft.com/office/drawing/2014/main" xmlns="" val="20003"/>
                    </a:ext>
                  </a:extLst>
                </a:gridCol>
                <a:gridCol w="2057400">
                  <a:extLst>
                    <a:ext uri="{9D8B030D-6E8A-4147-A177-3AD203B41FA5}">
                      <a16:colId xmlns:a16="http://schemas.microsoft.com/office/drawing/2014/main" xmlns="" val="20004"/>
                    </a:ext>
                  </a:extLst>
                </a:gridCol>
              </a:tblGrid>
              <a:tr h="370840">
                <a:tc>
                  <a:txBody>
                    <a:bodyPr/>
                    <a:lstStyle/>
                    <a:p>
                      <a:pPr algn="ctr"/>
                      <a:r>
                        <a:rPr lang="ne-NP" dirty="0" smtClean="0">
                          <a:cs typeface="Kalimati" pitchFamily="2"/>
                        </a:rPr>
                        <a:t>क्रसं</a:t>
                      </a:r>
                      <a:endParaRPr lang="en-US" dirty="0">
                        <a:cs typeface="Kalimati" pitchFamily="2"/>
                      </a:endParaRPr>
                    </a:p>
                  </a:txBody>
                  <a:tcPr/>
                </a:tc>
                <a:tc>
                  <a:txBody>
                    <a:bodyPr/>
                    <a:lstStyle/>
                    <a:p>
                      <a:pPr algn="ctr"/>
                      <a:r>
                        <a:rPr lang="ne-NP" dirty="0" smtClean="0">
                          <a:cs typeface="Kalimati" pitchFamily="2"/>
                        </a:rPr>
                        <a:t>वडा</a:t>
                      </a:r>
                      <a:endParaRPr lang="en-US" dirty="0">
                        <a:cs typeface="Kalimati" pitchFamily="2"/>
                      </a:endParaRPr>
                    </a:p>
                  </a:txBody>
                  <a:tcPr/>
                </a:tc>
                <a:tc>
                  <a:txBody>
                    <a:bodyPr/>
                    <a:lstStyle/>
                    <a:p>
                      <a:pPr algn="ctr"/>
                      <a:r>
                        <a:rPr lang="ne-NP" dirty="0" smtClean="0">
                          <a:cs typeface="Kalimati" pitchFamily="2"/>
                        </a:rPr>
                        <a:t>पोल संख्या</a:t>
                      </a:r>
                      <a:endParaRPr lang="en-US" dirty="0">
                        <a:cs typeface="Kalimati" pitchFamily="2"/>
                      </a:endParaRPr>
                    </a:p>
                  </a:txBody>
                  <a:tcPr/>
                </a:tc>
                <a:tc>
                  <a:txBody>
                    <a:bodyPr/>
                    <a:lstStyle/>
                    <a:p>
                      <a:pPr algn="ctr"/>
                      <a:r>
                        <a:rPr lang="ne-NP" dirty="0" smtClean="0">
                          <a:cs typeface="Kalimati" pitchFamily="2"/>
                        </a:rPr>
                        <a:t>बत्ति</a:t>
                      </a:r>
                      <a:r>
                        <a:rPr lang="ne-NP" baseline="0" dirty="0" smtClean="0">
                          <a:cs typeface="Kalimati" pitchFamily="2"/>
                        </a:rPr>
                        <a:t> फेरेको</a:t>
                      </a:r>
                      <a:endParaRPr lang="en-US" dirty="0">
                        <a:cs typeface="Kalimati" pitchFamily="2"/>
                      </a:endParaRPr>
                    </a:p>
                  </a:txBody>
                  <a:tcPr/>
                </a:tc>
                <a:tc>
                  <a:txBody>
                    <a:bodyPr/>
                    <a:lstStyle/>
                    <a:p>
                      <a:pPr algn="ctr"/>
                      <a:r>
                        <a:rPr lang="ne-NP" dirty="0" smtClean="0">
                          <a:cs typeface="Kalimati" pitchFamily="2"/>
                        </a:rPr>
                        <a:t>मर्मत</a:t>
                      </a:r>
                      <a:r>
                        <a:rPr lang="ne-NP" baseline="0" dirty="0" smtClean="0">
                          <a:cs typeface="Kalimati" pitchFamily="2"/>
                        </a:rPr>
                        <a:t> गरेको</a:t>
                      </a:r>
                      <a:endParaRPr lang="en-US" dirty="0">
                        <a:cs typeface="Kalimati" pitchFamily="2"/>
                      </a:endParaRPr>
                    </a:p>
                  </a:txBody>
                  <a:tcPr/>
                </a:tc>
                <a:extLst>
                  <a:ext uri="{0D108BD9-81ED-4DB2-BD59-A6C34878D82A}">
                    <a16:rowId xmlns:a16="http://schemas.microsoft.com/office/drawing/2014/main" xmlns="" val="10000"/>
                  </a:ext>
                </a:extLst>
              </a:tr>
              <a:tr h="370840">
                <a:tc>
                  <a:txBody>
                    <a:bodyPr/>
                    <a:lstStyle/>
                    <a:p>
                      <a:pPr algn="ctr"/>
                      <a:r>
                        <a:rPr lang="ne-NP" dirty="0" smtClean="0">
                          <a:cs typeface="Kalimati" pitchFamily="2"/>
                        </a:rPr>
                        <a:t>१२</a:t>
                      </a:r>
                      <a:endParaRPr lang="en-US" dirty="0">
                        <a:cs typeface="Kalimati" pitchFamily="2"/>
                      </a:endParaRPr>
                    </a:p>
                  </a:txBody>
                  <a:tcPr/>
                </a:tc>
                <a:tc>
                  <a:txBody>
                    <a:bodyPr/>
                    <a:lstStyle/>
                    <a:p>
                      <a:pPr algn="ctr"/>
                      <a:r>
                        <a:rPr lang="ne-NP" dirty="0" smtClean="0">
                          <a:cs typeface="Kalimati" pitchFamily="2"/>
                        </a:rPr>
                        <a:t>१२</a:t>
                      </a:r>
                      <a:endParaRPr lang="en-US" dirty="0">
                        <a:cs typeface="Kalimati" pitchFamily="2"/>
                      </a:endParaRPr>
                    </a:p>
                  </a:txBody>
                  <a:tcPr/>
                </a:tc>
                <a:tc>
                  <a:txBody>
                    <a:bodyPr/>
                    <a:lstStyle/>
                    <a:p>
                      <a:pPr algn="ctr"/>
                      <a:r>
                        <a:rPr lang="ne-NP" dirty="0" smtClean="0">
                          <a:cs typeface="Kalimati" pitchFamily="2"/>
                        </a:rPr>
                        <a:t>५१५</a:t>
                      </a:r>
                      <a:endParaRPr lang="en-US" dirty="0">
                        <a:cs typeface="Kalimati" pitchFamily="2"/>
                      </a:endParaRPr>
                    </a:p>
                  </a:txBody>
                  <a:tcPr/>
                </a:tc>
                <a:tc>
                  <a:txBody>
                    <a:bodyPr/>
                    <a:lstStyle/>
                    <a:p>
                      <a:pPr marL="0" marR="0" algn="ctr">
                        <a:lnSpc>
                          <a:spcPct val="115000"/>
                        </a:lnSpc>
                        <a:spcBef>
                          <a:spcPts val="0"/>
                        </a:spcBef>
                        <a:spcAft>
                          <a:spcPts val="0"/>
                        </a:spcAft>
                      </a:pPr>
                      <a:r>
                        <a:rPr lang="ne-NP" sz="1800" dirty="0">
                          <a:effectLst/>
                          <a:latin typeface="Calibri"/>
                          <a:ea typeface="Calibri"/>
                          <a:cs typeface="Kalimati" pitchFamily="2"/>
                        </a:rPr>
                        <a:t>१७४  </a:t>
                      </a:r>
                      <a:endParaRPr lang="en-US" sz="1800" dirty="0">
                        <a:effectLst/>
                        <a:latin typeface="Calibri"/>
                        <a:ea typeface="Calibri"/>
                        <a:cs typeface="Kalimati" pitchFamily="2"/>
                      </a:endParaRPr>
                    </a:p>
                  </a:txBody>
                  <a:tcPr marL="68580" marR="68580" marT="0" marB="0"/>
                </a:tc>
                <a:tc>
                  <a:txBody>
                    <a:bodyPr/>
                    <a:lstStyle/>
                    <a:p>
                      <a:pPr marL="0" marR="0" algn="ctr">
                        <a:lnSpc>
                          <a:spcPct val="115000"/>
                        </a:lnSpc>
                        <a:spcBef>
                          <a:spcPts val="0"/>
                        </a:spcBef>
                        <a:spcAft>
                          <a:spcPts val="0"/>
                        </a:spcAft>
                      </a:pPr>
                      <a:r>
                        <a:rPr lang="ne-NP" sz="1800">
                          <a:effectLst/>
                          <a:latin typeface="Calibri"/>
                          <a:ea typeface="Calibri"/>
                          <a:cs typeface="Kalimati" pitchFamily="2"/>
                        </a:rPr>
                        <a:t>२०५ </a:t>
                      </a:r>
                      <a:endParaRPr lang="en-US" sz="1800">
                        <a:effectLst/>
                        <a:latin typeface="Calibri"/>
                        <a:ea typeface="Calibri"/>
                        <a:cs typeface="Kalimati" pitchFamily="2"/>
                      </a:endParaRPr>
                    </a:p>
                  </a:txBody>
                  <a:tcPr marL="68580" marR="68580" marT="0" marB="0"/>
                </a:tc>
                <a:extLst>
                  <a:ext uri="{0D108BD9-81ED-4DB2-BD59-A6C34878D82A}">
                    <a16:rowId xmlns:a16="http://schemas.microsoft.com/office/drawing/2014/main" xmlns="" val="10001"/>
                  </a:ext>
                </a:extLst>
              </a:tr>
              <a:tr h="370840">
                <a:tc>
                  <a:txBody>
                    <a:bodyPr/>
                    <a:lstStyle/>
                    <a:p>
                      <a:pPr algn="ctr"/>
                      <a:r>
                        <a:rPr lang="ne-NP" dirty="0" smtClean="0">
                          <a:cs typeface="Kalimati" pitchFamily="2"/>
                        </a:rPr>
                        <a:t>१३</a:t>
                      </a:r>
                      <a:endParaRPr lang="en-US" dirty="0">
                        <a:cs typeface="Kalimati" pitchFamily="2"/>
                      </a:endParaRPr>
                    </a:p>
                  </a:txBody>
                  <a:tcPr/>
                </a:tc>
                <a:tc>
                  <a:txBody>
                    <a:bodyPr/>
                    <a:lstStyle/>
                    <a:p>
                      <a:pPr algn="ctr"/>
                      <a:r>
                        <a:rPr lang="ne-NP" dirty="0" smtClean="0">
                          <a:cs typeface="Kalimati" pitchFamily="2"/>
                        </a:rPr>
                        <a:t>१३</a:t>
                      </a:r>
                      <a:endParaRPr lang="en-US" dirty="0">
                        <a:cs typeface="Kalimati" pitchFamily="2"/>
                      </a:endParaRPr>
                    </a:p>
                  </a:txBody>
                  <a:tcPr/>
                </a:tc>
                <a:tc>
                  <a:txBody>
                    <a:bodyPr/>
                    <a:lstStyle/>
                    <a:p>
                      <a:pPr algn="ctr"/>
                      <a:r>
                        <a:rPr lang="ne-NP" dirty="0" smtClean="0">
                          <a:cs typeface="Kalimati" pitchFamily="2"/>
                        </a:rPr>
                        <a:t>११००</a:t>
                      </a:r>
                      <a:endParaRPr lang="en-US" dirty="0">
                        <a:cs typeface="Kalimati" pitchFamily="2"/>
                      </a:endParaRPr>
                    </a:p>
                  </a:txBody>
                  <a:tcPr/>
                </a:tc>
                <a:tc>
                  <a:txBody>
                    <a:bodyPr/>
                    <a:lstStyle/>
                    <a:p>
                      <a:pPr marL="0" marR="0" algn="ctr">
                        <a:lnSpc>
                          <a:spcPct val="115000"/>
                        </a:lnSpc>
                        <a:spcBef>
                          <a:spcPts val="0"/>
                        </a:spcBef>
                        <a:spcAft>
                          <a:spcPts val="0"/>
                        </a:spcAft>
                      </a:pPr>
                      <a:r>
                        <a:rPr lang="ne-NP" sz="1800" dirty="0">
                          <a:effectLst/>
                          <a:latin typeface="Calibri"/>
                          <a:ea typeface="Calibri"/>
                          <a:cs typeface="Kalimati" pitchFamily="2"/>
                        </a:rPr>
                        <a:t>४२८  </a:t>
                      </a:r>
                      <a:endParaRPr lang="en-US" sz="1800" dirty="0">
                        <a:effectLst/>
                        <a:latin typeface="Calibri"/>
                        <a:ea typeface="Calibri"/>
                        <a:cs typeface="Kalimati" pitchFamily="2"/>
                      </a:endParaRPr>
                    </a:p>
                  </a:txBody>
                  <a:tcPr marL="68580" marR="68580" marT="0" marB="0"/>
                </a:tc>
                <a:tc>
                  <a:txBody>
                    <a:bodyPr/>
                    <a:lstStyle/>
                    <a:p>
                      <a:pPr marL="0" marR="0" algn="ctr">
                        <a:lnSpc>
                          <a:spcPct val="115000"/>
                        </a:lnSpc>
                        <a:spcBef>
                          <a:spcPts val="0"/>
                        </a:spcBef>
                        <a:spcAft>
                          <a:spcPts val="0"/>
                        </a:spcAft>
                      </a:pPr>
                      <a:r>
                        <a:rPr lang="ne-NP" sz="1800">
                          <a:effectLst/>
                          <a:latin typeface="Calibri"/>
                          <a:ea typeface="Calibri"/>
                          <a:cs typeface="Kalimati" pitchFamily="2"/>
                        </a:rPr>
                        <a:t>४६५  </a:t>
                      </a:r>
                      <a:endParaRPr lang="en-US" sz="1800">
                        <a:effectLst/>
                        <a:latin typeface="Calibri"/>
                        <a:ea typeface="Calibri"/>
                        <a:cs typeface="Kalimati" pitchFamily="2"/>
                      </a:endParaRPr>
                    </a:p>
                  </a:txBody>
                  <a:tcPr marL="68580" marR="68580" marT="0" marB="0"/>
                </a:tc>
                <a:extLst>
                  <a:ext uri="{0D108BD9-81ED-4DB2-BD59-A6C34878D82A}">
                    <a16:rowId xmlns:a16="http://schemas.microsoft.com/office/drawing/2014/main" xmlns="" val="10002"/>
                  </a:ext>
                </a:extLst>
              </a:tr>
              <a:tr h="370840">
                <a:tc>
                  <a:txBody>
                    <a:bodyPr/>
                    <a:lstStyle/>
                    <a:p>
                      <a:pPr algn="ctr"/>
                      <a:r>
                        <a:rPr lang="ne-NP" dirty="0" smtClean="0">
                          <a:cs typeface="Kalimati" pitchFamily="2"/>
                        </a:rPr>
                        <a:t>१४</a:t>
                      </a:r>
                      <a:endParaRPr lang="en-US" dirty="0">
                        <a:cs typeface="Kalimati" pitchFamily="2"/>
                      </a:endParaRPr>
                    </a:p>
                  </a:txBody>
                  <a:tcPr/>
                </a:tc>
                <a:tc>
                  <a:txBody>
                    <a:bodyPr/>
                    <a:lstStyle/>
                    <a:p>
                      <a:pPr algn="ctr"/>
                      <a:r>
                        <a:rPr lang="ne-NP" dirty="0" smtClean="0">
                          <a:cs typeface="Kalimati" pitchFamily="2"/>
                        </a:rPr>
                        <a:t>१४</a:t>
                      </a:r>
                      <a:endParaRPr lang="en-US" dirty="0">
                        <a:cs typeface="Kalimati" pitchFamily="2"/>
                      </a:endParaRPr>
                    </a:p>
                  </a:txBody>
                  <a:tcPr/>
                </a:tc>
                <a:tc>
                  <a:txBody>
                    <a:bodyPr/>
                    <a:lstStyle/>
                    <a:p>
                      <a:pPr algn="ctr"/>
                      <a:r>
                        <a:rPr lang="ne-NP" dirty="0" smtClean="0">
                          <a:cs typeface="Kalimati" pitchFamily="2"/>
                        </a:rPr>
                        <a:t>१०००</a:t>
                      </a:r>
                      <a:endParaRPr lang="en-US" dirty="0">
                        <a:cs typeface="Kalimati" pitchFamily="2"/>
                      </a:endParaRPr>
                    </a:p>
                  </a:txBody>
                  <a:tcPr/>
                </a:tc>
                <a:tc>
                  <a:txBody>
                    <a:bodyPr/>
                    <a:lstStyle/>
                    <a:p>
                      <a:pPr marL="0" marR="0" algn="ctr">
                        <a:lnSpc>
                          <a:spcPct val="115000"/>
                        </a:lnSpc>
                        <a:spcBef>
                          <a:spcPts val="0"/>
                        </a:spcBef>
                        <a:spcAft>
                          <a:spcPts val="0"/>
                        </a:spcAft>
                      </a:pPr>
                      <a:r>
                        <a:rPr lang="ne-NP" sz="1800" dirty="0">
                          <a:effectLst/>
                          <a:latin typeface="Calibri"/>
                          <a:ea typeface="Calibri"/>
                          <a:cs typeface="Kalimati" pitchFamily="2"/>
                        </a:rPr>
                        <a:t>४४३  </a:t>
                      </a:r>
                      <a:endParaRPr lang="en-US" sz="1800" dirty="0">
                        <a:effectLst/>
                        <a:latin typeface="Calibri"/>
                        <a:ea typeface="Calibri"/>
                        <a:cs typeface="Kalimati" pitchFamily="2"/>
                      </a:endParaRPr>
                    </a:p>
                  </a:txBody>
                  <a:tcPr marL="68580" marR="68580" marT="0" marB="0"/>
                </a:tc>
                <a:tc>
                  <a:txBody>
                    <a:bodyPr/>
                    <a:lstStyle/>
                    <a:p>
                      <a:pPr marL="0" marR="0" algn="ctr">
                        <a:lnSpc>
                          <a:spcPct val="115000"/>
                        </a:lnSpc>
                        <a:spcBef>
                          <a:spcPts val="0"/>
                        </a:spcBef>
                        <a:spcAft>
                          <a:spcPts val="0"/>
                        </a:spcAft>
                      </a:pPr>
                      <a:r>
                        <a:rPr lang="ne-NP" sz="1800">
                          <a:effectLst/>
                          <a:latin typeface="Calibri"/>
                          <a:ea typeface="Calibri"/>
                          <a:cs typeface="Kalimati" pitchFamily="2"/>
                        </a:rPr>
                        <a:t>४९५  </a:t>
                      </a:r>
                      <a:endParaRPr lang="en-US" sz="1800">
                        <a:effectLst/>
                        <a:latin typeface="Calibri"/>
                        <a:ea typeface="Calibri"/>
                        <a:cs typeface="Kalimati" pitchFamily="2"/>
                      </a:endParaRPr>
                    </a:p>
                  </a:txBody>
                  <a:tcPr marL="68580" marR="68580" marT="0" marB="0"/>
                </a:tc>
                <a:extLst>
                  <a:ext uri="{0D108BD9-81ED-4DB2-BD59-A6C34878D82A}">
                    <a16:rowId xmlns:a16="http://schemas.microsoft.com/office/drawing/2014/main" xmlns="" val="10003"/>
                  </a:ext>
                </a:extLst>
              </a:tr>
              <a:tr h="370840">
                <a:tc>
                  <a:txBody>
                    <a:bodyPr/>
                    <a:lstStyle/>
                    <a:p>
                      <a:pPr algn="ctr"/>
                      <a:r>
                        <a:rPr lang="ne-NP" dirty="0" smtClean="0">
                          <a:cs typeface="Kalimati" pitchFamily="2"/>
                        </a:rPr>
                        <a:t>१५</a:t>
                      </a:r>
                      <a:endParaRPr lang="en-US" dirty="0">
                        <a:cs typeface="Kalimati" pitchFamily="2"/>
                      </a:endParaRPr>
                    </a:p>
                  </a:txBody>
                  <a:tcPr/>
                </a:tc>
                <a:tc>
                  <a:txBody>
                    <a:bodyPr/>
                    <a:lstStyle/>
                    <a:p>
                      <a:pPr algn="ctr"/>
                      <a:r>
                        <a:rPr lang="ne-NP" dirty="0" smtClean="0">
                          <a:cs typeface="Kalimati" pitchFamily="2"/>
                        </a:rPr>
                        <a:t>१५</a:t>
                      </a:r>
                      <a:endParaRPr lang="en-US" dirty="0">
                        <a:cs typeface="Kalimati" pitchFamily="2"/>
                      </a:endParaRPr>
                    </a:p>
                  </a:txBody>
                  <a:tcPr/>
                </a:tc>
                <a:tc>
                  <a:txBody>
                    <a:bodyPr/>
                    <a:lstStyle/>
                    <a:p>
                      <a:pPr algn="ctr"/>
                      <a:r>
                        <a:rPr lang="ne-NP" dirty="0" smtClean="0">
                          <a:cs typeface="Kalimati" pitchFamily="2"/>
                        </a:rPr>
                        <a:t>१७००</a:t>
                      </a:r>
                      <a:endParaRPr lang="en-US" dirty="0">
                        <a:cs typeface="Kalimati" pitchFamily="2"/>
                      </a:endParaRPr>
                    </a:p>
                  </a:txBody>
                  <a:tcPr/>
                </a:tc>
                <a:tc>
                  <a:txBody>
                    <a:bodyPr/>
                    <a:lstStyle/>
                    <a:p>
                      <a:pPr marL="0" marR="0" algn="ctr">
                        <a:lnSpc>
                          <a:spcPct val="115000"/>
                        </a:lnSpc>
                        <a:spcBef>
                          <a:spcPts val="0"/>
                        </a:spcBef>
                        <a:spcAft>
                          <a:spcPts val="0"/>
                        </a:spcAft>
                      </a:pPr>
                      <a:r>
                        <a:rPr lang="ne-NP" sz="1800" dirty="0">
                          <a:effectLst/>
                          <a:latin typeface="Calibri"/>
                          <a:ea typeface="Calibri"/>
                          <a:cs typeface="Kalimati" pitchFamily="2"/>
                        </a:rPr>
                        <a:t>११५९  </a:t>
                      </a:r>
                      <a:endParaRPr lang="en-US" sz="1800" dirty="0">
                        <a:effectLst/>
                        <a:latin typeface="Calibri"/>
                        <a:ea typeface="Calibri"/>
                        <a:cs typeface="Kalimati" pitchFamily="2"/>
                      </a:endParaRPr>
                    </a:p>
                  </a:txBody>
                  <a:tcPr marL="68580" marR="68580" marT="0" marB="0"/>
                </a:tc>
                <a:tc>
                  <a:txBody>
                    <a:bodyPr/>
                    <a:lstStyle/>
                    <a:p>
                      <a:pPr marL="0" marR="0" algn="ctr">
                        <a:lnSpc>
                          <a:spcPct val="115000"/>
                        </a:lnSpc>
                        <a:spcBef>
                          <a:spcPts val="0"/>
                        </a:spcBef>
                        <a:spcAft>
                          <a:spcPts val="0"/>
                        </a:spcAft>
                      </a:pPr>
                      <a:r>
                        <a:rPr lang="ne-NP" sz="1800">
                          <a:effectLst/>
                          <a:latin typeface="Calibri"/>
                          <a:ea typeface="Calibri"/>
                          <a:cs typeface="Kalimati" pitchFamily="2"/>
                        </a:rPr>
                        <a:t>१२५० </a:t>
                      </a:r>
                      <a:endParaRPr lang="en-US" sz="1800">
                        <a:effectLst/>
                        <a:latin typeface="Calibri"/>
                        <a:ea typeface="Calibri"/>
                        <a:cs typeface="Kalimati" pitchFamily="2"/>
                      </a:endParaRPr>
                    </a:p>
                  </a:txBody>
                  <a:tcPr marL="68580" marR="68580" marT="0" marB="0"/>
                </a:tc>
                <a:extLst>
                  <a:ext uri="{0D108BD9-81ED-4DB2-BD59-A6C34878D82A}">
                    <a16:rowId xmlns:a16="http://schemas.microsoft.com/office/drawing/2014/main" xmlns="" val="10004"/>
                  </a:ext>
                </a:extLst>
              </a:tr>
              <a:tr h="370840">
                <a:tc>
                  <a:txBody>
                    <a:bodyPr/>
                    <a:lstStyle/>
                    <a:p>
                      <a:pPr algn="ctr"/>
                      <a:r>
                        <a:rPr lang="ne-NP" dirty="0" smtClean="0">
                          <a:cs typeface="Kalimati" pitchFamily="2"/>
                        </a:rPr>
                        <a:t>१६</a:t>
                      </a:r>
                      <a:endParaRPr lang="en-US" dirty="0">
                        <a:cs typeface="Kalimati" pitchFamily="2"/>
                      </a:endParaRPr>
                    </a:p>
                  </a:txBody>
                  <a:tcPr/>
                </a:tc>
                <a:tc>
                  <a:txBody>
                    <a:bodyPr/>
                    <a:lstStyle/>
                    <a:p>
                      <a:pPr algn="ctr"/>
                      <a:r>
                        <a:rPr lang="ne-NP" dirty="0" smtClean="0">
                          <a:cs typeface="Kalimati" pitchFamily="2"/>
                        </a:rPr>
                        <a:t>१६</a:t>
                      </a:r>
                      <a:endParaRPr lang="en-US" dirty="0">
                        <a:cs typeface="Kalimati" pitchFamily="2"/>
                      </a:endParaRPr>
                    </a:p>
                  </a:txBody>
                  <a:tcPr/>
                </a:tc>
                <a:tc>
                  <a:txBody>
                    <a:bodyPr/>
                    <a:lstStyle/>
                    <a:p>
                      <a:pPr algn="ctr"/>
                      <a:r>
                        <a:rPr lang="ne-NP" dirty="0" smtClean="0">
                          <a:cs typeface="Kalimati" pitchFamily="2"/>
                        </a:rPr>
                        <a:t>११००</a:t>
                      </a:r>
                      <a:endParaRPr lang="en-US" dirty="0">
                        <a:cs typeface="Kalimati" pitchFamily="2"/>
                      </a:endParaRPr>
                    </a:p>
                  </a:txBody>
                  <a:tcPr/>
                </a:tc>
                <a:tc>
                  <a:txBody>
                    <a:bodyPr/>
                    <a:lstStyle/>
                    <a:p>
                      <a:pPr marL="0" marR="0" algn="ctr">
                        <a:lnSpc>
                          <a:spcPct val="115000"/>
                        </a:lnSpc>
                        <a:spcBef>
                          <a:spcPts val="0"/>
                        </a:spcBef>
                        <a:spcAft>
                          <a:spcPts val="0"/>
                        </a:spcAft>
                      </a:pPr>
                      <a:r>
                        <a:rPr lang="ne-NP" sz="1800" dirty="0">
                          <a:effectLst/>
                          <a:latin typeface="Calibri"/>
                          <a:ea typeface="Calibri"/>
                          <a:cs typeface="Kalimati" pitchFamily="2"/>
                        </a:rPr>
                        <a:t>६५८ </a:t>
                      </a:r>
                      <a:endParaRPr lang="en-US" sz="1800" dirty="0">
                        <a:effectLst/>
                        <a:latin typeface="Calibri"/>
                        <a:ea typeface="Calibri"/>
                        <a:cs typeface="Kalimati" pitchFamily="2"/>
                      </a:endParaRPr>
                    </a:p>
                  </a:txBody>
                  <a:tcPr marL="68580" marR="68580" marT="0" marB="0"/>
                </a:tc>
                <a:tc>
                  <a:txBody>
                    <a:bodyPr/>
                    <a:lstStyle/>
                    <a:p>
                      <a:pPr marL="0" marR="0" algn="ctr">
                        <a:lnSpc>
                          <a:spcPct val="115000"/>
                        </a:lnSpc>
                        <a:spcBef>
                          <a:spcPts val="0"/>
                        </a:spcBef>
                        <a:spcAft>
                          <a:spcPts val="0"/>
                        </a:spcAft>
                      </a:pPr>
                      <a:r>
                        <a:rPr lang="ne-NP" sz="1800" dirty="0">
                          <a:effectLst/>
                          <a:latin typeface="Calibri"/>
                          <a:ea typeface="Calibri"/>
                          <a:cs typeface="Kalimati" pitchFamily="2"/>
                        </a:rPr>
                        <a:t>६७५ </a:t>
                      </a:r>
                      <a:endParaRPr lang="en-US" sz="1800" dirty="0">
                        <a:effectLst/>
                        <a:latin typeface="Calibri"/>
                        <a:ea typeface="Calibri"/>
                        <a:cs typeface="Kalimati" pitchFamily="2"/>
                      </a:endParaRPr>
                    </a:p>
                  </a:txBody>
                  <a:tcPr marL="68580" marR="68580" marT="0" marB="0"/>
                </a:tc>
                <a:extLst>
                  <a:ext uri="{0D108BD9-81ED-4DB2-BD59-A6C34878D82A}">
                    <a16:rowId xmlns:a16="http://schemas.microsoft.com/office/drawing/2014/main" xmlns="" val="10005"/>
                  </a:ext>
                </a:extLst>
              </a:tr>
              <a:tr h="370840">
                <a:tc>
                  <a:txBody>
                    <a:bodyPr/>
                    <a:lstStyle/>
                    <a:p>
                      <a:pPr algn="ctr"/>
                      <a:r>
                        <a:rPr lang="ne-NP" dirty="0" smtClean="0">
                          <a:cs typeface="Kalimati" pitchFamily="2"/>
                        </a:rPr>
                        <a:t>१७</a:t>
                      </a:r>
                      <a:endParaRPr lang="en-US" dirty="0">
                        <a:cs typeface="Kalimati" pitchFamily="2"/>
                      </a:endParaRPr>
                    </a:p>
                  </a:txBody>
                  <a:tcPr/>
                </a:tc>
                <a:tc>
                  <a:txBody>
                    <a:bodyPr/>
                    <a:lstStyle/>
                    <a:p>
                      <a:pPr algn="ctr"/>
                      <a:r>
                        <a:rPr lang="ne-NP" dirty="0" smtClean="0">
                          <a:cs typeface="Kalimati" pitchFamily="2"/>
                        </a:rPr>
                        <a:t>१७</a:t>
                      </a:r>
                      <a:endParaRPr lang="en-US" dirty="0">
                        <a:cs typeface="Kalimati" pitchFamily="2"/>
                      </a:endParaRPr>
                    </a:p>
                  </a:txBody>
                  <a:tcPr/>
                </a:tc>
                <a:tc>
                  <a:txBody>
                    <a:bodyPr/>
                    <a:lstStyle/>
                    <a:p>
                      <a:pPr algn="ctr"/>
                      <a:r>
                        <a:rPr lang="ne-NP" dirty="0" smtClean="0">
                          <a:cs typeface="Kalimati" pitchFamily="2"/>
                        </a:rPr>
                        <a:t>१४५०</a:t>
                      </a:r>
                      <a:endParaRPr lang="en-US" dirty="0">
                        <a:cs typeface="Kalimati" pitchFamily="2"/>
                      </a:endParaRPr>
                    </a:p>
                  </a:txBody>
                  <a:tcPr/>
                </a:tc>
                <a:tc>
                  <a:txBody>
                    <a:bodyPr/>
                    <a:lstStyle/>
                    <a:p>
                      <a:pPr marL="0" marR="0" algn="ctr">
                        <a:lnSpc>
                          <a:spcPct val="115000"/>
                        </a:lnSpc>
                        <a:spcBef>
                          <a:spcPts val="0"/>
                        </a:spcBef>
                        <a:spcAft>
                          <a:spcPts val="0"/>
                        </a:spcAft>
                      </a:pPr>
                      <a:r>
                        <a:rPr lang="ne-NP" sz="1800">
                          <a:effectLst/>
                          <a:latin typeface="Calibri"/>
                          <a:ea typeface="Calibri"/>
                          <a:cs typeface="Kalimati" pitchFamily="2"/>
                        </a:rPr>
                        <a:t>८७९  </a:t>
                      </a:r>
                      <a:endParaRPr lang="en-US" sz="1800">
                        <a:effectLst/>
                        <a:latin typeface="Calibri"/>
                        <a:ea typeface="Calibri"/>
                        <a:cs typeface="Kalimati" pitchFamily="2"/>
                      </a:endParaRPr>
                    </a:p>
                  </a:txBody>
                  <a:tcPr marL="68580" marR="68580" marT="0" marB="0"/>
                </a:tc>
                <a:tc>
                  <a:txBody>
                    <a:bodyPr/>
                    <a:lstStyle/>
                    <a:p>
                      <a:pPr marL="0" marR="0" algn="ctr">
                        <a:lnSpc>
                          <a:spcPct val="115000"/>
                        </a:lnSpc>
                        <a:spcBef>
                          <a:spcPts val="0"/>
                        </a:spcBef>
                        <a:spcAft>
                          <a:spcPts val="0"/>
                        </a:spcAft>
                      </a:pPr>
                      <a:r>
                        <a:rPr lang="ne-NP" sz="1800" dirty="0">
                          <a:effectLst/>
                          <a:latin typeface="Calibri"/>
                          <a:ea typeface="Calibri"/>
                          <a:cs typeface="Kalimati" pitchFamily="2"/>
                        </a:rPr>
                        <a:t>९२५ </a:t>
                      </a:r>
                      <a:endParaRPr lang="en-US" sz="1800" dirty="0">
                        <a:effectLst/>
                        <a:latin typeface="Calibri"/>
                        <a:ea typeface="Calibri"/>
                        <a:cs typeface="Kalimati" pitchFamily="2"/>
                      </a:endParaRPr>
                    </a:p>
                  </a:txBody>
                  <a:tcPr marL="68580" marR="68580" marT="0" marB="0"/>
                </a:tc>
                <a:extLst>
                  <a:ext uri="{0D108BD9-81ED-4DB2-BD59-A6C34878D82A}">
                    <a16:rowId xmlns:a16="http://schemas.microsoft.com/office/drawing/2014/main" xmlns="" val="10006"/>
                  </a:ext>
                </a:extLst>
              </a:tr>
              <a:tr h="370840">
                <a:tc>
                  <a:txBody>
                    <a:bodyPr/>
                    <a:lstStyle/>
                    <a:p>
                      <a:pPr algn="ctr"/>
                      <a:r>
                        <a:rPr lang="ne-NP" dirty="0" smtClean="0">
                          <a:cs typeface="Kalimati" pitchFamily="2"/>
                        </a:rPr>
                        <a:t>१८</a:t>
                      </a:r>
                      <a:endParaRPr lang="en-US" dirty="0">
                        <a:cs typeface="Kalimati" pitchFamily="2"/>
                      </a:endParaRPr>
                    </a:p>
                  </a:txBody>
                  <a:tcPr/>
                </a:tc>
                <a:tc>
                  <a:txBody>
                    <a:bodyPr/>
                    <a:lstStyle/>
                    <a:p>
                      <a:pPr algn="ctr"/>
                      <a:r>
                        <a:rPr lang="ne-NP" dirty="0" smtClean="0">
                          <a:cs typeface="Kalimati" pitchFamily="2"/>
                        </a:rPr>
                        <a:t>१८</a:t>
                      </a:r>
                      <a:endParaRPr lang="en-US" dirty="0">
                        <a:cs typeface="Kalimati" pitchFamily="2"/>
                      </a:endParaRPr>
                    </a:p>
                  </a:txBody>
                  <a:tcPr/>
                </a:tc>
                <a:tc>
                  <a:txBody>
                    <a:bodyPr/>
                    <a:lstStyle/>
                    <a:p>
                      <a:pPr algn="ctr"/>
                      <a:r>
                        <a:rPr lang="ne-NP" dirty="0" smtClean="0">
                          <a:cs typeface="Kalimati" pitchFamily="2"/>
                        </a:rPr>
                        <a:t>३७५</a:t>
                      </a:r>
                      <a:endParaRPr lang="en-US" dirty="0">
                        <a:cs typeface="Kalimati" pitchFamily="2"/>
                      </a:endParaRPr>
                    </a:p>
                  </a:txBody>
                  <a:tcPr/>
                </a:tc>
                <a:tc>
                  <a:txBody>
                    <a:bodyPr/>
                    <a:lstStyle/>
                    <a:p>
                      <a:pPr marL="0" marR="0" algn="ctr">
                        <a:lnSpc>
                          <a:spcPct val="115000"/>
                        </a:lnSpc>
                        <a:spcBef>
                          <a:spcPts val="0"/>
                        </a:spcBef>
                        <a:spcAft>
                          <a:spcPts val="0"/>
                        </a:spcAft>
                      </a:pPr>
                      <a:r>
                        <a:rPr lang="ne-NP" sz="1800">
                          <a:effectLst/>
                          <a:latin typeface="Calibri"/>
                          <a:ea typeface="Calibri"/>
                          <a:cs typeface="Kalimati" pitchFamily="2"/>
                        </a:rPr>
                        <a:t>१०९  </a:t>
                      </a:r>
                      <a:endParaRPr lang="en-US" sz="1800">
                        <a:effectLst/>
                        <a:latin typeface="Calibri"/>
                        <a:ea typeface="Calibri"/>
                        <a:cs typeface="Kalimati" pitchFamily="2"/>
                      </a:endParaRPr>
                    </a:p>
                  </a:txBody>
                  <a:tcPr marL="68580" marR="68580" marT="0" marB="0"/>
                </a:tc>
                <a:tc>
                  <a:txBody>
                    <a:bodyPr/>
                    <a:lstStyle/>
                    <a:p>
                      <a:pPr marL="0" marR="0" algn="ctr">
                        <a:lnSpc>
                          <a:spcPct val="115000"/>
                        </a:lnSpc>
                        <a:spcBef>
                          <a:spcPts val="0"/>
                        </a:spcBef>
                        <a:spcAft>
                          <a:spcPts val="0"/>
                        </a:spcAft>
                      </a:pPr>
                      <a:r>
                        <a:rPr lang="ne-NP" sz="1800" dirty="0">
                          <a:effectLst/>
                          <a:latin typeface="Calibri"/>
                          <a:ea typeface="Calibri"/>
                          <a:cs typeface="Kalimati" pitchFamily="2"/>
                        </a:rPr>
                        <a:t>११५ </a:t>
                      </a:r>
                      <a:endParaRPr lang="en-US" sz="1800" dirty="0">
                        <a:effectLst/>
                        <a:latin typeface="Calibri"/>
                        <a:ea typeface="Calibri"/>
                        <a:cs typeface="Kalimati" pitchFamily="2"/>
                      </a:endParaRPr>
                    </a:p>
                  </a:txBody>
                  <a:tcPr marL="68580" marR="68580" marT="0" marB="0"/>
                </a:tc>
                <a:extLst>
                  <a:ext uri="{0D108BD9-81ED-4DB2-BD59-A6C34878D82A}">
                    <a16:rowId xmlns:a16="http://schemas.microsoft.com/office/drawing/2014/main" xmlns="" val="10007"/>
                  </a:ext>
                </a:extLst>
              </a:tr>
              <a:tr h="370840">
                <a:tc>
                  <a:txBody>
                    <a:bodyPr/>
                    <a:lstStyle/>
                    <a:p>
                      <a:pPr algn="ctr"/>
                      <a:r>
                        <a:rPr lang="ne-NP" dirty="0" smtClean="0">
                          <a:cs typeface="Kalimati" pitchFamily="2"/>
                        </a:rPr>
                        <a:t>१९</a:t>
                      </a:r>
                      <a:endParaRPr lang="en-US" dirty="0">
                        <a:cs typeface="Kalimati" pitchFamily="2"/>
                      </a:endParaRPr>
                    </a:p>
                  </a:txBody>
                  <a:tcPr/>
                </a:tc>
                <a:tc>
                  <a:txBody>
                    <a:bodyPr/>
                    <a:lstStyle/>
                    <a:p>
                      <a:pPr algn="ctr"/>
                      <a:r>
                        <a:rPr lang="ne-NP" dirty="0" smtClean="0">
                          <a:cs typeface="Kalimati" pitchFamily="2"/>
                        </a:rPr>
                        <a:t>१९</a:t>
                      </a:r>
                      <a:endParaRPr lang="en-US" dirty="0">
                        <a:cs typeface="Kalimati" pitchFamily="2"/>
                      </a:endParaRPr>
                    </a:p>
                  </a:txBody>
                  <a:tcPr/>
                </a:tc>
                <a:tc>
                  <a:txBody>
                    <a:bodyPr/>
                    <a:lstStyle/>
                    <a:p>
                      <a:pPr algn="ctr"/>
                      <a:r>
                        <a:rPr lang="ne-NP" dirty="0" smtClean="0">
                          <a:cs typeface="Kalimati" pitchFamily="2"/>
                        </a:rPr>
                        <a:t>४५०</a:t>
                      </a:r>
                      <a:endParaRPr lang="en-US" dirty="0">
                        <a:cs typeface="Kalimati" pitchFamily="2"/>
                      </a:endParaRPr>
                    </a:p>
                  </a:txBody>
                  <a:tcPr/>
                </a:tc>
                <a:tc>
                  <a:txBody>
                    <a:bodyPr/>
                    <a:lstStyle/>
                    <a:p>
                      <a:pPr marL="0" marR="0" algn="ctr">
                        <a:lnSpc>
                          <a:spcPct val="115000"/>
                        </a:lnSpc>
                        <a:spcBef>
                          <a:spcPts val="0"/>
                        </a:spcBef>
                        <a:spcAft>
                          <a:spcPts val="0"/>
                        </a:spcAft>
                      </a:pPr>
                      <a:r>
                        <a:rPr lang="ne-NP" sz="1800">
                          <a:effectLst/>
                          <a:latin typeface="Calibri"/>
                          <a:ea typeface="Calibri"/>
                          <a:cs typeface="Kalimati" pitchFamily="2"/>
                        </a:rPr>
                        <a:t>४०१ </a:t>
                      </a:r>
                      <a:endParaRPr lang="en-US" sz="1800">
                        <a:effectLst/>
                        <a:latin typeface="Calibri"/>
                        <a:ea typeface="Calibri"/>
                        <a:cs typeface="Kalimati" pitchFamily="2"/>
                      </a:endParaRPr>
                    </a:p>
                  </a:txBody>
                  <a:tcPr marL="68580" marR="68580" marT="0" marB="0"/>
                </a:tc>
                <a:tc>
                  <a:txBody>
                    <a:bodyPr/>
                    <a:lstStyle/>
                    <a:p>
                      <a:pPr marL="0" marR="0" algn="ctr">
                        <a:lnSpc>
                          <a:spcPct val="115000"/>
                        </a:lnSpc>
                        <a:spcBef>
                          <a:spcPts val="0"/>
                        </a:spcBef>
                        <a:spcAft>
                          <a:spcPts val="0"/>
                        </a:spcAft>
                      </a:pPr>
                      <a:r>
                        <a:rPr lang="ne-NP" sz="1800" dirty="0">
                          <a:effectLst/>
                          <a:latin typeface="Calibri"/>
                          <a:ea typeface="Calibri"/>
                          <a:cs typeface="Kalimati" pitchFamily="2"/>
                        </a:rPr>
                        <a:t>४२५ </a:t>
                      </a:r>
                      <a:endParaRPr lang="en-US" sz="1800" dirty="0">
                        <a:effectLst/>
                        <a:latin typeface="Calibri"/>
                        <a:ea typeface="Calibri"/>
                        <a:cs typeface="Kalimati" pitchFamily="2"/>
                      </a:endParaRPr>
                    </a:p>
                  </a:txBody>
                  <a:tcPr marL="68580" marR="68580" marT="0" marB="0"/>
                </a:tc>
                <a:extLst>
                  <a:ext uri="{0D108BD9-81ED-4DB2-BD59-A6C34878D82A}">
                    <a16:rowId xmlns:a16="http://schemas.microsoft.com/office/drawing/2014/main" xmlns="" val="10008"/>
                  </a:ext>
                </a:extLst>
              </a:tr>
              <a:tr h="370840">
                <a:tc>
                  <a:txBody>
                    <a:bodyPr/>
                    <a:lstStyle/>
                    <a:p>
                      <a:pPr algn="ctr"/>
                      <a:r>
                        <a:rPr lang="ne-NP" dirty="0" smtClean="0">
                          <a:cs typeface="Kalimati" pitchFamily="2"/>
                        </a:rPr>
                        <a:t>२०</a:t>
                      </a:r>
                      <a:endParaRPr lang="en-US" dirty="0">
                        <a:cs typeface="Kalimati" pitchFamily="2"/>
                      </a:endParaRPr>
                    </a:p>
                  </a:txBody>
                  <a:tcPr/>
                </a:tc>
                <a:tc>
                  <a:txBody>
                    <a:bodyPr/>
                    <a:lstStyle/>
                    <a:p>
                      <a:pPr algn="ctr"/>
                      <a:r>
                        <a:rPr lang="ne-NP" dirty="0" smtClean="0">
                          <a:cs typeface="Kalimati" pitchFamily="2"/>
                        </a:rPr>
                        <a:t>२०</a:t>
                      </a:r>
                      <a:endParaRPr lang="en-US" dirty="0">
                        <a:cs typeface="Kalimati" pitchFamily="2"/>
                      </a:endParaRPr>
                    </a:p>
                  </a:txBody>
                  <a:tcPr/>
                </a:tc>
                <a:tc>
                  <a:txBody>
                    <a:bodyPr/>
                    <a:lstStyle/>
                    <a:p>
                      <a:pPr algn="ctr"/>
                      <a:r>
                        <a:rPr lang="ne-NP" dirty="0" smtClean="0">
                          <a:cs typeface="Kalimati" pitchFamily="2"/>
                        </a:rPr>
                        <a:t>१५०</a:t>
                      </a:r>
                      <a:endParaRPr lang="en-US" dirty="0">
                        <a:cs typeface="Kalimati" pitchFamily="2"/>
                      </a:endParaRPr>
                    </a:p>
                  </a:txBody>
                  <a:tcPr/>
                </a:tc>
                <a:tc>
                  <a:txBody>
                    <a:bodyPr/>
                    <a:lstStyle/>
                    <a:p>
                      <a:pPr marL="0" marR="0" algn="ctr">
                        <a:lnSpc>
                          <a:spcPct val="115000"/>
                        </a:lnSpc>
                        <a:spcBef>
                          <a:spcPts val="0"/>
                        </a:spcBef>
                        <a:spcAft>
                          <a:spcPts val="0"/>
                        </a:spcAft>
                      </a:pPr>
                      <a:r>
                        <a:rPr lang="ne-NP" sz="1800" dirty="0">
                          <a:effectLst/>
                          <a:latin typeface="Calibri"/>
                          <a:ea typeface="Calibri"/>
                          <a:cs typeface="Kalimati" pitchFamily="2"/>
                        </a:rPr>
                        <a:t>० </a:t>
                      </a:r>
                      <a:endParaRPr lang="en-US" sz="1800" dirty="0">
                        <a:effectLst/>
                        <a:latin typeface="Calibri"/>
                        <a:ea typeface="Calibri"/>
                        <a:cs typeface="Kalimati" pitchFamily="2"/>
                      </a:endParaRPr>
                    </a:p>
                  </a:txBody>
                  <a:tcPr marL="68580" marR="68580" marT="0" marB="0"/>
                </a:tc>
                <a:tc>
                  <a:txBody>
                    <a:bodyPr/>
                    <a:lstStyle/>
                    <a:p>
                      <a:pPr marL="0" marR="0" algn="ctr">
                        <a:lnSpc>
                          <a:spcPct val="115000"/>
                        </a:lnSpc>
                        <a:spcBef>
                          <a:spcPts val="0"/>
                        </a:spcBef>
                        <a:spcAft>
                          <a:spcPts val="0"/>
                        </a:spcAft>
                      </a:pPr>
                      <a:r>
                        <a:rPr lang="ne-NP" sz="1800" dirty="0">
                          <a:effectLst/>
                          <a:latin typeface="Calibri"/>
                          <a:ea typeface="Calibri"/>
                          <a:cs typeface="Kalimati" pitchFamily="2"/>
                        </a:rPr>
                        <a:t>० </a:t>
                      </a:r>
                      <a:endParaRPr lang="en-US" sz="1800" dirty="0">
                        <a:effectLst/>
                        <a:latin typeface="Calibri"/>
                        <a:ea typeface="Calibri"/>
                        <a:cs typeface="Kalimati" pitchFamily="2"/>
                      </a:endParaRPr>
                    </a:p>
                  </a:txBody>
                  <a:tcPr marL="68580" marR="68580" marT="0" marB="0"/>
                </a:tc>
                <a:extLst>
                  <a:ext uri="{0D108BD9-81ED-4DB2-BD59-A6C34878D82A}">
                    <a16:rowId xmlns:a16="http://schemas.microsoft.com/office/drawing/2014/main" xmlns="" val="10009"/>
                  </a:ext>
                </a:extLst>
              </a:tr>
            </a:tbl>
          </a:graphicData>
        </a:graphic>
      </p:graphicFrame>
      <p:sp>
        <p:nvSpPr>
          <p:cNvPr id="2" name="Title 1"/>
          <p:cNvSpPr>
            <a:spLocks noGrp="1"/>
          </p:cNvSpPr>
          <p:nvPr>
            <p:ph type="title"/>
          </p:nvPr>
        </p:nvSpPr>
        <p:spPr/>
        <p:txBody>
          <a:bodyPr>
            <a:normAutofit/>
          </a:bodyPr>
          <a:lstStyle/>
          <a:p>
            <a:pPr algn="ctr"/>
            <a:r>
              <a:rPr lang="ne-NP" sz="2800" dirty="0" smtClean="0"/>
              <a:t>सडक बत्ति व्यवस्थापन</a:t>
            </a:r>
            <a:endParaRPr lang="en-US" dirty="0"/>
          </a:p>
        </p:txBody>
      </p:sp>
      <p:sp>
        <p:nvSpPr>
          <p:cNvPr id="5" name="Slide Number Placeholder 4"/>
          <p:cNvSpPr>
            <a:spLocks noGrp="1"/>
          </p:cNvSpPr>
          <p:nvPr>
            <p:ph type="sldNum" sz="quarter" idx="12"/>
          </p:nvPr>
        </p:nvSpPr>
        <p:spPr/>
        <p:txBody>
          <a:bodyPr/>
          <a:lstStyle/>
          <a:p>
            <a:fld id="{D5A3C07E-D37F-45BB-9AEA-E961484A1A12}" type="slidenum">
              <a:rPr lang="en-US" smtClean="0"/>
              <a:t>34</a:t>
            </a:fld>
            <a:endParaRPr lang="en-US"/>
          </a:p>
        </p:txBody>
      </p:sp>
    </p:spTree>
    <p:extLst>
      <p:ext uri="{BB962C8B-B14F-4D97-AF65-F5344CB8AC3E}">
        <p14:creationId xmlns:p14="http://schemas.microsoft.com/office/powerpoint/2010/main" val="34808505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idx="1"/>
          </p:nvPr>
        </p:nvSpPr>
        <p:spPr>
          <a:xfrm>
            <a:off x="457200" y="914400"/>
            <a:ext cx="8458200" cy="5638800"/>
          </a:xfrm>
        </p:spPr>
        <p:txBody>
          <a:bodyPr/>
          <a:lstStyle/>
          <a:p>
            <a:pPr eaLnBrk="1" hangingPunct="1">
              <a:lnSpc>
                <a:spcPct val="90000"/>
              </a:lnSpc>
              <a:buFont typeface="Wingdings" pitchFamily="2" charset="2"/>
              <a:buChar char="q"/>
              <a:defRPr/>
            </a:pPr>
            <a:r>
              <a:rPr lang="ne-NP" sz="2400" dirty="0" smtClean="0">
                <a:latin typeface="Preeti" pitchFamily="2" charset="0"/>
              </a:rPr>
              <a:t>शिक्षा</a:t>
            </a:r>
            <a:r>
              <a:rPr lang="ne-NP" sz="2400" dirty="0">
                <a:latin typeface="Preeti" pitchFamily="2" charset="0"/>
              </a:rPr>
              <a:t> </a:t>
            </a:r>
            <a:r>
              <a:rPr lang="ne-NP" sz="2400" dirty="0" smtClean="0">
                <a:latin typeface="Preeti" pitchFamily="2" charset="0"/>
              </a:rPr>
              <a:t>नियमावली कार्यपालिकावाट पास भई लागू भएको ।  </a:t>
            </a:r>
          </a:p>
          <a:p>
            <a:pPr eaLnBrk="1" hangingPunct="1">
              <a:lnSpc>
                <a:spcPct val="90000"/>
              </a:lnSpc>
              <a:buFont typeface="Wingdings" pitchFamily="2" charset="2"/>
              <a:buChar char="q"/>
              <a:defRPr/>
            </a:pPr>
            <a:r>
              <a:rPr lang="ne-NP" sz="2400" dirty="0" smtClean="0">
                <a:latin typeface="Preeti" pitchFamily="2" charset="0"/>
              </a:rPr>
              <a:t>नगर शिक्षा समिति गठन भई समितिले आफ्नो कार्य प्रारम्भ गरेको ।</a:t>
            </a:r>
          </a:p>
          <a:p>
            <a:pPr eaLnBrk="1" hangingPunct="1">
              <a:lnSpc>
                <a:spcPct val="90000"/>
              </a:lnSpc>
              <a:buFont typeface="Wingdings" pitchFamily="2" charset="2"/>
              <a:buChar char="q"/>
              <a:defRPr/>
            </a:pPr>
            <a:r>
              <a:rPr lang="ne-NP" sz="2400" dirty="0">
                <a:latin typeface="Preeti" pitchFamily="2" charset="0"/>
              </a:rPr>
              <a:t> </a:t>
            </a:r>
            <a:r>
              <a:rPr lang="ne-NP" sz="2400" dirty="0" smtClean="0">
                <a:latin typeface="Preeti" pitchFamily="2" charset="0"/>
              </a:rPr>
              <a:t>परीक्षा समिति गठन भई समितिले आधारभूत तह अन्तर्गत कक्षा ८ को वार्षिक परीक्षा संचालन गरेको ।</a:t>
            </a:r>
          </a:p>
          <a:p>
            <a:pPr eaLnBrk="1" hangingPunct="1">
              <a:lnSpc>
                <a:spcPct val="90000"/>
              </a:lnSpc>
              <a:buFont typeface="Wingdings" pitchFamily="2" charset="2"/>
              <a:buChar char="q"/>
              <a:defRPr/>
            </a:pPr>
            <a:r>
              <a:rPr lang="ne-NP" sz="2400" dirty="0" smtClean="0">
                <a:latin typeface="Preeti" pitchFamily="2" charset="0"/>
              </a:rPr>
              <a:t>२४ वटा विध्यालयलाई स्तरबृद्धि अनुमति प्रदान गरिएको ।   </a:t>
            </a:r>
            <a:endParaRPr lang="en-US" sz="2400" dirty="0" smtClean="0">
              <a:latin typeface="Preeti" pitchFamily="2" charset="0"/>
            </a:endParaRPr>
          </a:p>
          <a:p>
            <a:pPr eaLnBrk="1" hangingPunct="1">
              <a:lnSpc>
                <a:spcPct val="90000"/>
              </a:lnSpc>
              <a:buFont typeface="Wingdings" pitchFamily="2" charset="2"/>
              <a:buChar char="q"/>
              <a:defRPr/>
            </a:pPr>
            <a:r>
              <a:rPr lang="en-US" sz="2400" dirty="0">
                <a:latin typeface="Preeti" pitchFamily="2" charset="0"/>
              </a:rPr>
              <a:t> </a:t>
            </a:r>
            <a:r>
              <a:rPr lang="ne-NP" sz="2400" dirty="0" smtClean="0">
                <a:latin typeface="Preeti" pitchFamily="2" charset="0"/>
              </a:rPr>
              <a:t>नगरपालिका तर्फको स्वीकृत वजेट  रु १००००००। </a:t>
            </a:r>
          </a:p>
          <a:p>
            <a:pPr eaLnBrk="1" hangingPunct="1">
              <a:lnSpc>
                <a:spcPct val="90000"/>
              </a:lnSpc>
              <a:buFont typeface="Wingdings" pitchFamily="2" charset="2"/>
              <a:buChar char="q"/>
              <a:defRPr/>
            </a:pPr>
            <a:r>
              <a:rPr lang="ne-NP" sz="2400" dirty="0">
                <a:latin typeface="Preeti" pitchFamily="2" charset="0"/>
              </a:rPr>
              <a:t> </a:t>
            </a:r>
            <a:r>
              <a:rPr lang="ne-NP" sz="2400" dirty="0" smtClean="0">
                <a:latin typeface="Preeti" pitchFamily="2" charset="0"/>
              </a:rPr>
              <a:t>भएको खर्च                    रु </a:t>
            </a:r>
            <a:r>
              <a:rPr lang="en-US" sz="2400" dirty="0" smtClean="0">
                <a:latin typeface="Preeti" pitchFamily="2" charset="0"/>
              </a:rPr>
              <a:t> </a:t>
            </a:r>
            <a:r>
              <a:rPr lang="ne-NP" sz="2400" dirty="0" smtClean="0">
                <a:latin typeface="Preeti" pitchFamily="2" charset="0"/>
              </a:rPr>
              <a:t>९८६००० । </a:t>
            </a:r>
            <a:r>
              <a:rPr lang="en-US" sz="2400" dirty="0" smtClean="0">
                <a:latin typeface="Preeti" pitchFamily="2" charset="0"/>
              </a:rPr>
              <a:t>- </a:t>
            </a:r>
            <a:r>
              <a:rPr lang="ne-NP" sz="2400" dirty="0" smtClean="0">
                <a:latin typeface="Preeti" pitchFamily="2" charset="0"/>
              </a:rPr>
              <a:t>९८</a:t>
            </a:r>
            <a:r>
              <a:rPr lang="en-US" sz="2400" dirty="0" smtClean="0">
                <a:latin typeface="Preeti" pitchFamily="2" charset="0"/>
              </a:rPr>
              <a:t>=</a:t>
            </a:r>
            <a:r>
              <a:rPr lang="ne-NP" sz="2400" dirty="0" smtClean="0">
                <a:latin typeface="Preeti" pitchFamily="2" charset="0"/>
              </a:rPr>
              <a:t>६</a:t>
            </a:r>
            <a:r>
              <a:rPr lang="en-US" sz="2400" dirty="0" smtClean="0">
                <a:latin typeface="Preeti" pitchFamily="2" charset="0"/>
              </a:rPr>
              <a:t> </a:t>
            </a:r>
            <a:r>
              <a:rPr lang="ne-NP" sz="2400" dirty="0">
                <a:latin typeface="Preeti" pitchFamily="2" charset="0"/>
                <a:cs typeface="Kalimati"/>
              </a:rPr>
              <a:t>%</a:t>
            </a:r>
            <a:r>
              <a:rPr lang="en-US" sz="2400" dirty="0" smtClean="0">
                <a:latin typeface="Preeti" pitchFamily="2" charset="0"/>
              </a:rPr>
              <a:t>_</a:t>
            </a:r>
            <a:endParaRPr lang="ne-NP" sz="2400" dirty="0" smtClean="0">
              <a:latin typeface="Preeti" pitchFamily="2" charset="0"/>
            </a:endParaRPr>
          </a:p>
          <a:p>
            <a:pPr eaLnBrk="1" hangingPunct="1">
              <a:lnSpc>
                <a:spcPct val="90000"/>
              </a:lnSpc>
              <a:buFont typeface="Wingdings" pitchFamily="2" charset="2"/>
              <a:buChar char="q"/>
              <a:defRPr/>
            </a:pPr>
            <a:r>
              <a:rPr lang="ne-NP" sz="2400" dirty="0" smtClean="0">
                <a:latin typeface="Preeti" pitchFamily="2" charset="0"/>
              </a:rPr>
              <a:t>शसर्त अनुदान तर्फ    		  रु २१७०९५०००।</a:t>
            </a:r>
          </a:p>
          <a:p>
            <a:pPr eaLnBrk="1" hangingPunct="1">
              <a:lnSpc>
                <a:spcPct val="90000"/>
              </a:lnSpc>
              <a:buFont typeface="Wingdings" pitchFamily="2" charset="2"/>
              <a:buChar char="q"/>
              <a:defRPr/>
            </a:pPr>
            <a:r>
              <a:rPr lang="ne-NP" sz="2400" dirty="0">
                <a:latin typeface="Preeti" pitchFamily="2" charset="0"/>
              </a:rPr>
              <a:t> </a:t>
            </a:r>
            <a:r>
              <a:rPr lang="ne-NP" sz="2400" dirty="0" smtClean="0">
                <a:latin typeface="Preeti" pitchFamily="2" charset="0"/>
              </a:rPr>
              <a:t>भएको खर्च 			  रु २०१५११०००। </a:t>
            </a:r>
            <a:r>
              <a:rPr lang="en-US" sz="2400" dirty="0" smtClean="0">
                <a:latin typeface="Preeti" pitchFamily="2" charset="0"/>
              </a:rPr>
              <a:t>-</a:t>
            </a:r>
            <a:r>
              <a:rPr lang="ne-NP" sz="2400" dirty="0" smtClean="0">
                <a:latin typeface="Preeti" pitchFamily="2" charset="0"/>
              </a:rPr>
              <a:t>९२</a:t>
            </a:r>
            <a:r>
              <a:rPr lang="en-US" sz="2400" dirty="0" smtClean="0">
                <a:latin typeface="Preeti" pitchFamily="2" charset="0"/>
              </a:rPr>
              <a:t>=</a:t>
            </a:r>
            <a:r>
              <a:rPr lang="ne-NP" sz="2400" dirty="0" smtClean="0">
                <a:latin typeface="Preeti" pitchFamily="2" charset="0"/>
              </a:rPr>
              <a:t>८</a:t>
            </a:r>
            <a:r>
              <a:rPr lang="en-US" sz="2400" dirty="0" smtClean="0">
                <a:latin typeface="Preeti" pitchFamily="2" charset="0"/>
              </a:rPr>
              <a:t> </a:t>
            </a:r>
            <a:r>
              <a:rPr lang="ne-NP" sz="2400" dirty="0" smtClean="0">
                <a:latin typeface="Preeti" pitchFamily="2" charset="0"/>
                <a:cs typeface="Kalimati"/>
              </a:rPr>
              <a:t>%</a:t>
            </a:r>
            <a:r>
              <a:rPr lang="en-US" sz="2400" dirty="0" smtClean="0">
                <a:latin typeface="Preeti" pitchFamily="2" charset="0"/>
              </a:rPr>
              <a:t>_</a:t>
            </a:r>
            <a:endParaRPr lang="ne-NP" sz="2400" dirty="0" smtClean="0">
              <a:latin typeface="Preeti" pitchFamily="2" charset="0"/>
            </a:endParaRPr>
          </a:p>
          <a:p>
            <a:pPr>
              <a:lnSpc>
                <a:spcPct val="90000"/>
              </a:lnSpc>
              <a:buFont typeface="Wingdings" pitchFamily="2" charset="2"/>
              <a:buChar char="q"/>
              <a:defRPr/>
            </a:pPr>
            <a:r>
              <a:rPr lang="ne-NP" sz="2400" dirty="0">
                <a:latin typeface="Preeti" pitchFamily="2" charset="0"/>
              </a:rPr>
              <a:t> नगर शिक्षा समितिको बैठक बसेको संख्या </a:t>
            </a:r>
            <a:r>
              <a:rPr lang="ne-NP" sz="2400" dirty="0" smtClean="0">
                <a:latin typeface="Preeti" pitchFamily="2" charset="0"/>
              </a:rPr>
              <a:t>	५ </a:t>
            </a:r>
            <a:r>
              <a:rPr lang="ne-NP" sz="2400" dirty="0">
                <a:latin typeface="Preeti" pitchFamily="2" charset="0"/>
              </a:rPr>
              <a:t>वटा </a:t>
            </a:r>
            <a:endParaRPr lang="ne-NP" sz="2400" dirty="0" smtClean="0">
              <a:latin typeface="Preeti" pitchFamily="2" charset="0"/>
            </a:endParaRPr>
          </a:p>
          <a:p>
            <a:pPr eaLnBrk="1" hangingPunct="1">
              <a:lnSpc>
                <a:spcPct val="90000"/>
              </a:lnSpc>
              <a:buFont typeface="Wingdings" pitchFamily="2" charset="2"/>
              <a:buChar char="q"/>
              <a:defRPr/>
            </a:pPr>
            <a:r>
              <a:rPr lang="ne-NP" sz="2400" dirty="0" smtClean="0">
                <a:latin typeface="Preeti" pitchFamily="2" charset="0"/>
              </a:rPr>
              <a:t> परीक्षा समितिको बैठक बसेको संख्या  		८ वटा  </a:t>
            </a:r>
            <a:endParaRPr lang="ne-NP" sz="3000" dirty="0">
              <a:latin typeface="Preeti" pitchFamily="2" charset="0"/>
            </a:endParaRPr>
          </a:p>
        </p:txBody>
      </p:sp>
      <p:sp>
        <p:nvSpPr>
          <p:cNvPr id="6147" name="Rectangle 4"/>
          <p:cNvSpPr>
            <a:spLocks noGrp="1" noChangeArrowheads="1"/>
          </p:cNvSpPr>
          <p:nvPr>
            <p:ph type="title"/>
          </p:nvPr>
        </p:nvSpPr>
        <p:spPr>
          <a:xfrm>
            <a:off x="533402" y="152400"/>
            <a:ext cx="7923215" cy="685800"/>
          </a:xfrm>
          <a:noFill/>
        </p:spPr>
        <p:txBody>
          <a:bodyPr>
            <a:noAutofit/>
          </a:bodyPr>
          <a:lstStyle/>
          <a:p>
            <a:pPr algn="ctr" eaLnBrk="1" hangingPunct="1"/>
            <a:r>
              <a:rPr lang="da-DK" sz="4000" dirty="0" smtClean="0">
                <a:solidFill>
                  <a:srgbClr val="CC0066"/>
                </a:solidFill>
                <a:latin typeface="Preeti" pitchFamily="2" charset="0"/>
              </a:rPr>
              <a:t> </a:t>
            </a:r>
            <a:r>
              <a:rPr lang="ne-NP" sz="4000" smtClean="0">
                <a:solidFill>
                  <a:srgbClr val="CC0066"/>
                </a:solidFill>
                <a:latin typeface="Preeti" pitchFamily="2" charset="0"/>
              </a:rPr>
              <a:t>शिक्षा क्षेत्र</a:t>
            </a:r>
            <a:endParaRPr lang="en-US" sz="4000" dirty="0" smtClean="0">
              <a:solidFill>
                <a:srgbClr val="CC0066"/>
              </a:solidFill>
              <a:latin typeface="Preeti" pitchFamily="2" charset="0"/>
            </a:endParaRPr>
          </a:p>
        </p:txBody>
      </p:sp>
    </p:spTree>
    <p:extLst>
      <p:ext uri="{BB962C8B-B14F-4D97-AF65-F5344CB8AC3E}">
        <p14:creationId xmlns:p14="http://schemas.microsoft.com/office/powerpoint/2010/main" val="27216096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body" idx="1"/>
          </p:nvPr>
        </p:nvSpPr>
        <p:spPr>
          <a:xfrm>
            <a:off x="457200" y="838200"/>
            <a:ext cx="8458200" cy="5867400"/>
          </a:xfrm>
        </p:spPr>
        <p:txBody>
          <a:bodyPr>
            <a:normAutofit fontScale="92500"/>
          </a:bodyPr>
          <a:lstStyle/>
          <a:p>
            <a:pPr eaLnBrk="1" hangingPunct="1">
              <a:lnSpc>
                <a:spcPct val="90000"/>
              </a:lnSpc>
              <a:buFont typeface="Wingdings" pitchFamily="2" charset="2"/>
              <a:buChar char="q"/>
            </a:pPr>
            <a:r>
              <a:rPr lang="ne-NP" sz="2400" dirty="0" smtClean="0">
                <a:latin typeface="Preeti" pitchFamily="2" charset="0"/>
              </a:rPr>
              <a:t> नगर स्तरीय स्वास्थ्य समिति गठन भएको  ।</a:t>
            </a:r>
            <a:endParaRPr lang="en-US" sz="2400" dirty="0" smtClean="0">
              <a:latin typeface="Preeti" pitchFamily="2" charset="0"/>
            </a:endParaRPr>
          </a:p>
          <a:p>
            <a:pPr eaLnBrk="1" hangingPunct="1">
              <a:lnSpc>
                <a:spcPct val="90000"/>
              </a:lnSpc>
              <a:buFont typeface="Wingdings" pitchFamily="2" charset="2"/>
              <a:buChar char="q"/>
            </a:pPr>
            <a:r>
              <a:rPr lang="ne-NP" sz="2400" dirty="0" smtClean="0">
                <a:latin typeface="Preeti" pitchFamily="2" charset="0"/>
              </a:rPr>
              <a:t>स्वास्थ्य संस्थाहरुलाई आबस्यक पर्ने </a:t>
            </a:r>
            <a:r>
              <a:rPr lang="ne-NP" sz="2400" dirty="0" smtClean="0">
                <a:latin typeface="Mangal"/>
                <a:cs typeface="Mangal"/>
              </a:rPr>
              <a:t>औषधि र औषधि जन्य सामानहरु खरिद गरिएको । </a:t>
            </a:r>
          </a:p>
          <a:p>
            <a:pPr eaLnBrk="1" hangingPunct="1">
              <a:lnSpc>
                <a:spcPct val="90000"/>
              </a:lnSpc>
              <a:buFont typeface="Wingdings" pitchFamily="2" charset="2"/>
              <a:buChar char="q"/>
            </a:pPr>
            <a:r>
              <a:rPr lang="ne-NP" sz="2400" b="1" dirty="0">
                <a:latin typeface="Mangal"/>
                <a:cs typeface="Mangal"/>
              </a:rPr>
              <a:t> </a:t>
            </a:r>
            <a:r>
              <a:rPr lang="ne-NP" sz="2400" dirty="0" smtClean="0">
                <a:latin typeface="Mangal"/>
                <a:cs typeface="Mangal"/>
              </a:rPr>
              <a:t>धरान ४ बसन्तटारमा सामुदायिक स्वास्थ्य तथा बाह्य  खोप केन्द्र निर्माण सम्पन्न भएको । </a:t>
            </a:r>
          </a:p>
          <a:p>
            <a:pPr eaLnBrk="1" hangingPunct="1">
              <a:lnSpc>
                <a:spcPct val="90000"/>
              </a:lnSpc>
              <a:buFont typeface="Wingdings" pitchFamily="2" charset="2"/>
              <a:buChar char="q"/>
            </a:pPr>
            <a:r>
              <a:rPr lang="ne-NP" sz="2400" dirty="0" smtClean="0">
                <a:latin typeface="Mangal"/>
                <a:cs typeface="Mangal"/>
              </a:rPr>
              <a:t> पूर्ण खोप नगरका लागि ३ वटा वडा घोषणा भई सकेका र ३ वटाले स्विकृत पाई सकेका ।   </a:t>
            </a:r>
            <a:endParaRPr lang="en-US" sz="2400" dirty="0" smtClean="0">
              <a:latin typeface="Mangal"/>
              <a:cs typeface="Mangal"/>
            </a:endParaRPr>
          </a:p>
          <a:p>
            <a:pPr eaLnBrk="1" hangingPunct="1">
              <a:lnSpc>
                <a:spcPct val="90000"/>
              </a:lnSpc>
              <a:buFont typeface="Wingdings" pitchFamily="2" charset="2"/>
              <a:buChar char="q"/>
            </a:pPr>
            <a:r>
              <a:rPr lang="en-US" sz="2400" dirty="0">
                <a:latin typeface="Mangal"/>
                <a:cs typeface="Mangal"/>
              </a:rPr>
              <a:t> </a:t>
            </a:r>
            <a:r>
              <a:rPr lang="ne-NP" sz="2400" dirty="0" smtClean="0">
                <a:latin typeface="Mangal"/>
                <a:cs typeface="Mangal"/>
              </a:rPr>
              <a:t>धरान १७ मा शहरी स्वास्थ्य केन्द्र संगै सहरी स्वास्थ्य प्रबर्द्धन केन्द्र स्थापना गरी भवन समेत तयार गरी संचालन गरिएको </a:t>
            </a:r>
            <a:r>
              <a:rPr lang="ne-NP" sz="2400" smtClean="0">
                <a:latin typeface="Mangal"/>
                <a:cs typeface="Mangal"/>
              </a:rPr>
              <a:t>। </a:t>
            </a:r>
          </a:p>
          <a:p>
            <a:pPr marL="109728" indent="0" eaLnBrk="1" hangingPunct="1">
              <a:lnSpc>
                <a:spcPct val="90000"/>
              </a:lnSpc>
              <a:buNone/>
            </a:pPr>
            <a:endParaRPr lang="ne-NP" sz="1700" dirty="0">
              <a:latin typeface="Mangal"/>
              <a:cs typeface="Mangal"/>
            </a:endParaRPr>
          </a:p>
          <a:p>
            <a:pPr eaLnBrk="1" hangingPunct="1">
              <a:lnSpc>
                <a:spcPct val="90000"/>
              </a:lnSpc>
              <a:buFont typeface="Wingdings" pitchFamily="2" charset="2"/>
              <a:buChar char="q"/>
            </a:pPr>
            <a:r>
              <a:rPr lang="ne-NP" sz="2400" b="1" dirty="0" smtClean="0">
                <a:latin typeface="Mangal"/>
                <a:cs typeface="Mangal"/>
              </a:rPr>
              <a:t> </a:t>
            </a:r>
            <a:r>
              <a:rPr lang="ne-NP" sz="2400" dirty="0" smtClean="0">
                <a:latin typeface="Mangal"/>
                <a:cs typeface="Mangal"/>
              </a:rPr>
              <a:t>न पा तर्फको स्वीकृत वजेट 		रु ५१८१०००। </a:t>
            </a:r>
          </a:p>
          <a:p>
            <a:pPr eaLnBrk="1" hangingPunct="1">
              <a:lnSpc>
                <a:spcPct val="90000"/>
              </a:lnSpc>
              <a:buFont typeface="Wingdings" pitchFamily="2" charset="2"/>
              <a:buChar char="q"/>
            </a:pPr>
            <a:r>
              <a:rPr lang="ne-NP" sz="2400" b="1" dirty="0">
                <a:latin typeface="Mangal"/>
                <a:cs typeface="Mangal"/>
              </a:rPr>
              <a:t> </a:t>
            </a:r>
            <a:r>
              <a:rPr lang="ne-NP" sz="2400" dirty="0" smtClean="0">
                <a:latin typeface="Mangal"/>
                <a:cs typeface="Mangal"/>
              </a:rPr>
              <a:t>जम्मा भएको खर्च 				रु ४१५१००० ।</a:t>
            </a:r>
            <a:r>
              <a:rPr lang="en-US" sz="2400" dirty="0" smtClean="0">
                <a:latin typeface="Mangal"/>
                <a:cs typeface="Mangal"/>
              </a:rPr>
              <a:t>(</a:t>
            </a:r>
            <a:r>
              <a:rPr lang="ne-NP" sz="2400" dirty="0" smtClean="0">
                <a:latin typeface="Mangal"/>
                <a:cs typeface="Mangal"/>
              </a:rPr>
              <a:t>८०</a:t>
            </a:r>
            <a:r>
              <a:rPr lang="en-US" sz="2400" dirty="0">
                <a:latin typeface="Mangal"/>
                <a:cs typeface="Mangal"/>
              </a:rPr>
              <a:t>.</a:t>
            </a:r>
            <a:r>
              <a:rPr lang="ne-NP" sz="2400" dirty="0" smtClean="0">
                <a:latin typeface="Mangal"/>
                <a:cs typeface="Mangal"/>
              </a:rPr>
              <a:t>१</a:t>
            </a:r>
            <a:r>
              <a:rPr lang="ne-NP" sz="2400" dirty="0" smtClean="0">
                <a:latin typeface="Mangal"/>
                <a:cs typeface="Kalimati"/>
              </a:rPr>
              <a:t>%</a:t>
            </a:r>
            <a:r>
              <a:rPr lang="en-US" sz="2400" dirty="0" smtClean="0">
                <a:latin typeface="Mangal"/>
                <a:cs typeface="Mangal"/>
              </a:rPr>
              <a:t>)</a:t>
            </a:r>
            <a:endParaRPr lang="ne-NP" sz="2400" dirty="0" smtClean="0">
              <a:latin typeface="Mangal"/>
              <a:cs typeface="Mangal"/>
            </a:endParaRPr>
          </a:p>
          <a:p>
            <a:pPr eaLnBrk="1" hangingPunct="1">
              <a:lnSpc>
                <a:spcPct val="90000"/>
              </a:lnSpc>
              <a:buFont typeface="Wingdings" pitchFamily="2" charset="2"/>
              <a:buChar char="q"/>
            </a:pPr>
            <a:r>
              <a:rPr lang="ne-NP" sz="2400" b="1" dirty="0">
                <a:latin typeface="Mangal"/>
                <a:cs typeface="Mangal"/>
              </a:rPr>
              <a:t> </a:t>
            </a:r>
            <a:r>
              <a:rPr lang="ne-NP" sz="2400" dirty="0" smtClean="0">
                <a:latin typeface="Mangal"/>
                <a:cs typeface="Mangal"/>
              </a:rPr>
              <a:t>नेपाल सरकार शसर्त अनुदान		रु </a:t>
            </a:r>
            <a:r>
              <a:rPr lang="ne-NP" sz="2400" dirty="0">
                <a:latin typeface="Mangal"/>
                <a:cs typeface="Mangal"/>
              </a:rPr>
              <a:t>२</a:t>
            </a:r>
            <a:r>
              <a:rPr lang="ne-NP" sz="2400" dirty="0" smtClean="0">
                <a:latin typeface="Mangal"/>
                <a:cs typeface="Mangal"/>
              </a:rPr>
              <a:t>१३६४०००।</a:t>
            </a:r>
          </a:p>
          <a:p>
            <a:pPr eaLnBrk="1" hangingPunct="1">
              <a:lnSpc>
                <a:spcPct val="90000"/>
              </a:lnSpc>
              <a:buFont typeface="Wingdings" pitchFamily="2" charset="2"/>
              <a:buChar char="q"/>
            </a:pPr>
            <a:r>
              <a:rPr lang="ne-NP" sz="2400" b="1" dirty="0">
                <a:latin typeface="Mangal"/>
                <a:cs typeface="Mangal"/>
              </a:rPr>
              <a:t> </a:t>
            </a:r>
            <a:r>
              <a:rPr lang="ne-NP" sz="2400" dirty="0" smtClean="0">
                <a:latin typeface="Mangal"/>
                <a:cs typeface="Mangal"/>
              </a:rPr>
              <a:t>जम्मा भएको खर्च 				रु  १६९५४०००।</a:t>
            </a:r>
            <a:r>
              <a:rPr lang="en-US" sz="2400" dirty="0" smtClean="0">
                <a:latin typeface="Mangal"/>
                <a:cs typeface="Mangal"/>
              </a:rPr>
              <a:t>(</a:t>
            </a:r>
            <a:r>
              <a:rPr lang="ne-NP" sz="2400" dirty="0" smtClean="0">
                <a:latin typeface="Mangal"/>
                <a:cs typeface="Mangal"/>
              </a:rPr>
              <a:t>७९</a:t>
            </a:r>
            <a:r>
              <a:rPr lang="en-US" sz="2400" dirty="0" smtClean="0">
                <a:latin typeface="Mangal"/>
                <a:cs typeface="Mangal"/>
              </a:rPr>
              <a:t>.</a:t>
            </a:r>
            <a:r>
              <a:rPr lang="ne-NP" sz="2400" dirty="0" smtClean="0">
                <a:latin typeface="Mangal"/>
                <a:cs typeface="Mangal"/>
              </a:rPr>
              <a:t>३</a:t>
            </a:r>
            <a:r>
              <a:rPr lang="ne-NP" sz="2400" dirty="0" smtClean="0">
                <a:latin typeface="Mangal"/>
                <a:cs typeface="Kalimati"/>
              </a:rPr>
              <a:t>%</a:t>
            </a:r>
            <a:r>
              <a:rPr lang="en-US" sz="2400" dirty="0" smtClean="0">
                <a:latin typeface="Mangal"/>
                <a:cs typeface="Mangal"/>
              </a:rPr>
              <a:t>)</a:t>
            </a:r>
            <a:endParaRPr lang="ne-NP" sz="2400" dirty="0" smtClean="0">
              <a:latin typeface="Mangal"/>
              <a:cs typeface="Mangal"/>
            </a:endParaRPr>
          </a:p>
          <a:p>
            <a:pPr eaLnBrk="1" hangingPunct="1">
              <a:lnSpc>
                <a:spcPct val="90000"/>
              </a:lnSpc>
              <a:buFont typeface="Wingdings" pitchFamily="2" charset="2"/>
              <a:buChar char="q"/>
            </a:pPr>
            <a:r>
              <a:rPr lang="ne-NP" sz="2400" dirty="0" smtClean="0">
                <a:latin typeface="Mangal"/>
                <a:cs typeface="Mangal"/>
              </a:rPr>
              <a:t>शहरी स्वास्थ्य प्रबर्द्धनकेन्द्र तर्फको वजेट 	रु ६३२५०००।</a:t>
            </a:r>
          </a:p>
          <a:p>
            <a:pPr eaLnBrk="1" hangingPunct="1">
              <a:lnSpc>
                <a:spcPct val="90000"/>
              </a:lnSpc>
              <a:buFont typeface="Wingdings" pitchFamily="2" charset="2"/>
              <a:buChar char="q"/>
            </a:pPr>
            <a:r>
              <a:rPr lang="ne-NP" sz="2400" dirty="0" smtClean="0">
                <a:latin typeface="Mangal"/>
                <a:cs typeface="Mangal"/>
              </a:rPr>
              <a:t> शहरी </a:t>
            </a:r>
            <a:r>
              <a:rPr lang="ne-NP" sz="2400" smtClean="0">
                <a:latin typeface="Mangal"/>
                <a:cs typeface="Mangal"/>
              </a:rPr>
              <a:t>स्वास्थ्य प्रबर्द्धन केन्द्र </a:t>
            </a:r>
            <a:r>
              <a:rPr lang="ne-NP" sz="2400" dirty="0" smtClean="0">
                <a:latin typeface="Mangal"/>
                <a:cs typeface="Mangal"/>
              </a:rPr>
              <a:t>तर्फ खर्च 	रु ५७८३०००।</a:t>
            </a:r>
            <a:r>
              <a:rPr lang="en-US" sz="2400" dirty="0" smtClean="0">
                <a:latin typeface="Mangal"/>
                <a:cs typeface="Mangal"/>
              </a:rPr>
              <a:t>(</a:t>
            </a:r>
            <a:r>
              <a:rPr lang="ne-NP" sz="2400" dirty="0" smtClean="0">
                <a:latin typeface="Mangal"/>
                <a:cs typeface="Mangal"/>
              </a:rPr>
              <a:t>९१</a:t>
            </a:r>
            <a:r>
              <a:rPr lang="en-US" sz="2400" dirty="0">
                <a:latin typeface="Mangal"/>
                <a:cs typeface="Mangal"/>
              </a:rPr>
              <a:t>.</a:t>
            </a:r>
            <a:r>
              <a:rPr lang="ne-NP" sz="2400" dirty="0" smtClean="0">
                <a:latin typeface="Mangal"/>
                <a:cs typeface="Mangal"/>
              </a:rPr>
              <a:t>४</a:t>
            </a:r>
            <a:r>
              <a:rPr lang="ne-NP" sz="2400" dirty="0" smtClean="0">
                <a:latin typeface="Mangal"/>
                <a:cs typeface="Kalimati"/>
              </a:rPr>
              <a:t>%</a:t>
            </a:r>
            <a:r>
              <a:rPr lang="en-US" sz="2400" dirty="0" smtClean="0">
                <a:latin typeface="Mangal"/>
                <a:cs typeface="Mangal"/>
              </a:rPr>
              <a:t>)</a:t>
            </a:r>
            <a:endParaRPr lang="ne-NP" sz="2400" dirty="0" smtClean="0">
              <a:latin typeface="Mangal"/>
              <a:cs typeface="Mangal"/>
            </a:endParaRPr>
          </a:p>
          <a:p>
            <a:pPr eaLnBrk="1" hangingPunct="1">
              <a:lnSpc>
                <a:spcPct val="90000"/>
              </a:lnSpc>
              <a:buFont typeface="Wingdings" pitchFamily="2" charset="2"/>
              <a:buChar char="q"/>
            </a:pPr>
            <a:r>
              <a:rPr lang="ne-NP" sz="2400" b="1" dirty="0" smtClean="0">
                <a:latin typeface="Mangal"/>
              </a:rPr>
              <a:t> </a:t>
            </a:r>
            <a:r>
              <a:rPr lang="ne-NP" sz="2400" dirty="0" smtClean="0">
                <a:latin typeface="Mangal"/>
              </a:rPr>
              <a:t>स्वास्थ्य व्यबस्थापन समितिको बैठक संख्या    ७  वटा  ।</a:t>
            </a:r>
            <a:endParaRPr lang="en-US" sz="3200" b="1" dirty="0" smtClean="0">
              <a:latin typeface="Preeti" pitchFamily="2" charset="0"/>
            </a:endParaRPr>
          </a:p>
        </p:txBody>
      </p:sp>
      <p:sp>
        <p:nvSpPr>
          <p:cNvPr id="7171" name="Rectangle 3"/>
          <p:cNvSpPr>
            <a:spLocks noGrp="1" noChangeArrowheads="1"/>
          </p:cNvSpPr>
          <p:nvPr>
            <p:ph type="title"/>
          </p:nvPr>
        </p:nvSpPr>
        <p:spPr>
          <a:xfrm>
            <a:off x="1066802" y="228600"/>
            <a:ext cx="7313613" cy="685800"/>
          </a:xfrm>
          <a:noFill/>
        </p:spPr>
        <p:txBody>
          <a:bodyPr>
            <a:normAutofit/>
          </a:bodyPr>
          <a:lstStyle/>
          <a:p>
            <a:pPr algn="ctr" eaLnBrk="1" hangingPunct="1"/>
            <a:r>
              <a:rPr lang="ne-NP" sz="3200" b="1" smtClean="0">
                <a:solidFill>
                  <a:srgbClr val="CC0066"/>
                </a:solidFill>
                <a:latin typeface="Preeti" pitchFamily="2" charset="0"/>
              </a:rPr>
              <a:t>स्वास्थ्य</a:t>
            </a:r>
            <a:r>
              <a:rPr lang="en-US" sz="3200" b="1">
                <a:solidFill>
                  <a:srgbClr val="CC0066"/>
                </a:solidFill>
                <a:latin typeface="Preeti" pitchFamily="2" charset="0"/>
              </a:rPr>
              <a:t> </a:t>
            </a:r>
            <a:r>
              <a:rPr lang="ne-NP" sz="3200" b="1" smtClean="0">
                <a:solidFill>
                  <a:srgbClr val="CC0066"/>
                </a:solidFill>
                <a:latin typeface="Preeti" pitchFamily="2" charset="0"/>
              </a:rPr>
              <a:t>क्षेत्र</a:t>
            </a:r>
            <a:endParaRPr lang="en-US" sz="3200" b="1" dirty="0" smtClean="0">
              <a:solidFill>
                <a:srgbClr val="CC0066"/>
              </a:solidFill>
              <a:latin typeface="Preeti" pitchFamily="2" charset="0"/>
            </a:endParaRPr>
          </a:p>
        </p:txBody>
      </p:sp>
    </p:spTree>
    <p:extLst>
      <p:ext uri="{BB962C8B-B14F-4D97-AF65-F5344CB8AC3E}">
        <p14:creationId xmlns:p14="http://schemas.microsoft.com/office/powerpoint/2010/main" val="834323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530">
                                            <p:txEl>
                                              <p:pRg st="0" end="0"/>
                                            </p:txEl>
                                          </p:spTgt>
                                        </p:tgtEl>
                                        <p:attrNameLst>
                                          <p:attrName>style.visibility</p:attrName>
                                        </p:attrNameLst>
                                      </p:cBhvr>
                                      <p:to>
                                        <p:strVal val="visible"/>
                                      </p:to>
                                    </p:set>
                                    <p:anim calcmode="lin" valueType="num">
                                      <p:cBhvr additive="base">
                                        <p:cTn id="7" dur="500" fill="hold"/>
                                        <p:tgtEl>
                                          <p:spTgt spid="2253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253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2530">
                                            <p:txEl>
                                              <p:pRg st="1" end="1"/>
                                            </p:txEl>
                                          </p:spTgt>
                                        </p:tgtEl>
                                        <p:attrNameLst>
                                          <p:attrName>style.visibility</p:attrName>
                                        </p:attrNameLst>
                                      </p:cBhvr>
                                      <p:to>
                                        <p:strVal val="visible"/>
                                      </p:to>
                                    </p:set>
                                    <p:anim calcmode="lin" valueType="num">
                                      <p:cBhvr additive="base">
                                        <p:cTn id="13" dur="500" fill="hold"/>
                                        <p:tgtEl>
                                          <p:spTgt spid="2253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253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530">
                                            <p:txEl>
                                              <p:pRg st="2" end="2"/>
                                            </p:txEl>
                                          </p:spTgt>
                                        </p:tgtEl>
                                        <p:attrNameLst>
                                          <p:attrName>style.visibility</p:attrName>
                                        </p:attrNameLst>
                                      </p:cBhvr>
                                      <p:to>
                                        <p:strVal val="visible"/>
                                      </p:to>
                                    </p:set>
                                    <p:anim calcmode="lin" valueType="num">
                                      <p:cBhvr additive="base">
                                        <p:cTn id="19" dur="500" fill="hold"/>
                                        <p:tgtEl>
                                          <p:spTgt spid="2253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253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2530">
                                            <p:txEl>
                                              <p:pRg st="3" end="3"/>
                                            </p:txEl>
                                          </p:spTgt>
                                        </p:tgtEl>
                                        <p:attrNameLst>
                                          <p:attrName>style.visibility</p:attrName>
                                        </p:attrNameLst>
                                      </p:cBhvr>
                                      <p:to>
                                        <p:strVal val="visible"/>
                                      </p:to>
                                    </p:set>
                                    <p:anim calcmode="lin" valueType="num">
                                      <p:cBhvr additive="base">
                                        <p:cTn id="25" dur="500" fill="hold"/>
                                        <p:tgtEl>
                                          <p:spTgt spid="2253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253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2530">
                                            <p:txEl>
                                              <p:pRg st="4" end="4"/>
                                            </p:txEl>
                                          </p:spTgt>
                                        </p:tgtEl>
                                        <p:attrNameLst>
                                          <p:attrName>style.visibility</p:attrName>
                                        </p:attrNameLst>
                                      </p:cBhvr>
                                      <p:to>
                                        <p:strVal val="visible"/>
                                      </p:to>
                                    </p:set>
                                    <p:anim calcmode="lin" valueType="num">
                                      <p:cBhvr additive="base">
                                        <p:cTn id="31" dur="500" fill="hold"/>
                                        <p:tgtEl>
                                          <p:spTgt spid="22530">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253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2530">
                                            <p:txEl>
                                              <p:pRg st="6" end="6"/>
                                            </p:txEl>
                                          </p:spTgt>
                                        </p:tgtEl>
                                        <p:attrNameLst>
                                          <p:attrName>style.visibility</p:attrName>
                                        </p:attrNameLst>
                                      </p:cBhvr>
                                      <p:to>
                                        <p:strVal val="visible"/>
                                      </p:to>
                                    </p:set>
                                    <p:anim calcmode="lin" valueType="num">
                                      <p:cBhvr additive="base">
                                        <p:cTn id="37" dur="500" fill="hold"/>
                                        <p:tgtEl>
                                          <p:spTgt spid="22530">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2530">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2530">
                                            <p:txEl>
                                              <p:pRg st="7" end="7"/>
                                            </p:txEl>
                                          </p:spTgt>
                                        </p:tgtEl>
                                        <p:attrNameLst>
                                          <p:attrName>style.visibility</p:attrName>
                                        </p:attrNameLst>
                                      </p:cBhvr>
                                      <p:to>
                                        <p:strVal val="visible"/>
                                      </p:to>
                                    </p:set>
                                    <p:anim calcmode="lin" valueType="num">
                                      <p:cBhvr additive="base">
                                        <p:cTn id="43" dur="500" fill="hold"/>
                                        <p:tgtEl>
                                          <p:spTgt spid="22530">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2530">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2530">
                                            <p:txEl>
                                              <p:pRg st="8" end="8"/>
                                            </p:txEl>
                                          </p:spTgt>
                                        </p:tgtEl>
                                        <p:attrNameLst>
                                          <p:attrName>style.visibility</p:attrName>
                                        </p:attrNameLst>
                                      </p:cBhvr>
                                      <p:to>
                                        <p:strVal val="visible"/>
                                      </p:to>
                                    </p:set>
                                    <p:anim calcmode="lin" valueType="num">
                                      <p:cBhvr additive="base">
                                        <p:cTn id="49" dur="500" fill="hold"/>
                                        <p:tgtEl>
                                          <p:spTgt spid="22530">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2530">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2530">
                                            <p:txEl>
                                              <p:pRg st="9" end="9"/>
                                            </p:txEl>
                                          </p:spTgt>
                                        </p:tgtEl>
                                        <p:attrNameLst>
                                          <p:attrName>style.visibility</p:attrName>
                                        </p:attrNameLst>
                                      </p:cBhvr>
                                      <p:to>
                                        <p:strVal val="visible"/>
                                      </p:to>
                                    </p:set>
                                    <p:anim calcmode="lin" valueType="num">
                                      <p:cBhvr additive="base">
                                        <p:cTn id="55" dur="500" fill="hold"/>
                                        <p:tgtEl>
                                          <p:spTgt spid="22530">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2530">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2530">
                                            <p:txEl>
                                              <p:pRg st="10" end="10"/>
                                            </p:txEl>
                                          </p:spTgt>
                                        </p:tgtEl>
                                        <p:attrNameLst>
                                          <p:attrName>style.visibility</p:attrName>
                                        </p:attrNameLst>
                                      </p:cBhvr>
                                      <p:to>
                                        <p:strVal val="visible"/>
                                      </p:to>
                                    </p:set>
                                    <p:anim calcmode="lin" valueType="num">
                                      <p:cBhvr additive="base">
                                        <p:cTn id="61" dur="500" fill="hold"/>
                                        <p:tgtEl>
                                          <p:spTgt spid="22530">
                                            <p:txEl>
                                              <p:pRg st="10" end="1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2530">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2530">
                                            <p:txEl>
                                              <p:pRg st="11" end="11"/>
                                            </p:txEl>
                                          </p:spTgt>
                                        </p:tgtEl>
                                        <p:attrNameLst>
                                          <p:attrName>style.visibility</p:attrName>
                                        </p:attrNameLst>
                                      </p:cBhvr>
                                      <p:to>
                                        <p:strVal val="visible"/>
                                      </p:to>
                                    </p:set>
                                    <p:anim calcmode="lin" valueType="num">
                                      <p:cBhvr additive="base">
                                        <p:cTn id="67" dur="500" fill="hold"/>
                                        <p:tgtEl>
                                          <p:spTgt spid="22530">
                                            <p:txEl>
                                              <p:pRg st="11" end="11"/>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2530">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22530">
                                            <p:txEl>
                                              <p:pRg st="12" end="12"/>
                                            </p:txEl>
                                          </p:spTgt>
                                        </p:tgtEl>
                                        <p:attrNameLst>
                                          <p:attrName>style.visibility</p:attrName>
                                        </p:attrNameLst>
                                      </p:cBhvr>
                                      <p:to>
                                        <p:strVal val="visible"/>
                                      </p:to>
                                    </p:set>
                                    <p:anim calcmode="lin" valueType="num">
                                      <p:cBhvr additive="base">
                                        <p:cTn id="73" dur="500" fill="hold"/>
                                        <p:tgtEl>
                                          <p:spTgt spid="22530">
                                            <p:txEl>
                                              <p:pRg st="12" end="12"/>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22530">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3"/>
            <a:ext cx="8229600" cy="685798"/>
          </a:xfrm>
        </p:spPr>
        <p:txBody>
          <a:bodyPr>
            <a:normAutofit fontScale="90000"/>
          </a:bodyPr>
          <a:lstStyle/>
          <a:p>
            <a:r>
              <a:rPr lang="ne-NP" dirty="0" smtClean="0">
                <a:solidFill>
                  <a:srgbClr val="FF0000"/>
                </a:solidFill>
              </a:rPr>
              <a:t>खेलकुद विकास </a:t>
            </a:r>
            <a:endParaRPr lang="en-US" dirty="0">
              <a:solidFill>
                <a:srgbClr val="FF0000"/>
              </a:solidFill>
            </a:endParaRPr>
          </a:p>
        </p:txBody>
      </p:sp>
      <p:sp>
        <p:nvSpPr>
          <p:cNvPr id="3" name="Content Placeholder 2"/>
          <p:cNvSpPr>
            <a:spLocks noGrp="1"/>
          </p:cNvSpPr>
          <p:nvPr>
            <p:ph idx="1"/>
          </p:nvPr>
        </p:nvSpPr>
        <p:spPr>
          <a:xfrm>
            <a:off x="457200" y="1066800"/>
            <a:ext cx="8229600" cy="5638800"/>
          </a:xfrm>
        </p:spPr>
        <p:txBody>
          <a:bodyPr>
            <a:normAutofit fontScale="55000" lnSpcReduction="20000"/>
          </a:bodyPr>
          <a:lstStyle/>
          <a:p>
            <a:pPr>
              <a:buFont typeface="Wingdings" pitchFamily="2" charset="2"/>
              <a:buChar char="Ø"/>
            </a:pPr>
            <a:r>
              <a:rPr lang="ne-NP" b="1" dirty="0" smtClean="0"/>
              <a:t> </a:t>
            </a:r>
            <a:r>
              <a:rPr lang="ne-NP" sz="3000" dirty="0" smtClean="0"/>
              <a:t>नगर खेलकुद विकास समिति गठन भएको ।</a:t>
            </a:r>
          </a:p>
          <a:p>
            <a:pPr>
              <a:buNone/>
            </a:pPr>
            <a:r>
              <a:rPr lang="en-US" sz="3000" dirty="0"/>
              <a:t> </a:t>
            </a:r>
            <a:endParaRPr lang="ne-NP" sz="3000" dirty="0" smtClean="0"/>
          </a:p>
          <a:p>
            <a:pPr>
              <a:buFont typeface="Wingdings" pitchFamily="2" charset="2"/>
              <a:buChar char="Ø"/>
            </a:pPr>
            <a:endParaRPr lang="ne-NP" sz="3000" dirty="0" smtClean="0"/>
          </a:p>
          <a:p>
            <a:pPr>
              <a:buFont typeface="Wingdings" pitchFamily="2" charset="2"/>
              <a:buChar char="Ø"/>
            </a:pPr>
            <a:endParaRPr lang="ne-NP" sz="3000" dirty="0" smtClean="0"/>
          </a:p>
          <a:p>
            <a:pPr>
              <a:buFont typeface="Wingdings" pitchFamily="2" charset="2"/>
              <a:buChar char="Ø"/>
            </a:pPr>
            <a:endParaRPr lang="ne-NP" sz="3000" dirty="0" smtClean="0"/>
          </a:p>
          <a:p>
            <a:pPr>
              <a:buFont typeface="Wingdings" pitchFamily="2" charset="2"/>
              <a:buChar char="Ø"/>
            </a:pPr>
            <a:endParaRPr lang="ne-NP" sz="3000" dirty="0" smtClean="0"/>
          </a:p>
          <a:p>
            <a:pPr>
              <a:buFont typeface="Wingdings" pitchFamily="2" charset="2"/>
              <a:buChar char="Ø"/>
            </a:pPr>
            <a:endParaRPr lang="ne-NP" sz="3000" dirty="0" smtClean="0"/>
          </a:p>
          <a:p>
            <a:pPr>
              <a:buFont typeface="Wingdings" pitchFamily="2" charset="2"/>
              <a:buChar char="Ø"/>
            </a:pPr>
            <a:endParaRPr lang="ne-NP" sz="3000" dirty="0" smtClean="0"/>
          </a:p>
          <a:p>
            <a:pPr>
              <a:buFont typeface="Wingdings" pitchFamily="2" charset="2"/>
              <a:buChar char="Ø"/>
            </a:pPr>
            <a:endParaRPr lang="ne-NP" sz="3000" dirty="0" smtClean="0"/>
          </a:p>
          <a:p>
            <a:pPr>
              <a:buFont typeface="Wingdings" pitchFamily="2" charset="2"/>
              <a:buChar char="Ø"/>
            </a:pPr>
            <a:endParaRPr lang="ne-NP" sz="3000" dirty="0" smtClean="0"/>
          </a:p>
          <a:p>
            <a:pPr>
              <a:buFont typeface="Wingdings" pitchFamily="2" charset="2"/>
              <a:buChar char="Ø"/>
            </a:pPr>
            <a:endParaRPr lang="ne-NP" sz="3000" dirty="0" smtClean="0"/>
          </a:p>
          <a:p>
            <a:pPr>
              <a:buFont typeface="Wingdings" pitchFamily="2" charset="2"/>
              <a:buChar char="Ø"/>
            </a:pPr>
            <a:endParaRPr lang="ne-NP" sz="3000" dirty="0" smtClean="0"/>
          </a:p>
          <a:p>
            <a:pPr>
              <a:buFont typeface="Wingdings" pitchFamily="2" charset="2"/>
              <a:buChar char="Ø"/>
            </a:pPr>
            <a:endParaRPr lang="ne-NP" sz="3000" dirty="0" smtClean="0"/>
          </a:p>
          <a:p>
            <a:pPr>
              <a:buFont typeface="Wingdings" pitchFamily="2" charset="2"/>
              <a:buChar char="Ø"/>
            </a:pPr>
            <a:endParaRPr lang="ne-NP" sz="3000" dirty="0" smtClean="0"/>
          </a:p>
          <a:p>
            <a:pPr>
              <a:buFont typeface="Wingdings" pitchFamily="2" charset="2"/>
              <a:buChar char="Ø"/>
            </a:pPr>
            <a:endParaRPr lang="ne-NP" sz="3000" dirty="0" smtClean="0"/>
          </a:p>
          <a:p>
            <a:pPr>
              <a:buFont typeface="Wingdings" pitchFamily="2" charset="2"/>
              <a:buChar char="Ø"/>
            </a:pPr>
            <a:endParaRPr lang="ne-NP" sz="3000" dirty="0" smtClean="0"/>
          </a:p>
          <a:p>
            <a:pPr>
              <a:buFont typeface="Wingdings" pitchFamily="2" charset="2"/>
              <a:buChar char="Ø"/>
            </a:pPr>
            <a:endParaRPr lang="ne-NP" sz="3000" dirty="0" smtClean="0"/>
          </a:p>
          <a:p>
            <a:pPr marL="0" indent="0">
              <a:buNone/>
            </a:pPr>
            <a:endParaRPr lang="ne-NP" sz="3000" dirty="0" smtClean="0"/>
          </a:p>
          <a:p>
            <a:pPr>
              <a:buFont typeface="Wingdings" pitchFamily="2" charset="2"/>
              <a:buChar char="Ø"/>
            </a:pPr>
            <a:endParaRPr lang="ne-NP" sz="3000" dirty="0" smtClean="0"/>
          </a:p>
          <a:p>
            <a:pPr>
              <a:buFont typeface="Wingdings" pitchFamily="2" charset="2"/>
              <a:buChar char="Ø"/>
            </a:pPr>
            <a:endParaRPr lang="ne-NP" sz="3000" dirty="0"/>
          </a:p>
          <a:p>
            <a:pPr marL="0" indent="0">
              <a:buNone/>
            </a:pPr>
            <a:r>
              <a:rPr lang="ne-NP" sz="3000" b="1" dirty="0" smtClean="0"/>
              <a:t> </a:t>
            </a:r>
            <a:endParaRPr lang="en-US" sz="3000" b="1" dirty="0"/>
          </a:p>
        </p:txBody>
      </p:sp>
      <p:graphicFrame>
        <p:nvGraphicFramePr>
          <p:cNvPr id="4" name="Table 3"/>
          <p:cNvGraphicFramePr>
            <a:graphicFrameLocks noGrp="1"/>
          </p:cNvGraphicFramePr>
          <p:nvPr>
            <p:extLst/>
          </p:nvPr>
        </p:nvGraphicFramePr>
        <p:xfrm>
          <a:off x="457200" y="929640"/>
          <a:ext cx="8229600" cy="3870960"/>
        </p:xfrm>
        <a:graphic>
          <a:graphicData uri="http://schemas.openxmlformats.org/drawingml/2006/table">
            <a:tbl>
              <a:tblPr firstRow="1" bandRow="1">
                <a:tableStyleId>{5C22544A-7EE6-4342-B048-85BDC9FD1C3A}</a:tableStyleId>
              </a:tblPr>
              <a:tblGrid>
                <a:gridCol w="733806">
                  <a:extLst>
                    <a:ext uri="{9D8B030D-6E8A-4147-A177-3AD203B41FA5}">
                      <a16:colId xmlns:a16="http://schemas.microsoft.com/office/drawing/2014/main" xmlns="" val="20000"/>
                    </a:ext>
                  </a:extLst>
                </a:gridCol>
                <a:gridCol w="4779445">
                  <a:extLst>
                    <a:ext uri="{9D8B030D-6E8A-4147-A177-3AD203B41FA5}">
                      <a16:colId xmlns:a16="http://schemas.microsoft.com/office/drawing/2014/main" xmlns="" val="20001"/>
                    </a:ext>
                  </a:extLst>
                </a:gridCol>
                <a:gridCol w="1320074">
                  <a:extLst>
                    <a:ext uri="{9D8B030D-6E8A-4147-A177-3AD203B41FA5}">
                      <a16:colId xmlns:a16="http://schemas.microsoft.com/office/drawing/2014/main" xmlns="" val="20002"/>
                    </a:ext>
                  </a:extLst>
                </a:gridCol>
                <a:gridCol w="1396275">
                  <a:extLst>
                    <a:ext uri="{9D8B030D-6E8A-4147-A177-3AD203B41FA5}">
                      <a16:colId xmlns:a16="http://schemas.microsoft.com/office/drawing/2014/main" xmlns="" val="20003"/>
                    </a:ext>
                  </a:extLst>
                </a:gridCol>
              </a:tblGrid>
              <a:tr h="370840">
                <a:tc>
                  <a:txBody>
                    <a:bodyPr/>
                    <a:lstStyle/>
                    <a:p>
                      <a:r>
                        <a:rPr lang="ne-NP" sz="2000" dirty="0" smtClean="0"/>
                        <a:t>क्र.स.</a:t>
                      </a:r>
                      <a:endParaRPr lang="en-US" sz="2000" dirty="0"/>
                    </a:p>
                  </a:txBody>
                  <a:tcPr/>
                </a:tc>
                <a:tc>
                  <a:txBody>
                    <a:bodyPr/>
                    <a:lstStyle/>
                    <a:p>
                      <a:r>
                        <a:rPr lang="ne-NP" sz="2000" dirty="0" smtClean="0"/>
                        <a:t>कार्यक्रमको</a:t>
                      </a:r>
                      <a:r>
                        <a:rPr lang="ne-NP" sz="2000" baseline="0" dirty="0" smtClean="0"/>
                        <a:t> नाम </a:t>
                      </a:r>
                      <a:endParaRPr lang="en-US" sz="2000" dirty="0"/>
                    </a:p>
                  </a:txBody>
                  <a:tcPr/>
                </a:tc>
                <a:tc>
                  <a:txBody>
                    <a:bodyPr/>
                    <a:lstStyle/>
                    <a:p>
                      <a:r>
                        <a:rPr lang="ne-NP" sz="2000" dirty="0" smtClean="0"/>
                        <a:t>वडा</a:t>
                      </a:r>
                      <a:r>
                        <a:rPr lang="ne-NP" sz="2000" baseline="0" dirty="0" smtClean="0"/>
                        <a:t> नं</a:t>
                      </a:r>
                      <a:endParaRPr lang="en-US" sz="2000" dirty="0"/>
                    </a:p>
                  </a:txBody>
                  <a:tcPr/>
                </a:tc>
                <a:tc>
                  <a:txBody>
                    <a:bodyPr/>
                    <a:lstStyle/>
                    <a:p>
                      <a:r>
                        <a:rPr lang="ne-NP" sz="2000" dirty="0" smtClean="0"/>
                        <a:t>खर्च</a:t>
                      </a:r>
                      <a:r>
                        <a:rPr lang="ne-NP" sz="2000" baseline="0" dirty="0" smtClean="0"/>
                        <a:t> </a:t>
                      </a:r>
                      <a:r>
                        <a:rPr lang="ne-NP" sz="2000" dirty="0" smtClean="0"/>
                        <a:t>रकम रू</a:t>
                      </a:r>
                      <a:endParaRPr lang="en-US" sz="2000" dirty="0"/>
                    </a:p>
                  </a:txBody>
                  <a:tcPr/>
                </a:tc>
                <a:extLst>
                  <a:ext uri="{0D108BD9-81ED-4DB2-BD59-A6C34878D82A}">
                    <a16:rowId xmlns:a16="http://schemas.microsoft.com/office/drawing/2014/main" xmlns="" val="10000"/>
                  </a:ext>
                </a:extLst>
              </a:tr>
              <a:tr h="370840">
                <a:tc>
                  <a:txBody>
                    <a:bodyPr/>
                    <a:lstStyle/>
                    <a:p>
                      <a:r>
                        <a:rPr lang="ne-NP" sz="2000" dirty="0" smtClean="0"/>
                        <a:t>१</a:t>
                      </a:r>
                    </a:p>
                  </a:txBody>
                  <a:tcPr/>
                </a:tc>
                <a:tc>
                  <a:txBody>
                    <a:bodyPr/>
                    <a:lstStyle/>
                    <a:p>
                      <a:r>
                        <a:rPr lang="ne-NP" sz="2000" dirty="0" smtClean="0"/>
                        <a:t>४ वटा</a:t>
                      </a:r>
                      <a:r>
                        <a:rPr lang="ne-NP" sz="2000" baseline="0" dirty="0" smtClean="0"/>
                        <a:t> विध्यालयमा बहुउद्देशीय बास्केटबल कोर्ट </a:t>
                      </a:r>
                      <a:endParaRPr lang="en-US" sz="2000" dirty="0"/>
                    </a:p>
                  </a:txBody>
                  <a:tcPr/>
                </a:tc>
                <a:tc>
                  <a:txBody>
                    <a:bodyPr/>
                    <a:lstStyle/>
                    <a:p>
                      <a:r>
                        <a:rPr lang="ne-NP" sz="2000" dirty="0" smtClean="0"/>
                        <a:t>८,१३</a:t>
                      </a:r>
                      <a:r>
                        <a:rPr lang="ne-NP" sz="2000" baseline="0" dirty="0" smtClean="0"/>
                        <a:t> र</a:t>
                      </a:r>
                      <a:r>
                        <a:rPr lang="ne-NP" sz="2000" dirty="0" smtClean="0"/>
                        <a:t>२०</a:t>
                      </a:r>
                      <a:endParaRPr lang="en-US" sz="2000" dirty="0"/>
                    </a:p>
                  </a:txBody>
                  <a:tcPr/>
                </a:tc>
                <a:tc>
                  <a:txBody>
                    <a:bodyPr/>
                    <a:lstStyle/>
                    <a:p>
                      <a:r>
                        <a:rPr lang="ne-NP" sz="2000" dirty="0" smtClean="0"/>
                        <a:t>२५९६०८०।</a:t>
                      </a:r>
                      <a:endParaRPr lang="en-US" sz="2000" dirty="0"/>
                    </a:p>
                  </a:txBody>
                  <a:tcPr/>
                </a:tc>
                <a:extLst>
                  <a:ext uri="{0D108BD9-81ED-4DB2-BD59-A6C34878D82A}">
                    <a16:rowId xmlns:a16="http://schemas.microsoft.com/office/drawing/2014/main" xmlns="" val="10001"/>
                  </a:ext>
                </a:extLst>
              </a:tr>
              <a:tr h="370840">
                <a:tc>
                  <a:txBody>
                    <a:bodyPr/>
                    <a:lstStyle/>
                    <a:p>
                      <a:r>
                        <a:rPr lang="ne-NP" sz="2000" dirty="0" smtClean="0"/>
                        <a:t>२</a:t>
                      </a:r>
                      <a:endParaRPr lang="en-US" sz="2000" dirty="0"/>
                    </a:p>
                  </a:txBody>
                  <a:tcPr/>
                </a:tc>
                <a:tc>
                  <a:txBody>
                    <a:bodyPr/>
                    <a:lstStyle/>
                    <a:p>
                      <a:r>
                        <a:rPr lang="ne-NP" sz="2000" dirty="0" smtClean="0"/>
                        <a:t>भानुस्मृती</a:t>
                      </a:r>
                      <a:r>
                        <a:rPr lang="ne-NP" sz="2000" baseline="0" dirty="0" smtClean="0"/>
                        <a:t> मा.बी, टेबुलटेनीस कोर्ट निर्माण </a:t>
                      </a:r>
                      <a:endParaRPr lang="en-US" sz="2000" dirty="0"/>
                    </a:p>
                  </a:txBody>
                  <a:tcPr/>
                </a:tc>
                <a:tc>
                  <a:txBody>
                    <a:bodyPr/>
                    <a:lstStyle/>
                    <a:p>
                      <a:r>
                        <a:rPr lang="ne-NP" sz="2000" dirty="0" smtClean="0"/>
                        <a:t>३</a:t>
                      </a:r>
                      <a:endParaRPr lang="en-US" sz="2000" dirty="0"/>
                    </a:p>
                  </a:txBody>
                  <a:tcPr/>
                </a:tc>
                <a:tc>
                  <a:txBody>
                    <a:bodyPr/>
                    <a:lstStyle/>
                    <a:p>
                      <a:r>
                        <a:rPr lang="ne-NP" sz="2000" dirty="0" smtClean="0"/>
                        <a:t>४००००।</a:t>
                      </a:r>
                      <a:endParaRPr lang="en-US" sz="2000" dirty="0"/>
                    </a:p>
                  </a:txBody>
                  <a:tcPr/>
                </a:tc>
                <a:extLst>
                  <a:ext uri="{0D108BD9-81ED-4DB2-BD59-A6C34878D82A}">
                    <a16:rowId xmlns:a16="http://schemas.microsoft.com/office/drawing/2014/main" xmlns="" val="10002"/>
                  </a:ext>
                </a:extLst>
              </a:tr>
              <a:tr h="370840">
                <a:tc>
                  <a:txBody>
                    <a:bodyPr/>
                    <a:lstStyle/>
                    <a:p>
                      <a:r>
                        <a:rPr lang="ne-NP" sz="2000" dirty="0" smtClean="0"/>
                        <a:t>३</a:t>
                      </a:r>
                      <a:endParaRPr lang="en-US" sz="2000" dirty="0"/>
                    </a:p>
                  </a:txBody>
                  <a:tcPr/>
                </a:tc>
                <a:tc>
                  <a:txBody>
                    <a:bodyPr/>
                    <a:lstStyle/>
                    <a:p>
                      <a:r>
                        <a:rPr lang="ne-NP" sz="2000" dirty="0" smtClean="0"/>
                        <a:t>पत्र</a:t>
                      </a:r>
                      <a:r>
                        <a:rPr lang="ne-NP" sz="2000" dirty="0" smtClean="0">
                          <a:cs typeface="Kalimati"/>
                        </a:rPr>
                        <a:t>ङ्गबारी</a:t>
                      </a:r>
                      <a:r>
                        <a:rPr lang="ne-NP" sz="2000" baseline="0" dirty="0" smtClean="0">
                          <a:cs typeface="Kalimati"/>
                        </a:rPr>
                        <a:t> खेलमैदान निर्माण</a:t>
                      </a:r>
                      <a:endParaRPr lang="en-US" sz="2000" dirty="0"/>
                    </a:p>
                  </a:txBody>
                  <a:tcPr/>
                </a:tc>
                <a:tc>
                  <a:txBody>
                    <a:bodyPr/>
                    <a:lstStyle/>
                    <a:p>
                      <a:r>
                        <a:rPr lang="ne-NP" sz="2000" dirty="0" smtClean="0"/>
                        <a:t>४</a:t>
                      </a:r>
                      <a:endParaRPr lang="en-US" sz="2000" dirty="0"/>
                    </a:p>
                  </a:txBody>
                  <a:tcPr/>
                </a:tc>
                <a:tc>
                  <a:txBody>
                    <a:bodyPr/>
                    <a:lstStyle/>
                    <a:p>
                      <a:r>
                        <a:rPr lang="ne-NP" sz="2000" dirty="0" smtClean="0"/>
                        <a:t>८०००००।</a:t>
                      </a:r>
                      <a:endParaRPr lang="en-US" sz="2000" dirty="0"/>
                    </a:p>
                  </a:txBody>
                  <a:tcPr/>
                </a:tc>
                <a:extLst>
                  <a:ext uri="{0D108BD9-81ED-4DB2-BD59-A6C34878D82A}">
                    <a16:rowId xmlns:a16="http://schemas.microsoft.com/office/drawing/2014/main" xmlns="" val="10003"/>
                  </a:ext>
                </a:extLst>
              </a:tr>
              <a:tr h="370840">
                <a:tc>
                  <a:txBody>
                    <a:bodyPr/>
                    <a:lstStyle/>
                    <a:p>
                      <a:r>
                        <a:rPr lang="ne-NP" sz="2000" dirty="0" smtClean="0"/>
                        <a:t>४</a:t>
                      </a:r>
                      <a:endParaRPr lang="en-US" sz="2000" dirty="0"/>
                    </a:p>
                  </a:txBody>
                  <a:tcPr/>
                </a:tc>
                <a:tc>
                  <a:txBody>
                    <a:bodyPr/>
                    <a:lstStyle/>
                    <a:p>
                      <a:r>
                        <a:rPr lang="ne-NP" sz="2000" dirty="0" smtClean="0"/>
                        <a:t>खोरियाबस्ती</a:t>
                      </a:r>
                      <a:r>
                        <a:rPr lang="ne-NP" sz="2000" baseline="0" dirty="0" smtClean="0"/>
                        <a:t> क्रिकेट मैदानको स्तर उन्नती </a:t>
                      </a:r>
                      <a:endParaRPr lang="en-US" sz="2000" dirty="0"/>
                    </a:p>
                  </a:txBody>
                  <a:tcPr/>
                </a:tc>
                <a:tc>
                  <a:txBody>
                    <a:bodyPr/>
                    <a:lstStyle/>
                    <a:p>
                      <a:r>
                        <a:rPr lang="ne-NP" sz="2000" dirty="0" smtClean="0"/>
                        <a:t>१५</a:t>
                      </a:r>
                      <a:endParaRPr lang="en-US" sz="2000" dirty="0"/>
                    </a:p>
                  </a:txBody>
                  <a:tcPr/>
                </a:tc>
                <a:tc>
                  <a:txBody>
                    <a:bodyPr/>
                    <a:lstStyle/>
                    <a:p>
                      <a:r>
                        <a:rPr lang="ne-NP" sz="2000" dirty="0" smtClean="0"/>
                        <a:t>९०००००।</a:t>
                      </a:r>
                      <a:endParaRPr lang="en-US" sz="2000" dirty="0"/>
                    </a:p>
                  </a:txBody>
                  <a:tcPr/>
                </a:tc>
                <a:extLst>
                  <a:ext uri="{0D108BD9-81ED-4DB2-BD59-A6C34878D82A}">
                    <a16:rowId xmlns:a16="http://schemas.microsoft.com/office/drawing/2014/main" xmlns="" val="10004"/>
                  </a:ext>
                </a:extLst>
              </a:tr>
              <a:tr h="370840">
                <a:tc>
                  <a:txBody>
                    <a:bodyPr/>
                    <a:lstStyle/>
                    <a:p>
                      <a:r>
                        <a:rPr lang="ne-NP" sz="2000" dirty="0" smtClean="0"/>
                        <a:t>५</a:t>
                      </a:r>
                      <a:endParaRPr lang="en-US" sz="2000" dirty="0"/>
                    </a:p>
                  </a:txBody>
                  <a:tcPr/>
                </a:tc>
                <a:tc>
                  <a:txBody>
                    <a:bodyPr/>
                    <a:lstStyle/>
                    <a:p>
                      <a:r>
                        <a:rPr lang="ne-NP" sz="2000" dirty="0" smtClean="0"/>
                        <a:t>सिमलच</a:t>
                      </a:r>
                      <a:r>
                        <a:rPr lang="ne-NP" sz="2000" dirty="0" smtClean="0">
                          <a:cs typeface="Kalimati"/>
                        </a:rPr>
                        <a:t>ौरी भलीबल</a:t>
                      </a:r>
                      <a:r>
                        <a:rPr lang="ne-NP" sz="2000" baseline="0" dirty="0" smtClean="0">
                          <a:cs typeface="Kalimati"/>
                        </a:rPr>
                        <a:t> कोर्ट निर्माण </a:t>
                      </a:r>
                      <a:endParaRPr lang="en-US" sz="2000" dirty="0"/>
                    </a:p>
                  </a:txBody>
                  <a:tcPr/>
                </a:tc>
                <a:tc>
                  <a:txBody>
                    <a:bodyPr/>
                    <a:lstStyle/>
                    <a:p>
                      <a:r>
                        <a:rPr lang="ne-NP" sz="2000" dirty="0" smtClean="0"/>
                        <a:t>६</a:t>
                      </a:r>
                      <a:endParaRPr lang="en-US" sz="2000" dirty="0"/>
                    </a:p>
                  </a:txBody>
                  <a:tcPr/>
                </a:tc>
                <a:tc>
                  <a:txBody>
                    <a:bodyPr/>
                    <a:lstStyle/>
                    <a:p>
                      <a:r>
                        <a:rPr lang="ne-NP" sz="2000" dirty="0" smtClean="0"/>
                        <a:t>१०००००।</a:t>
                      </a:r>
                      <a:endParaRPr lang="en-US" sz="2000" dirty="0"/>
                    </a:p>
                  </a:txBody>
                  <a:tcPr/>
                </a:tc>
                <a:extLst>
                  <a:ext uri="{0D108BD9-81ED-4DB2-BD59-A6C34878D82A}">
                    <a16:rowId xmlns:a16="http://schemas.microsoft.com/office/drawing/2014/main" xmlns="" val="10005"/>
                  </a:ext>
                </a:extLst>
              </a:tr>
              <a:tr h="370840">
                <a:tc>
                  <a:txBody>
                    <a:bodyPr/>
                    <a:lstStyle/>
                    <a:p>
                      <a:r>
                        <a:rPr lang="ne-NP" sz="2000" dirty="0" smtClean="0"/>
                        <a:t>६</a:t>
                      </a:r>
                      <a:endParaRPr lang="en-US" sz="2000" dirty="0"/>
                    </a:p>
                  </a:txBody>
                  <a:tcPr/>
                </a:tc>
                <a:tc>
                  <a:txBody>
                    <a:bodyPr/>
                    <a:lstStyle/>
                    <a:p>
                      <a:r>
                        <a:rPr lang="ne-NP" sz="2000" dirty="0" smtClean="0"/>
                        <a:t>बाजिपा फूटबल</a:t>
                      </a:r>
                      <a:r>
                        <a:rPr lang="ne-NP" sz="2000" baseline="0" dirty="0" smtClean="0"/>
                        <a:t> चौरी सम्याउने </a:t>
                      </a:r>
                      <a:endParaRPr lang="en-US" sz="2000" dirty="0"/>
                    </a:p>
                  </a:txBody>
                  <a:tcPr/>
                </a:tc>
                <a:tc>
                  <a:txBody>
                    <a:bodyPr/>
                    <a:lstStyle/>
                    <a:p>
                      <a:r>
                        <a:rPr lang="ne-NP" sz="2000" dirty="0" smtClean="0"/>
                        <a:t>६</a:t>
                      </a:r>
                      <a:endParaRPr lang="en-US" sz="2000" dirty="0"/>
                    </a:p>
                  </a:txBody>
                  <a:tcPr/>
                </a:tc>
                <a:tc>
                  <a:txBody>
                    <a:bodyPr/>
                    <a:lstStyle/>
                    <a:p>
                      <a:r>
                        <a:rPr lang="ne-NP" sz="2000" dirty="0" smtClean="0"/>
                        <a:t>३०००००।</a:t>
                      </a:r>
                      <a:endParaRPr lang="en-US" sz="2000" dirty="0"/>
                    </a:p>
                  </a:txBody>
                  <a:tcPr/>
                </a:tc>
                <a:extLst>
                  <a:ext uri="{0D108BD9-81ED-4DB2-BD59-A6C34878D82A}">
                    <a16:rowId xmlns:a16="http://schemas.microsoft.com/office/drawing/2014/main" xmlns="" val="10006"/>
                  </a:ext>
                </a:extLst>
              </a:tr>
              <a:tr h="370840">
                <a:tc>
                  <a:txBody>
                    <a:bodyPr/>
                    <a:lstStyle/>
                    <a:p>
                      <a:r>
                        <a:rPr lang="ne-NP" sz="2000" dirty="0" smtClean="0"/>
                        <a:t>७</a:t>
                      </a:r>
                      <a:endParaRPr lang="en-US" sz="2000" dirty="0"/>
                    </a:p>
                  </a:txBody>
                  <a:tcPr/>
                </a:tc>
                <a:tc>
                  <a:txBody>
                    <a:bodyPr/>
                    <a:lstStyle/>
                    <a:p>
                      <a:r>
                        <a:rPr lang="ne-NP" sz="2000" dirty="0" smtClean="0"/>
                        <a:t>पटनाली फूटबल</a:t>
                      </a:r>
                      <a:r>
                        <a:rPr lang="ne-NP" sz="2000" baseline="0" dirty="0" smtClean="0"/>
                        <a:t> चौरी लेबल मिलाउने </a:t>
                      </a:r>
                      <a:endParaRPr lang="en-US" sz="2000" dirty="0"/>
                    </a:p>
                  </a:txBody>
                  <a:tcPr/>
                </a:tc>
                <a:tc>
                  <a:txBody>
                    <a:bodyPr/>
                    <a:lstStyle/>
                    <a:p>
                      <a:r>
                        <a:rPr lang="ne-NP" sz="2000" dirty="0" smtClean="0"/>
                        <a:t>१७</a:t>
                      </a:r>
                      <a:endParaRPr lang="en-US" sz="2000" dirty="0"/>
                    </a:p>
                  </a:txBody>
                  <a:tcPr/>
                </a:tc>
                <a:tc>
                  <a:txBody>
                    <a:bodyPr/>
                    <a:lstStyle/>
                    <a:p>
                      <a:r>
                        <a:rPr lang="ne-NP" sz="2000" dirty="0" smtClean="0"/>
                        <a:t>३०००००।</a:t>
                      </a:r>
                      <a:endParaRPr lang="en-US" sz="2000" dirty="0"/>
                    </a:p>
                  </a:txBody>
                  <a:tcPr/>
                </a:tc>
                <a:extLst>
                  <a:ext uri="{0D108BD9-81ED-4DB2-BD59-A6C34878D82A}">
                    <a16:rowId xmlns:a16="http://schemas.microsoft.com/office/drawing/2014/main" xmlns="" val="10007"/>
                  </a:ext>
                </a:extLst>
              </a:tr>
              <a:tr h="233680">
                <a:tc>
                  <a:txBody>
                    <a:bodyPr/>
                    <a:lstStyle/>
                    <a:p>
                      <a:r>
                        <a:rPr lang="ne-NP" sz="2000" dirty="0" smtClean="0"/>
                        <a:t>८</a:t>
                      </a:r>
                      <a:endParaRPr lang="en-US" sz="2000" dirty="0"/>
                    </a:p>
                  </a:txBody>
                  <a:tcPr/>
                </a:tc>
                <a:tc>
                  <a:txBody>
                    <a:bodyPr/>
                    <a:lstStyle/>
                    <a:p>
                      <a:r>
                        <a:rPr lang="ne-NP" sz="2000" dirty="0" smtClean="0"/>
                        <a:t>सेतो गुरास</a:t>
                      </a:r>
                      <a:r>
                        <a:rPr lang="ne-NP" sz="2000" baseline="0" dirty="0" smtClean="0"/>
                        <a:t> बा बि के छेउको खेलमैदान धेरा बार </a:t>
                      </a:r>
                      <a:endParaRPr lang="en-US" sz="2000" dirty="0"/>
                    </a:p>
                  </a:txBody>
                  <a:tcPr/>
                </a:tc>
                <a:tc>
                  <a:txBody>
                    <a:bodyPr/>
                    <a:lstStyle/>
                    <a:p>
                      <a:r>
                        <a:rPr lang="ne-NP" sz="2000" dirty="0" smtClean="0"/>
                        <a:t>११</a:t>
                      </a:r>
                      <a:endParaRPr lang="en-US" sz="2000" dirty="0"/>
                    </a:p>
                  </a:txBody>
                  <a:tcPr/>
                </a:tc>
                <a:tc>
                  <a:txBody>
                    <a:bodyPr/>
                    <a:lstStyle/>
                    <a:p>
                      <a:r>
                        <a:rPr lang="ne-NP" sz="2000" dirty="0" smtClean="0"/>
                        <a:t>२९१२३६।</a:t>
                      </a:r>
                      <a:endParaRPr lang="en-US" sz="2000" dirty="0"/>
                    </a:p>
                  </a:txBody>
                  <a:tcPr/>
                </a:tc>
                <a:extLst>
                  <a:ext uri="{0D108BD9-81ED-4DB2-BD59-A6C34878D82A}">
                    <a16:rowId xmlns:a16="http://schemas.microsoft.com/office/drawing/2014/main" xmlns="" val="10008"/>
                  </a:ext>
                </a:extLst>
              </a:tr>
            </a:tbl>
          </a:graphicData>
        </a:graphic>
      </p:graphicFrame>
    </p:spTree>
    <p:extLst>
      <p:ext uri="{BB962C8B-B14F-4D97-AF65-F5344CB8AC3E}">
        <p14:creationId xmlns:p14="http://schemas.microsoft.com/office/powerpoint/2010/main" val="100379668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7"/>
            <a:ext cx="8229600" cy="715963"/>
          </a:xfrm>
        </p:spPr>
        <p:txBody>
          <a:bodyPr>
            <a:normAutofit fontScale="90000"/>
          </a:bodyPr>
          <a:lstStyle/>
          <a:p>
            <a:r>
              <a:rPr lang="ne-NP" dirty="0" smtClean="0">
                <a:solidFill>
                  <a:srgbClr val="FF0000"/>
                </a:solidFill>
              </a:rPr>
              <a:t>खेलकुद विकास </a:t>
            </a:r>
            <a:endParaRPr lang="en-US" dirty="0">
              <a:solidFill>
                <a:srgbClr val="FF0000"/>
              </a:solidFill>
            </a:endParaRPr>
          </a:p>
        </p:txBody>
      </p:sp>
      <p:sp>
        <p:nvSpPr>
          <p:cNvPr id="3" name="Content Placeholder 2"/>
          <p:cNvSpPr>
            <a:spLocks noGrp="1"/>
          </p:cNvSpPr>
          <p:nvPr>
            <p:ph idx="1"/>
          </p:nvPr>
        </p:nvSpPr>
        <p:spPr>
          <a:xfrm>
            <a:off x="304800" y="1024891"/>
            <a:ext cx="8534400" cy="5257799"/>
          </a:xfrm>
        </p:spPr>
        <p:txBody>
          <a:bodyPr>
            <a:normAutofit lnSpcReduction="10000"/>
          </a:bodyPr>
          <a:lstStyle/>
          <a:p>
            <a:pPr>
              <a:buFont typeface="Wingdings" pitchFamily="2" charset="2"/>
              <a:buChar char="Ø"/>
            </a:pPr>
            <a:endParaRPr lang="ne-NP" sz="2400" dirty="0"/>
          </a:p>
          <a:p>
            <a:pPr>
              <a:buFont typeface="Wingdings" pitchFamily="2" charset="2"/>
              <a:buChar char="Ø"/>
            </a:pPr>
            <a:r>
              <a:rPr lang="ne-NP" sz="2400" dirty="0"/>
              <a:t> २०७४।१०।२९ देखि ११।०७ सम्म विभिन्न १० वटा खेलहरु समावेस गरी मेयरकप स्कूल ओलम्पीक २०७४ आयोजना गरी भब्य साथ सम्पन्न </a:t>
            </a:r>
            <a:r>
              <a:rPr lang="ne-NP" sz="2400" dirty="0" smtClean="0"/>
              <a:t>।</a:t>
            </a:r>
          </a:p>
          <a:p>
            <a:pPr>
              <a:buFont typeface="Wingdings" pitchFamily="2" charset="2"/>
              <a:buChar char="Ø"/>
            </a:pPr>
            <a:r>
              <a:rPr lang="ne-NP" sz="2400" dirty="0" smtClean="0"/>
              <a:t>बक्सिङ्ग उसु तेक्वान्दो र कराँते खेलका लागि विभिन्न खेल सामाग्री वितरण । रु ४३१०००। बरावरको । </a:t>
            </a:r>
          </a:p>
          <a:p>
            <a:pPr>
              <a:buFont typeface="Wingdings" pitchFamily="2" charset="2"/>
              <a:buChar char="Ø"/>
            </a:pPr>
            <a:r>
              <a:rPr lang="ne-NP" sz="2400" dirty="0" smtClean="0"/>
              <a:t>खेलकुदको वर्ष खेलाडी छनौट गरी सम्मान सहित नगद पुरस्कार वितरण गरिएको । </a:t>
            </a:r>
          </a:p>
          <a:p>
            <a:pPr>
              <a:buFont typeface="Wingdings" pitchFamily="2" charset="2"/>
              <a:buChar char="Ø"/>
            </a:pPr>
            <a:r>
              <a:rPr lang="ne-NP" sz="2400" dirty="0" smtClean="0"/>
              <a:t>खेलकुद </a:t>
            </a:r>
            <a:r>
              <a:rPr lang="ne-NP" sz="2400" dirty="0"/>
              <a:t>विकासका लागि विनियोजन भएको </a:t>
            </a:r>
            <a:r>
              <a:rPr lang="ne-NP" sz="2400" dirty="0" smtClean="0"/>
              <a:t>रु १०९५००००।</a:t>
            </a:r>
          </a:p>
          <a:p>
            <a:pPr>
              <a:buFont typeface="Wingdings" pitchFamily="2" charset="2"/>
              <a:buChar char="Ø"/>
            </a:pPr>
            <a:endParaRPr lang="en-US" sz="2400" smtClean="0"/>
          </a:p>
          <a:p>
            <a:pPr>
              <a:buFont typeface="Wingdings" pitchFamily="2" charset="2"/>
              <a:buChar char="Ø"/>
            </a:pPr>
            <a:r>
              <a:rPr lang="ne-NP" sz="2400" smtClean="0"/>
              <a:t>जम्मा </a:t>
            </a:r>
            <a:r>
              <a:rPr lang="ne-NP" sz="2400" dirty="0"/>
              <a:t>भएको खर्च 		</a:t>
            </a:r>
            <a:r>
              <a:rPr lang="ne-NP" sz="2400" smtClean="0"/>
              <a:t>	रु </a:t>
            </a:r>
            <a:r>
              <a:rPr lang="ne-NP" sz="2400" dirty="0" smtClean="0"/>
              <a:t>९९७६०००। </a:t>
            </a:r>
            <a:r>
              <a:rPr lang="en-US" sz="2400" dirty="0" smtClean="0"/>
              <a:t>(</a:t>
            </a:r>
            <a:r>
              <a:rPr lang="ne-NP" sz="2400" dirty="0" smtClean="0"/>
              <a:t>९१</a:t>
            </a:r>
            <a:r>
              <a:rPr lang="en-US" sz="2400" dirty="0" smtClean="0"/>
              <a:t>.</a:t>
            </a:r>
            <a:r>
              <a:rPr lang="ne-NP" sz="2400" dirty="0" smtClean="0"/>
              <a:t>१</a:t>
            </a:r>
            <a:r>
              <a:rPr lang="ne-NP" sz="2400" smtClean="0">
                <a:cs typeface="Kalimati"/>
              </a:rPr>
              <a:t>%</a:t>
            </a:r>
            <a:r>
              <a:rPr lang="en-US" sz="2400" smtClean="0"/>
              <a:t>)</a:t>
            </a:r>
          </a:p>
          <a:p>
            <a:pPr>
              <a:buFont typeface="Wingdings" pitchFamily="2" charset="2"/>
              <a:buChar char="Ø"/>
            </a:pPr>
            <a:endParaRPr lang="ne-NP" sz="2400" dirty="0" smtClean="0"/>
          </a:p>
          <a:p>
            <a:pPr>
              <a:buFont typeface="Wingdings" pitchFamily="2" charset="2"/>
              <a:buChar char="Ø"/>
            </a:pPr>
            <a:r>
              <a:rPr lang="ne-NP" sz="2400" dirty="0" smtClean="0"/>
              <a:t>खेलकुद </a:t>
            </a:r>
            <a:r>
              <a:rPr lang="ne-NP" sz="2400" dirty="0"/>
              <a:t>विकास समितिको बैठक बसेको </a:t>
            </a:r>
            <a:r>
              <a:rPr lang="ne-NP" sz="2400" dirty="0" smtClean="0"/>
              <a:t>संख्या  १५ वटा </a:t>
            </a:r>
            <a:r>
              <a:rPr lang="ne-NP" dirty="0" smtClean="0"/>
              <a:t> </a:t>
            </a:r>
            <a:endParaRPr lang="en-US" dirty="0"/>
          </a:p>
        </p:txBody>
      </p:sp>
      <p:sp>
        <p:nvSpPr>
          <p:cNvPr id="5" name="TextBox 4"/>
          <p:cNvSpPr txBox="1"/>
          <p:nvPr/>
        </p:nvSpPr>
        <p:spPr>
          <a:xfrm>
            <a:off x="6781800" y="990601"/>
            <a:ext cx="2362200" cy="1752599"/>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26315899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3"/>
          </a:xfrm>
        </p:spPr>
        <p:txBody>
          <a:bodyPr/>
          <a:lstStyle/>
          <a:p>
            <a:r>
              <a:rPr lang="ne-NP" sz="3200" dirty="0" smtClean="0">
                <a:solidFill>
                  <a:srgbClr val="FF0000"/>
                </a:solidFill>
              </a:rPr>
              <a:t>सामाजिक विकास समिति </a:t>
            </a:r>
            <a:endParaRPr lang="en-US" sz="3200" dirty="0">
              <a:solidFill>
                <a:srgbClr val="FF0000"/>
              </a:solidFill>
            </a:endParaRPr>
          </a:p>
        </p:txBody>
      </p:sp>
      <p:sp>
        <p:nvSpPr>
          <p:cNvPr id="3" name="Content Placeholder 2"/>
          <p:cNvSpPr>
            <a:spLocks noGrp="1"/>
          </p:cNvSpPr>
          <p:nvPr>
            <p:ph idx="1"/>
          </p:nvPr>
        </p:nvSpPr>
        <p:spPr>
          <a:xfrm>
            <a:off x="228600" y="1143001"/>
            <a:ext cx="8915400" cy="4983164"/>
          </a:xfrm>
        </p:spPr>
        <p:txBody>
          <a:bodyPr/>
          <a:lstStyle/>
          <a:p>
            <a:pPr>
              <a:buFont typeface="Wingdings" pitchFamily="2" charset="2"/>
              <a:buChar char="Ø"/>
            </a:pPr>
            <a:r>
              <a:rPr lang="ne-NP" sz="2800" dirty="0" smtClean="0"/>
              <a:t>सामाजिक विकास समिति गठन भै समितिले आफ्नो काम </a:t>
            </a:r>
            <a:r>
              <a:rPr lang="ne-NP" sz="2800" smtClean="0"/>
              <a:t>गरिरहेको ।</a:t>
            </a:r>
            <a:endParaRPr lang="en-US" sz="2800" smtClean="0"/>
          </a:p>
          <a:p>
            <a:pPr>
              <a:buFont typeface="Wingdings" pitchFamily="2" charset="2"/>
              <a:buChar char="Ø"/>
            </a:pPr>
            <a:endParaRPr lang="ne-NP" sz="2800" dirty="0" smtClean="0"/>
          </a:p>
          <a:p>
            <a:pPr>
              <a:buFont typeface="Wingdings" pitchFamily="2" charset="2"/>
              <a:buChar char="Ø"/>
            </a:pPr>
            <a:r>
              <a:rPr lang="ne-NP" sz="2800" dirty="0"/>
              <a:t> </a:t>
            </a:r>
            <a:r>
              <a:rPr lang="ne-NP" sz="2800" dirty="0" smtClean="0"/>
              <a:t>लक्षित वर्गका कार्यक्रमहरुको अनुगमन गरिएको </a:t>
            </a:r>
            <a:r>
              <a:rPr lang="ne-NP" sz="2800" smtClean="0"/>
              <a:t>। </a:t>
            </a:r>
            <a:endParaRPr lang="en-US" sz="2800" smtClean="0"/>
          </a:p>
          <a:p>
            <a:pPr>
              <a:buFont typeface="Wingdings" pitchFamily="2" charset="2"/>
              <a:buChar char="Ø"/>
            </a:pPr>
            <a:endParaRPr lang="ne-NP" sz="2800" dirty="0" smtClean="0"/>
          </a:p>
          <a:p>
            <a:pPr>
              <a:buFont typeface="Wingdings" pitchFamily="2" charset="2"/>
              <a:buChar char="Ø"/>
            </a:pPr>
            <a:r>
              <a:rPr lang="ne-NP" sz="2800" dirty="0" smtClean="0"/>
              <a:t>वडाहरुलाई लक्षित वर्गका कार्यक्रमहरु संचालन गर्न सहजिकरण </a:t>
            </a:r>
            <a:r>
              <a:rPr lang="ne-NP" sz="2800" dirty="0"/>
              <a:t> </a:t>
            </a:r>
            <a:r>
              <a:rPr lang="ne-NP" sz="2800" dirty="0" smtClean="0"/>
              <a:t>गरिएको </a:t>
            </a:r>
            <a:r>
              <a:rPr lang="ne-NP" sz="2800" smtClean="0"/>
              <a:t>।  </a:t>
            </a:r>
            <a:endParaRPr lang="en-US" sz="2800" smtClean="0"/>
          </a:p>
          <a:p>
            <a:pPr>
              <a:buFont typeface="Wingdings" pitchFamily="2" charset="2"/>
              <a:buChar char="Ø"/>
            </a:pPr>
            <a:endParaRPr lang="ne-NP" sz="2800" dirty="0" smtClean="0"/>
          </a:p>
          <a:p>
            <a:pPr>
              <a:buFont typeface="Wingdings" pitchFamily="2" charset="2"/>
              <a:buChar char="Ø"/>
            </a:pPr>
            <a:r>
              <a:rPr lang="ne-NP" sz="2800" dirty="0" smtClean="0"/>
              <a:t> सामाजिक विकास समितिको बैठक संख्या </a:t>
            </a:r>
            <a:r>
              <a:rPr lang="ne-NP" sz="2800" dirty="0"/>
              <a:t>९</a:t>
            </a:r>
            <a:r>
              <a:rPr lang="ne-NP" sz="2800" dirty="0" smtClean="0"/>
              <a:t> वटा </a:t>
            </a:r>
            <a:endParaRPr lang="en-US" dirty="0"/>
          </a:p>
        </p:txBody>
      </p:sp>
    </p:spTree>
    <p:extLst>
      <p:ext uri="{BB962C8B-B14F-4D97-AF65-F5344CB8AC3E}">
        <p14:creationId xmlns:p14="http://schemas.microsoft.com/office/powerpoint/2010/main" val="8525897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81328"/>
            <a:ext cx="8458200" cy="5071872"/>
          </a:xfrm>
        </p:spPr>
        <p:txBody>
          <a:bodyPr>
            <a:normAutofit fontScale="77500" lnSpcReduction="20000"/>
          </a:bodyPr>
          <a:lstStyle/>
          <a:p>
            <a:pPr>
              <a:lnSpc>
                <a:spcPct val="160000"/>
              </a:lnSpc>
            </a:pPr>
            <a:r>
              <a:rPr lang="ne-NP" dirty="0">
                <a:effectLst>
                  <a:outerShdw blurRad="38100" dist="38100" dir="2700000" algn="tl">
                    <a:srgbClr val="000000">
                      <a:alpha val="43137"/>
                    </a:srgbClr>
                  </a:outerShdw>
                </a:effectLst>
              </a:rPr>
              <a:t>भौगोलिक अवस्थिति</a:t>
            </a:r>
          </a:p>
          <a:p>
            <a:pPr lvl="1">
              <a:lnSpc>
                <a:spcPct val="160000"/>
              </a:lnSpc>
            </a:pPr>
            <a:r>
              <a:rPr lang="ne-NP" dirty="0">
                <a:effectLst>
                  <a:outerShdw blurRad="38100" dist="38100" dir="2700000" algn="tl">
                    <a:srgbClr val="000000">
                      <a:alpha val="43137"/>
                    </a:srgbClr>
                  </a:outerShdw>
                </a:effectLst>
              </a:rPr>
              <a:t>अक्षांश </a:t>
            </a:r>
            <a:r>
              <a:rPr lang="en-US" dirty="0">
                <a:effectLst>
                  <a:outerShdw blurRad="38100" dist="38100" dir="2700000" algn="tl">
                    <a:srgbClr val="000000">
                      <a:alpha val="43137"/>
                    </a:srgbClr>
                  </a:outerShdw>
                </a:effectLst>
              </a:rPr>
              <a:t>	</a:t>
            </a:r>
            <a:r>
              <a:rPr lang="en-US" dirty="0" smtClean="0">
                <a:effectLst>
                  <a:outerShdw blurRad="38100" dist="38100" dir="2700000" algn="tl">
                    <a:srgbClr val="000000">
                      <a:alpha val="43137"/>
                    </a:srgbClr>
                  </a:outerShdw>
                </a:effectLst>
              </a:rPr>
              <a:t>	</a:t>
            </a:r>
            <a:r>
              <a:rPr lang="ne-NP" dirty="0" smtClean="0">
                <a:effectLst>
                  <a:outerShdw blurRad="38100" dist="38100" dir="2700000" algn="tl">
                    <a:srgbClr val="000000">
                      <a:alpha val="43137"/>
                    </a:srgbClr>
                  </a:outerShdw>
                </a:effectLst>
              </a:rPr>
              <a:t>२६</a:t>
            </a:r>
            <a:r>
              <a:rPr lang="en-US" sz="2000" baseline="30000" dirty="0">
                <a:effectLst>
                  <a:outerShdw blurRad="38100" dist="38100" dir="2700000" algn="tl">
                    <a:srgbClr val="000000">
                      <a:alpha val="43137"/>
                    </a:srgbClr>
                  </a:outerShdw>
                </a:effectLst>
              </a:rPr>
              <a:t>0</a:t>
            </a:r>
            <a:r>
              <a:rPr lang="en-US" dirty="0">
                <a:effectLst>
                  <a:outerShdw blurRad="38100" dist="38100" dir="2700000" algn="tl">
                    <a:srgbClr val="000000">
                      <a:alpha val="43137"/>
                    </a:srgbClr>
                  </a:outerShdw>
                </a:effectLst>
              </a:rPr>
              <a:t> </a:t>
            </a:r>
            <a:r>
              <a:rPr lang="ne-NP" dirty="0">
                <a:effectLst>
                  <a:outerShdw blurRad="38100" dist="38100" dir="2700000" algn="tl">
                    <a:srgbClr val="000000">
                      <a:alpha val="43137"/>
                    </a:srgbClr>
                  </a:outerShdw>
                </a:effectLst>
              </a:rPr>
              <a:t>४२</a:t>
            </a:r>
            <a:r>
              <a:rPr lang="en-US" dirty="0">
                <a:effectLst>
                  <a:outerShdw blurRad="38100" dist="38100" dir="2700000" algn="tl">
                    <a:srgbClr val="000000">
                      <a:alpha val="43137"/>
                    </a:srgbClr>
                  </a:outerShdw>
                </a:effectLst>
              </a:rPr>
              <a:t>' </a:t>
            </a:r>
            <a:r>
              <a:rPr lang="ne-NP" dirty="0">
                <a:effectLst>
                  <a:outerShdw blurRad="38100" dist="38100" dir="2700000" algn="tl">
                    <a:srgbClr val="000000">
                      <a:alpha val="43137"/>
                    </a:srgbClr>
                  </a:outerShdw>
                </a:effectLst>
              </a:rPr>
              <a:t>४१</a:t>
            </a:r>
            <a:r>
              <a:rPr lang="en-US" dirty="0">
                <a:effectLst>
                  <a:outerShdw blurRad="38100" dist="38100" dir="2700000" algn="tl">
                    <a:srgbClr val="000000">
                      <a:alpha val="43137"/>
                    </a:srgbClr>
                  </a:outerShdw>
                </a:effectLst>
              </a:rPr>
              <a:t>" N</a:t>
            </a:r>
            <a:r>
              <a:rPr lang="en-US" dirty="0" smtClean="0">
                <a:effectLst>
                  <a:outerShdw blurRad="38100" dist="38100" dir="2700000" algn="tl">
                    <a:srgbClr val="000000">
                      <a:alpha val="43137"/>
                    </a:srgbClr>
                  </a:outerShdw>
                </a:effectLst>
              </a:rPr>
              <a:t>- </a:t>
            </a:r>
            <a:r>
              <a:rPr lang="ne-NP" dirty="0">
                <a:effectLst>
                  <a:outerShdw blurRad="38100" dist="38100" dir="2700000" algn="tl">
                    <a:srgbClr val="000000">
                      <a:alpha val="43137"/>
                    </a:srgbClr>
                  </a:outerShdw>
                </a:effectLst>
              </a:rPr>
              <a:t>२६</a:t>
            </a:r>
            <a:r>
              <a:rPr lang="en-US" baseline="30000" dirty="0">
                <a:effectLst>
                  <a:outerShdw blurRad="38100" dist="38100" dir="2700000" algn="tl">
                    <a:srgbClr val="000000">
                      <a:alpha val="43137"/>
                    </a:srgbClr>
                  </a:outerShdw>
                </a:effectLst>
              </a:rPr>
              <a:t>0</a:t>
            </a:r>
            <a:r>
              <a:rPr lang="en-US" dirty="0">
                <a:effectLst>
                  <a:outerShdw blurRad="38100" dist="38100" dir="2700000" algn="tl">
                    <a:srgbClr val="000000">
                      <a:alpha val="43137"/>
                    </a:srgbClr>
                  </a:outerShdw>
                </a:effectLst>
              </a:rPr>
              <a:t> </a:t>
            </a:r>
            <a:r>
              <a:rPr lang="ne-NP" dirty="0">
                <a:effectLst>
                  <a:outerShdw blurRad="38100" dist="38100" dir="2700000" algn="tl">
                    <a:srgbClr val="000000">
                      <a:alpha val="43137"/>
                    </a:srgbClr>
                  </a:outerShdw>
                </a:effectLst>
              </a:rPr>
              <a:t>५२</a:t>
            </a:r>
            <a:r>
              <a:rPr lang="en-US" dirty="0">
                <a:effectLst>
                  <a:outerShdw blurRad="38100" dist="38100" dir="2700000" algn="tl">
                    <a:srgbClr val="000000">
                      <a:alpha val="43137"/>
                    </a:srgbClr>
                  </a:outerShdw>
                </a:effectLst>
              </a:rPr>
              <a:t>' </a:t>
            </a:r>
            <a:r>
              <a:rPr lang="ne-NP" dirty="0" smtClean="0">
                <a:effectLst>
                  <a:outerShdw blurRad="38100" dist="38100" dir="2700000" algn="tl">
                    <a:srgbClr val="000000">
                      <a:alpha val="43137"/>
                    </a:srgbClr>
                  </a:outerShdw>
                </a:effectLst>
              </a:rPr>
              <a:t>४२</a:t>
            </a:r>
            <a:r>
              <a:rPr lang="en-US" dirty="0" smtClean="0">
                <a:effectLst>
                  <a:outerShdw blurRad="38100" dist="38100" dir="2700000" algn="tl">
                    <a:srgbClr val="000000">
                      <a:alpha val="43137"/>
                    </a:srgbClr>
                  </a:outerShdw>
                </a:effectLst>
              </a:rPr>
              <a:t>“ N</a:t>
            </a:r>
            <a:endParaRPr lang="en-US" dirty="0">
              <a:effectLst>
                <a:outerShdw blurRad="38100" dist="38100" dir="2700000" algn="tl">
                  <a:srgbClr val="000000">
                    <a:alpha val="43137"/>
                  </a:srgbClr>
                </a:outerShdw>
              </a:effectLst>
            </a:endParaRPr>
          </a:p>
          <a:p>
            <a:pPr lvl="1">
              <a:lnSpc>
                <a:spcPct val="160000"/>
              </a:lnSpc>
            </a:pPr>
            <a:r>
              <a:rPr lang="ne-NP" dirty="0">
                <a:effectLst>
                  <a:outerShdw blurRad="38100" dist="38100" dir="2700000" algn="tl">
                    <a:srgbClr val="000000">
                      <a:alpha val="43137"/>
                    </a:srgbClr>
                  </a:outerShdw>
                </a:effectLst>
              </a:rPr>
              <a:t>देशान्तर </a:t>
            </a:r>
            <a:r>
              <a:rPr lang="en-US" dirty="0">
                <a:effectLst>
                  <a:outerShdw blurRad="38100" dist="38100" dir="2700000" algn="tl">
                    <a:srgbClr val="000000">
                      <a:alpha val="43137"/>
                    </a:srgbClr>
                  </a:outerShdw>
                </a:effectLst>
              </a:rPr>
              <a:t>	</a:t>
            </a:r>
            <a:r>
              <a:rPr lang="en-US" dirty="0" smtClean="0">
                <a:effectLst>
                  <a:outerShdw blurRad="38100" dist="38100" dir="2700000" algn="tl">
                    <a:srgbClr val="000000">
                      <a:alpha val="43137"/>
                    </a:srgbClr>
                  </a:outerShdw>
                </a:effectLst>
              </a:rPr>
              <a:t>	</a:t>
            </a:r>
            <a:r>
              <a:rPr lang="ne-NP" dirty="0" smtClean="0">
                <a:effectLst>
                  <a:outerShdw blurRad="38100" dist="38100" dir="2700000" algn="tl">
                    <a:srgbClr val="000000">
                      <a:alpha val="43137"/>
                    </a:srgbClr>
                  </a:outerShdw>
                </a:effectLst>
              </a:rPr>
              <a:t>८७</a:t>
            </a:r>
            <a:r>
              <a:rPr lang="en-US" baseline="30000" dirty="0">
                <a:effectLst>
                  <a:outerShdw blurRad="38100" dist="38100" dir="2700000" algn="tl">
                    <a:srgbClr val="000000">
                      <a:alpha val="43137"/>
                    </a:srgbClr>
                  </a:outerShdw>
                </a:effectLst>
              </a:rPr>
              <a:t>0</a:t>
            </a:r>
            <a:r>
              <a:rPr lang="en-US" dirty="0">
                <a:effectLst>
                  <a:outerShdw blurRad="38100" dist="38100" dir="2700000" algn="tl">
                    <a:srgbClr val="000000">
                      <a:alpha val="43137"/>
                    </a:srgbClr>
                  </a:outerShdw>
                </a:effectLst>
              </a:rPr>
              <a:t> </a:t>
            </a:r>
            <a:r>
              <a:rPr lang="ne-NP" dirty="0">
                <a:effectLst>
                  <a:outerShdw blurRad="38100" dist="38100" dir="2700000" algn="tl">
                    <a:srgbClr val="000000">
                      <a:alpha val="43137"/>
                    </a:srgbClr>
                  </a:outerShdw>
                </a:effectLst>
              </a:rPr>
              <a:t>१२</a:t>
            </a:r>
            <a:r>
              <a:rPr lang="en-US" dirty="0">
                <a:effectLst>
                  <a:outerShdw blurRad="38100" dist="38100" dir="2700000" algn="tl">
                    <a:srgbClr val="000000">
                      <a:alpha val="43137"/>
                    </a:srgbClr>
                  </a:outerShdw>
                </a:effectLst>
              </a:rPr>
              <a:t>' </a:t>
            </a:r>
            <a:r>
              <a:rPr lang="ne-NP" dirty="0">
                <a:effectLst>
                  <a:outerShdw blurRad="38100" dist="38100" dir="2700000" algn="tl">
                    <a:srgbClr val="000000">
                      <a:alpha val="43137"/>
                    </a:srgbClr>
                  </a:outerShdw>
                </a:effectLst>
              </a:rPr>
              <a:t>०४</a:t>
            </a:r>
            <a:r>
              <a:rPr lang="en-US" dirty="0">
                <a:effectLst>
                  <a:outerShdw blurRad="38100" dist="38100" dir="2700000" algn="tl">
                    <a:srgbClr val="000000">
                      <a:alpha val="43137"/>
                    </a:srgbClr>
                  </a:outerShdw>
                </a:effectLst>
              </a:rPr>
              <a:t>" </a:t>
            </a:r>
            <a:r>
              <a:rPr lang="en-US" dirty="0" smtClean="0">
                <a:effectLst>
                  <a:outerShdw blurRad="38100" dist="38100" dir="2700000" algn="tl">
                    <a:srgbClr val="000000">
                      <a:alpha val="43137"/>
                    </a:srgbClr>
                  </a:outerShdw>
                </a:effectLst>
              </a:rPr>
              <a:t> E- </a:t>
            </a:r>
            <a:r>
              <a:rPr lang="ne-NP" dirty="0">
                <a:effectLst>
                  <a:outerShdw blurRad="38100" dist="38100" dir="2700000" algn="tl">
                    <a:srgbClr val="000000">
                      <a:alpha val="43137"/>
                    </a:srgbClr>
                  </a:outerShdw>
                </a:effectLst>
              </a:rPr>
              <a:t>८७</a:t>
            </a:r>
            <a:r>
              <a:rPr lang="en-US" baseline="30000" dirty="0">
                <a:effectLst>
                  <a:outerShdw blurRad="38100" dist="38100" dir="2700000" algn="tl">
                    <a:srgbClr val="000000">
                      <a:alpha val="43137"/>
                    </a:srgbClr>
                  </a:outerShdw>
                </a:effectLst>
              </a:rPr>
              <a:t>0</a:t>
            </a:r>
            <a:r>
              <a:rPr lang="en-US" dirty="0">
                <a:effectLst>
                  <a:outerShdw blurRad="38100" dist="38100" dir="2700000" algn="tl">
                    <a:srgbClr val="000000">
                      <a:alpha val="43137"/>
                    </a:srgbClr>
                  </a:outerShdw>
                </a:effectLst>
              </a:rPr>
              <a:t> </a:t>
            </a:r>
            <a:r>
              <a:rPr lang="ne-NP" dirty="0">
                <a:effectLst>
                  <a:outerShdw blurRad="38100" dist="38100" dir="2700000" algn="tl">
                    <a:srgbClr val="000000">
                      <a:alpha val="43137"/>
                    </a:srgbClr>
                  </a:outerShdw>
                </a:effectLst>
              </a:rPr>
              <a:t>२१</a:t>
            </a:r>
            <a:r>
              <a:rPr lang="en-US" dirty="0">
                <a:effectLst>
                  <a:outerShdw blurRad="38100" dist="38100" dir="2700000" algn="tl">
                    <a:srgbClr val="000000">
                      <a:alpha val="43137"/>
                    </a:srgbClr>
                  </a:outerShdw>
                </a:effectLst>
              </a:rPr>
              <a:t>' </a:t>
            </a:r>
            <a:r>
              <a:rPr lang="ne-NP" dirty="0" smtClean="0">
                <a:effectLst>
                  <a:outerShdw blurRad="38100" dist="38100" dir="2700000" algn="tl">
                    <a:srgbClr val="000000">
                      <a:alpha val="43137"/>
                    </a:srgbClr>
                  </a:outerShdw>
                </a:effectLst>
              </a:rPr>
              <a:t>२३</a:t>
            </a:r>
            <a:r>
              <a:rPr lang="en-US" dirty="0" smtClean="0">
                <a:effectLst>
                  <a:outerShdw blurRad="38100" dist="38100" dir="2700000" algn="tl">
                    <a:srgbClr val="000000">
                      <a:alpha val="43137"/>
                    </a:srgbClr>
                  </a:outerShdw>
                </a:effectLst>
              </a:rPr>
              <a:t>“ E</a:t>
            </a:r>
            <a:endParaRPr lang="en-US" dirty="0">
              <a:effectLst>
                <a:outerShdw blurRad="38100" dist="38100" dir="2700000" algn="tl">
                  <a:srgbClr val="000000">
                    <a:alpha val="43137"/>
                  </a:srgbClr>
                </a:outerShdw>
              </a:effectLst>
            </a:endParaRPr>
          </a:p>
          <a:p>
            <a:pPr lvl="1">
              <a:lnSpc>
                <a:spcPct val="160000"/>
              </a:lnSpc>
            </a:pPr>
            <a:r>
              <a:rPr lang="ne-NP" dirty="0">
                <a:effectLst>
                  <a:outerShdw blurRad="38100" dist="38100" dir="2700000" algn="tl">
                    <a:srgbClr val="000000">
                      <a:alpha val="43137"/>
                    </a:srgbClr>
                  </a:outerShdw>
                </a:effectLst>
              </a:rPr>
              <a:t>उचाइ </a:t>
            </a:r>
            <a:r>
              <a:rPr lang="en-US" dirty="0">
                <a:effectLst>
                  <a:outerShdw blurRad="38100" dist="38100" dir="2700000" algn="tl">
                    <a:srgbClr val="000000">
                      <a:alpha val="43137"/>
                    </a:srgbClr>
                  </a:outerShdw>
                </a:effectLst>
              </a:rPr>
              <a:t>	</a:t>
            </a:r>
            <a:r>
              <a:rPr lang="en-US" dirty="0" smtClean="0">
                <a:effectLst>
                  <a:outerShdw blurRad="38100" dist="38100" dir="2700000" algn="tl">
                    <a:srgbClr val="000000">
                      <a:alpha val="43137"/>
                    </a:srgbClr>
                  </a:outerShdw>
                </a:effectLst>
              </a:rPr>
              <a:t>	</a:t>
            </a:r>
            <a:r>
              <a:rPr lang="ne-NP" dirty="0" smtClean="0">
                <a:effectLst>
                  <a:outerShdw blurRad="38100" dist="38100" dir="2700000" algn="tl">
                    <a:srgbClr val="000000">
                      <a:alpha val="43137"/>
                    </a:srgbClr>
                  </a:outerShdw>
                </a:effectLst>
              </a:rPr>
              <a:t>११९</a:t>
            </a:r>
            <a:r>
              <a:rPr lang="en-US" dirty="0" smtClean="0">
                <a:effectLst>
                  <a:outerShdw blurRad="38100" dist="38100" dir="2700000" algn="tl">
                    <a:srgbClr val="000000">
                      <a:alpha val="43137"/>
                    </a:srgbClr>
                  </a:outerShdw>
                </a:effectLst>
              </a:rPr>
              <a:t> </a:t>
            </a:r>
            <a:r>
              <a:rPr lang="en-US" dirty="0">
                <a:effectLst>
                  <a:outerShdw blurRad="38100" dist="38100" dir="2700000" algn="tl">
                    <a:srgbClr val="000000">
                      <a:alpha val="43137"/>
                    </a:srgbClr>
                  </a:outerShdw>
                </a:effectLst>
              </a:rPr>
              <a:t>- </a:t>
            </a:r>
            <a:r>
              <a:rPr lang="ne-NP" dirty="0">
                <a:effectLst>
                  <a:outerShdw blurRad="38100" dist="38100" dir="2700000" algn="tl">
                    <a:srgbClr val="000000">
                      <a:alpha val="43137"/>
                    </a:srgbClr>
                  </a:outerShdw>
                </a:effectLst>
              </a:rPr>
              <a:t>१७७८</a:t>
            </a:r>
            <a:r>
              <a:rPr lang="en-US" dirty="0">
                <a:effectLst>
                  <a:outerShdw blurRad="38100" dist="38100" dir="2700000" algn="tl">
                    <a:srgbClr val="000000">
                      <a:alpha val="43137"/>
                    </a:srgbClr>
                  </a:outerShdw>
                </a:effectLst>
              </a:rPr>
              <a:t> </a:t>
            </a:r>
            <a:r>
              <a:rPr lang="ne-NP" dirty="0">
                <a:effectLst>
                  <a:outerShdw blurRad="38100" dist="38100" dir="2700000" algn="tl">
                    <a:srgbClr val="000000">
                      <a:alpha val="43137"/>
                    </a:srgbClr>
                  </a:outerShdw>
                </a:effectLst>
              </a:rPr>
              <a:t>मिटर</a:t>
            </a:r>
            <a:endParaRPr lang="en-US" dirty="0">
              <a:effectLst>
                <a:outerShdw blurRad="38100" dist="38100" dir="2700000" algn="tl">
                  <a:srgbClr val="000000">
                    <a:alpha val="43137"/>
                  </a:srgbClr>
                </a:outerShdw>
              </a:effectLst>
            </a:endParaRPr>
          </a:p>
          <a:p>
            <a:pPr>
              <a:lnSpc>
                <a:spcPct val="160000"/>
              </a:lnSpc>
            </a:pPr>
            <a:r>
              <a:rPr lang="ne-NP" sz="2800" dirty="0" smtClean="0"/>
              <a:t>नगरको सिमानाः </a:t>
            </a:r>
          </a:p>
          <a:p>
            <a:pPr lvl="1">
              <a:lnSpc>
                <a:spcPct val="160000"/>
              </a:lnSpc>
            </a:pPr>
            <a:r>
              <a:rPr lang="ne-NP" sz="2400" dirty="0" smtClean="0">
                <a:effectLst>
                  <a:outerShdw blurRad="38100" dist="38100" dir="2700000" algn="tl">
                    <a:srgbClr val="000000">
                      <a:alpha val="43137"/>
                    </a:srgbClr>
                  </a:outerShdw>
                </a:effectLst>
              </a:rPr>
              <a:t>पूर्वमाः </a:t>
            </a:r>
            <a:r>
              <a:rPr lang="en-US" sz="2400" dirty="0" smtClean="0">
                <a:effectLst>
                  <a:outerShdw blurRad="38100" dist="38100" dir="2700000" algn="tl">
                    <a:srgbClr val="000000">
                      <a:alpha val="43137"/>
                    </a:srgbClr>
                  </a:outerShdw>
                </a:effectLst>
              </a:rPr>
              <a:t>		</a:t>
            </a:r>
            <a:r>
              <a:rPr lang="ne-NP" sz="2400" dirty="0" smtClean="0">
                <a:effectLst>
                  <a:outerShdw blurRad="38100" dist="38100" dir="2700000" algn="tl">
                    <a:srgbClr val="000000">
                      <a:alpha val="43137"/>
                    </a:srgbClr>
                  </a:outerShdw>
                </a:effectLst>
              </a:rPr>
              <a:t>केराबारी गाउपालिका</a:t>
            </a:r>
            <a:r>
              <a:rPr lang="en-US" sz="2400" dirty="0" smtClean="0">
                <a:effectLst>
                  <a:outerShdw blurRad="38100" dist="38100" dir="2700000" algn="tl">
                    <a:srgbClr val="000000">
                      <a:alpha val="43137"/>
                    </a:srgbClr>
                  </a:outerShdw>
                </a:effectLst>
              </a:rPr>
              <a:t>,</a:t>
            </a:r>
            <a:r>
              <a:rPr lang="ne-NP" sz="2400" dirty="0" smtClean="0">
                <a:effectLst>
                  <a:outerShdw blurRad="38100" dist="38100" dir="2700000" algn="tl">
                    <a:srgbClr val="000000">
                      <a:alpha val="43137"/>
                    </a:srgbClr>
                  </a:outerShdw>
                </a:effectLst>
              </a:rPr>
              <a:t> मोरङ्ग</a:t>
            </a:r>
          </a:p>
          <a:p>
            <a:pPr lvl="1">
              <a:lnSpc>
                <a:spcPct val="160000"/>
              </a:lnSpc>
            </a:pPr>
            <a:r>
              <a:rPr lang="ne-NP" sz="2400" dirty="0" smtClean="0">
                <a:effectLst>
                  <a:outerShdw blurRad="38100" dist="38100" dir="2700000" algn="tl">
                    <a:srgbClr val="000000">
                      <a:alpha val="43137"/>
                    </a:srgbClr>
                  </a:outerShdw>
                </a:effectLst>
              </a:rPr>
              <a:t>पश्‍चिममाः</a:t>
            </a:r>
            <a:r>
              <a:rPr lang="en-US" sz="2400" dirty="0" smtClean="0">
                <a:effectLst>
                  <a:outerShdw blurRad="38100" dist="38100" dir="2700000" algn="tl">
                    <a:srgbClr val="000000">
                      <a:alpha val="43137"/>
                    </a:srgbClr>
                  </a:outerShdw>
                </a:effectLst>
              </a:rPr>
              <a:t> 	</a:t>
            </a:r>
            <a:r>
              <a:rPr lang="ne-NP" sz="2400" dirty="0" smtClean="0">
                <a:effectLst>
                  <a:outerShdw blurRad="38100" dist="38100" dir="2700000" algn="tl">
                    <a:srgbClr val="000000">
                      <a:alpha val="43137"/>
                    </a:srgbClr>
                  </a:outerShdw>
                </a:effectLst>
              </a:rPr>
              <a:t>	बराह नगरपालिका</a:t>
            </a:r>
            <a:r>
              <a:rPr lang="en-US" sz="2400" dirty="0" smtClean="0">
                <a:effectLst>
                  <a:outerShdw blurRad="38100" dist="38100" dir="2700000" algn="tl">
                    <a:srgbClr val="000000">
                      <a:alpha val="43137"/>
                    </a:srgbClr>
                  </a:outerShdw>
                </a:effectLst>
              </a:rPr>
              <a:t>,</a:t>
            </a:r>
            <a:r>
              <a:rPr lang="ne-NP" sz="2400" dirty="0" smtClean="0">
                <a:effectLst>
                  <a:outerShdw blurRad="38100" dist="38100" dir="2700000" algn="tl">
                    <a:srgbClr val="000000">
                      <a:alpha val="43137"/>
                    </a:srgbClr>
                  </a:outerShdw>
                </a:effectLst>
              </a:rPr>
              <a:t> सुनसरी</a:t>
            </a:r>
          </a:p>
          <a:p>
            <a:pPr lvl="1">
              <a:lnSpc>
                <a:spcPct val="160000"/>
              </a:lnSpc>
            </a:pPr>
            <a:r>
              <a:rPr lang="ne-NP" sz="2400" dirty="0" smtClean="0">
                <a:effectLst>
                  <a:outerShdw blurRad="38100" dist="38100" dir="2700000" algn="tl">
                    <a:srgbClr val="000000">
                      <a:alpha val="43137"/>
                    </a:srgbClr>
                  </a:outerShdw>
                </a:effectLst>
              </a:rPr>
              <a:t>उत्तरमाः </a:t>
            </a:r>
            <a:r>
              <a:rPr lang="en-US" sz="2400" dirty="0" smtClean="0">
                <a:effectLst>
                  <a:outerShdw blurRad="38100" dist="38100" dir="2700000" algn="tl">
                    <a:srgbClr val="000000">
                      <a:alpha val="43137"/>
                    </a:srgbClr>
                  </a:outerShdw>
                </a:effectLst>
              </a:rPr>
              <a:t>		</a:t>
            </a:r>
            <a:r>
              <a:rPr lang="ne-NP" sz="2400" dirty="0" smtClean="0">
                <a:effectLst>
                  <a:outerShdw blurRad="38100" dist="38100" dir="2700000" algn="tl">
                    <a:srgbClr val="000000">
                      <a:alpha val="43137"/>
                    </a:srgbClr>
                  </a:outerShdw>
                </a:effectLst>
              </a:rPr>
              <a:t>साँगुरी गढी गाँउपालिका</a:t>
            </a:r>
            <a:r>
              <a:rPr lang="en-US" sz="2400" dirty="0" smtClean="0">
                <a:effectLst>
                  <a:outerShdw blurRad="38100" dist="38100" dir="2700000" algn="tl">
                    <a:srgbClr val="000000">
                      <a:alpha val="43137"/>
                    </a:srgbClr>
                  </a:outerShdw>
                </a:effectLst>
              </a:rPr>
              <a:t>,</a:t>
            </a:r>
            <a:r>
              <a:rPr lang="ne-NP" sz="2400" dirty="0" smtClean="0">
                <a:effectLst>
                  <a:outerShdw blurRad="38100" dist="38100" dir="2700000" algn="tl">
                    <a:srgbClr val="000000">
                      <a:alpha val="43137"/>
                    </a:srgbClr>
                  </a:outerShdw>
                </a:effectLst>
              </a:rPr>
              <a:t> धनकुटा</a:t>
            </a:r>
          </a:p>
          <a:p>
            <a:pPr lvl="1">
              <a:lnSpc>
                <a:spcPct val="160000"/>
              </a:lnSpc>
            </a:pPr>
            <a:r>
              <a:rPr lang="ne-NP" sz="2400" dirty="0" smtClean="0">
                <a:effectLst>
                  <a:outerShdw blurRad="38100" dist="38100" dir="2700000" algn="tl">
                    <a:srgbClr val="000000">
                      <a:alpha val="43137"/>
                    </a:srgbClr>
                  </a:outerShdw>
                </a:effectLst>
              </a:rPr>
              <a:t>दक्षिणमाः </a:t>
            </a:r>
            <a:r>
              <a:rPr lang="en-US" sz="2400" dirty="0" smtClean="0">
                <a:effectLst>
                  <a:outerShdw blurRad="38100" dist="38100" dir="2700000" algn="tl">
                    <a:srgbClr val="000000">
                      <a:alpha val="43137"/>
                    </a:srgbClr>
                  </a:outerShdw>
                </a:effectLst>
              </a:rPr>
              <a:t>	</a:t>
            </a:r>
            <a:r>
              <a:rPr lang="ne-NP" sz="2400" dirty="0" smtClean="0">
                <a:effectLst>
                  <a:outerShdw blurRad="38100" dist="38100" dir="2700000" algn="tl">
                    <a:srgbClr val="000000">
                      <a:alpha val="43137"/>
                    </a:srgbClr>
                  </a:outerShdw>
                </a:effectLst>
              </a:rPr>
              <a:t>	रामधुनी नगरपालिका</a:t>
            </a:r>
            <a:r>
              <a:rPr lang="en-US" sz="2400" dirty="0" smtClean="0">
                <a:effectLst>
                  <a:outerShdw blurRad="38100" dist="38100" dir="2700000" algn="tl">
                    <a:srgbClr val="000000">
                      <a:alpha val="43137"/>
                    </a:srgbClr>
                  </a:outerShdw>
                </a:effectLst>
              </a:rPr>
              <a:t>, </a:t>
            </a:r>
            <a:r>
              <a:rPr lang="ne-NP" sz="2400" dirty="0" smtClean="0">
                <a:effectLst>
                  <a:outerShdw blurRad="38100" dist="38100" dir="2700000" algn="tl">
                    <a:srgbClr val="000000">
                      <a:alpha val="43137"/>
                    </a:srgbClr>
                  </a:outerShdw>
                </a:effectLst>
              </a:rPr>
              <a:t>सुनसरी</a:t>
            </a:r>
          </a:p>
          <a:p>
            <a:pPr marL="1600200" lvl="6" indent="0">
              <a:lnSpc>
                <a:spcPct val="160000"/>
              </a:lnSpc>
              <a:buNone/>
            </a:pPr>
            <a:r>
              <a:rPr lang="ne-NP" sz="2400" dirty="0" smtClean="0">
                <a:effectLst>
                  <a:outerShdw blurRad="38100" dist="38100" dir="2700000" algn="tl">
                    <a:srgbClr val="000000">
                      <a:alpha val="43137"/>
                    </a:srgbClr>
                  </a:outerShdw>
                </a:effectLst>
                <a:cs typeface="Kalimati" pitchFamily="2"/>
              </a:rPr>
              <a:t>	</a:t>
            </a:r>
            <a:r>
              <a:rPr lang="en-US" sz="2400" dirty="0" smtClean="0">
                <a:effectLst>
                  <a:outerShdw blurRad="38100" dist="38100" dir="2700000" algn="tl">
                    <a:srgbClr val="000000">
                      <a:alpha val="43137"/>
                    </a:srgbClr>
                  </a:outerShdw>
                </a:effectLst>
                <a:cs typeface="Kalimati" pitchFamily="2"/>
              </a:rPr>
              <a:t>	</a:t>
            </a:r>
            <a:r>
              <a:rPr lang="ne-NP" sz="2400" dirty="0" smtClean="0">
                <a:effectLst>
                  <a:outerShdw blurRad="38100" dist="38100" dir="2700000" algn="tl">
                    <a:srgbClr val="000000">
                      <a:alpha val="43137"/>
                    </a:srgbClr>
                  </a:outerShdw>
                </a:effectLst>
                <a:cs typeface="Kalimati" pitchFamily="2"/>
              </a:rPr>
              <a:t>ईटहरी उपमहानगरपालिका </a:t>
            </a:r>
            <a:r>
              <a:rPr lang="en-US" sz="2400" dirty="0" smtClean="0">
                <a:solidFill>
                  <a:schemeClr val="accent4">
                    <a:lumMod val="75000"/>
                  </a:schemeClr>
                </a:solidFill>
                <a:effectLst>
                  <a:outerShdw blurRad="38100" dist="38100" dir="2700000" algn="tl">
                    <a:srgbClr val="000000">
                      <a:alpha val="43137"/>
                    </a:srgbClr>
                  </a:outerShdw>
                </a:effectLst>
                <a:cs typeface="Kalimati" pitchFamily="2"/>
              </a:rPr>
              <a:t>(</a:t>
            </a:r>
            <a:r>
              <a:rPr lang="ne-NP" sz="2400" dirty="0" smtClean="0">
                <a:solidFill>
                  <a:schemeClr val="accent4">
                    <a:lumMod val="75000"/>
                  </a:schemeClr>
                </a:solidFill>
                <a:effectLst>
                  <a:outerShdw blurRad="38100" dist="38100" dir="2700000" algn="tl">
                    <a:srgbClr val="000000">
                      <a:alpha val="43137"/>
                    </a:srgbClr>
                  </a:outerShdw>
                </a:effectLst>
                <a:cs typeface="Kalimati" pitchFamily="2"/>
              </a:rPr>
              <a:t>तरहरा </a:t>
            </a:r>
            <a:r>
              <a:rPr lang="en-US" sz="2400" dirty="0" smtClean="0">
                <a:solidFill>
                  <a:schemeClr val="accent4">
                    <a:lumMod val="75000"/>
                  </a:schemeClr>
                </a:solidFill>
                <a:effectLst>
                  <a:outerShdw blurRad="38100" dist="38100" dir="2700000" algn="tl">
                    <a:srgbClr val="000000">
                      <a:alpha val="43137"/>
                    </a:srgbClr>
                  </a:outerShdw>
                </a:effectLst>
                <a:cs typeface="Kalimati" pitchFamily="2"/>
              </a:rPr>
              <a:t>			</a:t>
            </a:r>
            <a:r>
              <a:rPr lang="ne-NP" sz="2400" dirty="0" smtClean="0">
                <a:solidFill>
                  <a:schemeClr val="accent4">
                    <a:lumMod val="75000"/>
                  </a:schemeClr>
                </a:solidFill>
                <a:effectLst>
                  <a:outerShdw blurRad="38100" dist="38100" dir="2700000" algn="tl">
                    <a:srgbClr val="000000">
                      <a:alpha val="43137"/>
                    </a:srgbClr>
                  </a:outerShdw>
                </a:effectLst>
                <a:cs typeface="Kalimati" pitchFamily="2"/>
              </a:rPr>
              <a:t>		पानीपिया</a:t>
            </a:r>
            <a:r>
              <a:rPr lang="en-US" sz="2400" dirty="0" smtClean="0">
                <a:solidFill>
                  <a:schemeClr val="accent4">
                    <a:lumMod val="75000"/>
                  </a:schemeClr>
                </a:solidFill>
                <a:effectLst>
                  <a:outerShdw blurRad="38100" dist="38100" dir="2700000" algn="tl">
                    <a:srgbClr val="000000">
                      <a:alpha val="43137"/>
                    </a:srgbClr>
                  </a:outerShdw>
                </a:effectLst>
                <a:cs typeface="Kalimati" pitchFamily="2"/>
              </a:rPr>
              <a:t>)</a:t>
            </a:r>
            <a:endParaRPr lang="ne-NP" sz="2400" dirty="0" smtClean="0">
              <a:solidFill>
                <a:schemeClr val="accent4">
                  <a:lumMod val="75000"/>
                </a:schemeClr>
              </a:solidFill>
              <a:effectLst>
                <a:outerShdw blurRad="38100" dist="38100" dir="2700000" algn="tl">
                  <a:srgbClr val="000000">
                    <a:alpha val="43137"/>
                  </a:srgbClr>
                </a:outerShdw>
              </a:effectLst>
              <a:cs typeface="Kalimati" pitchFamily="2"/>
            </a:endParaRPr>
          </a:p>
        </p:txBody>
      </p:sp>
      <p:sp>
        <p:nvSpPr>
          <p:cNvPr id="2" name="Title 1"/>
          <p:cNvSpPr>
            <a:spLocks noGrp="1"/>
          </p:cNvSpPr>
          <p:nvPr>
            <p:ph type="title"/>
          </p:nvPr>
        </p:nvSpPr>
        <p:spPr/>
        <p:txBody>
          <a:bodyPr>
            <a:normAutofit/>
          </a:bodyPr>
          <a:lstStyle/>
          <a:p>
            <a:pPr algn="ctr"/>
            <a:r>
              <a:rPr lang="ne-NP" sz="3600" dirty="0" smtClean="0"/>
              <a:t>परिचय </a:t>
            </a:r>
            <a:endParaRPr lang="en-US" sz="3600" dirty="0"/>
          </a:p>
        </p:txBody>
      </p:sp>
      <p:sp>
        <p:nvSpPr>
          <p:cNvPr id="5" name="Slide Number Placeholder 4"/>
          <p:cNvSpPr>
            <a:spLocks noGrp="1"/>
          </p:cNvSpPr>
          <p:nvPr>
            <p:ph type="sldNum" sz="quarter" idx="12"/>
          </p:nvPr>
        </p:nvSpPr>
        <p:spPr/>
        <p:txBody>
          <a:bodyPr/>
          <a:lstStyle/>
          <a:p>
            <a:fld id="{D5A3C07E-D37F-45BB-9AEA-E961484A1A12}" type="slidenum">
              <a:rPr lang="en-US" smtClean="0"/>
              <a:t>4</a:t>
            </a:fld>
            <a:endParaRPr lang="en-US"/>
          </a:p>
        </p:txBody>
      </p:sp>
    </p:spTree>
    <p:extLst>
      <p:ext uri="{BB962C8B-B14F-4D97-AF65-F5344CB8AC3E}">
        <p14:creationId xmlns:p14="http://schemas.microsoft.com/office/powerpoint/2010/main" val="28262371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457200"/>
          </a:xfrm>
        </p:spPr>
        <p:txBody>
          <a:bodyPr>
            <a:normAutofit fontScale="90000"/>
          </a:bodyPr>
          <a:lstStyle/>
          <a:p>
            <a:r>
              <a:rPr lang="ne-NP" dirty="0" smtClean="0">
                <a:solidFill>
                  <a:srgbClr val="FF0000"/>
                </a:solidFill>
              </a:rPr>
              <a:t>बालबालिका लक्षित कार्यक्रम </a:t>
            </a:r>
            <a:endParaRPr lang="en-US" dirty="0">
              <a:solidFill>
                <a:srgbClr val="FF0000"/>
              </a:solidFill>
            </a:endParaRPr>
          </a:p>
        </p:txBody>
      </p:sp>
      <p:sp>
        <p:nvSpPr>
          <p:cNvPr id="3" name="Content Placeholder 2"/>
          <p:cNvSpPr>
            <a:spLocks noGrp="1"/>
          </p:cNvSpPr>
          <p:nvPr>
            <p:ph idx="1"/>
          </p:nvPr>
        </p:nvSpPr>
        <p:spPr>
          <a:xfrm>
            <a:off x="457200" y="609600"/>
            <a:ext cx="8382000" cy="6095999"/>
          </a:xfrm>
        </p:spPr>
        <p:txBody>
          <a:bodyPr>
            <a:normAutofit lnSpcReduction="10000"/>
          </a:bodyPr>
          <a:lstStyle/>
          <a:p>
            <a:pPr>
              <a:buNone/>
            </a:pPr>
            <a:endParaRPr lang="ne-NP" sz="2800" dirty="0" smtClean="0"/>
          </a:p>
          <a:p>
            <a:pPr>
              <a:buFont typeface="Wingdings" pitchFamily="2" charset="2"/>
              <a:buChar char="Ø"/>
            </a:pPr>
            <a:r>
              <a:rPr lang="ne-NP" sz="2800" dirty="0" smtClean="0"/>
              <a:t> बाल कोषको स्थापना गरिएको ।</a:t>
            </a:r>
          </a:p>
          <a:p>
            <a:pPr>
              <a:buFont typeface="Wingdings" pitchFamily="2" charset="2"/>
              <a:buChar char="Ø"/>
            </a:pPr>
            <a:r>
              <a:rPr lang="ne-NP" sz="2800" dirty="0" smtClean="0"/>
              <a:t> सरोकारवाला हरुको अभिमुखीकरण भईरहेको । </a:t>
            </a:r>
          </a:p>
          <a:p>
            <a:pPr>
              <a:buFont typeface="Wingdings" pitchFamily="2" charset="2"/>
              <a:buChar char="Ø"/>
            </a:pPr>
            <a:r>
              <a:rPr lang="ne-NP" sz="2800" dirty="0" smtClean="0"/>
              <a:t>बालमैत्री आचार संहिता तयार गरी वितरण गरिएको । </a:t>
            </a:r>
          </a:p>
          <a:p>
            <a:pPr>
              <a:buFont typeface="Wingdings" pitchFamily="2" charset="2"/>
              <a:buChar char="Ø"/>
            </a:pPr>
            <a:r>
              <a:rPr lang="ne-NP" sz="2800" dirty="0" smtClean="0"/>
              <a:t> १७ जना सडक बालबालिकाको व्यबस्थापन गरिएको । </a:t>
            </a:r>
          </a:p>
          <a:p>
            <a:pPr>
              <a:buFont typeface="Wingdings" pitchFamily="2" charset="2"/>
              <a:buChar char="Ø"/>
            </a:pPr>
            <a:r>
              <a:rPr lang="ne-NP" sz="2800" dirty="0" smtClean="0"/>
              <a:t>१०५ </a:t>
            </a:r>
            <a:r>
              <a:rPr lang="ne-NP" sz="2800" dirty="0"/>
              <a:t>समुदाय र ८० विद्यालयमा आधारित </a:t>
            </a:r>
            <a:r>
              <a:rPr lang="ne-NP" sz="2800" dirty="0" smtClean="0"/>
              <a:t>गरी १८५ </a:t>
            </a:r>
            <a:r>
              <a:rPr lang="ne-NP" sz="2800" dirty="0"/>
              <a:t>वटा बालक्लव गठन </a:t>
            </a:r>
            <a:r>
              <a:rPr lang="ne-NP" sz="2800" dirty="0" smtClean="0"/>
              <a:t>पुनरगठन र </a:t>
            </a:r>
            <a:r>
              <a:rPr lang="ne-NP" sz="2800" dirty="0"/>
              <a:t>परिचालन </a:t>
            </a:r>
            <a:endParaRPr lang="ne-NP" sz="2800" dirty="0" smtClean="0"/>
          </a:p>
          <a:p>
            <a:pPr>
              <a:buFont typeface="Wingdings" pitchFamily="2" charset="2"/>
              <a:buChar char="Ø"/>
            </a:pPr>
            <a:r>
              <a:rPr lang="ne-NP" sz="2800" dirty="0" smtClean="0"/>
              <a:t>बालमैत्री स्थानीय शासन नगर समितिको बैठक</a:t>
            </a:r>
            <a:r>
              <a:rPr lang="en-US" sz="2800" dirty="0" smtClean="0"/>
              <a:t> </a:t>
            </a:r>
            <a:r>
              <a:rPr lang="ne-NP" sz="2800" dirty="0" smtClean="0"/>
              <a:t>५ वटा </a:t>
            </a:r>
          </a:p>
          <a:p>
            <a:pPr>
              <a:buFont typeface="Wingdings" pitchFamily="2" charset="2"/>
              <a:buChar char="Ø"/>
            </a:pPr>
            <a:r>
              <a:rPr lang="ne-NP" sz="2800" dirty="0" smtClean="0"/>
              <a:t> नगर तहमा </a:t>
            </a:r>
            <a:r>
              <a:rPr lang="ne-NP" sz="2800" dirty="0"/>
              <a:t>स्वीकृत </a:t>
            </a:r>
            <a:r>
              <a:rPr lang="ne-NP" sz="2800" dirty="0" smtClean="0"/>
              <a:t>कार्यक्रम जम्मा २२ वटा</a:t>
            </a:r>
          </a:p>
          <a:p>
            <a:pPr>
              <a:buFont typeface="Wingdings" pitchFamily="2" charset="2"/>
              <a:buChar char="Ø"/>
            </a:pPr>
            <a:r>
              <a:rPr lang="ne-NP" sz="2800" dirty="0"/>
              <a:t>संम्पन्न भएका </a:t>
            </a:r>
            <a:r>
              <a:rPr lang="ne-NP" sz="2800" dirty="0" smtClean="0"/>
              <a:t>कार्यक्रम जम्मा  </a:t>
            </a:r>
            <a:r>
              <a:rPr lang="en-US" sz="2800" dirty="0" smtClean="0"/>
              <a:t>	  </a:t>
            </a:r>
            <a:r>
              <a:rPr lang="ne-NP" sz="2800" dirty="0" smtClean="0"/>
              <a:t>१९ </a:t>
            </a:r>
            <a:r>
              <a:rPr lang="ne-NP" sz="2800" dirty="0"/>
              <a:t>वटा </a:t>
            </a:r>
            <a:r>
              <a:rPr lang="ne-NP" sz="2800" dirty="0" smtClean="0"/>
              <a:t>।  </a:t>
            </a:r>
          </a:p>
          <a:p>
            <a:pPr>
              <a:buFont typeface="Wingdings" pitchFamily="2" charset="2"/>
              <a:buChar char="Ø"/>
            </a:pPr>
            <a:r>
              <a:rPr lang="ne-NP" sz="2800" dirty="0" smtClean="0"/>
              <a:t> जम्मा विनियोजन भएको रकम 	रु २७५००००। </a:t>
            </a:r>
          </a:p>
          <a:p>
            <a:pPr>
              <a:buFont typeface="Wingdings" pitchFamily="2" charset="2"/>
              <a:buChar char="Ø"/>
            </a:pPr>
            <a:r>
              <a:rPr lang="ne-NP" sz="2800" dirty="0" smtClean="0"/>
              <a:t> जम्मा भएको खर्च 		</a:t>
            </a:r>
            <a:r>
              <a:rPr lang="ne-NP" sz="2800" dirty="0"/>
              <a:t> </a:t>
            </a:r>
            <a:r>
              <a:rPr lang="ne-NP" sz="2800" dirty="0" smtClean="0"/>
              <a:t> रु १७</a:t>
            </a:r>
            <a:r>
              <a:rPr lang="ne-NP" sz="2800" dirty="0"/>
              <a:t>९००००</a:t>
            </a:r>
            <a:r>
              <a:rPr lang="ne-NP" sz="2800" dirty="0" smtClean="0"/>
              <a:t>।</a:t>
            </a:r>
            <a:r>
              <a:rPr lang="en-US" sz="2800" dirty="0" smtClean="0"/>
              <a:t>(</a:t>
            </a:r>
            <a:r>
              <a:rPr lang="ne-NP" sz="2800" dirty="0" smtClean="0"/>
              <a:t>६५</a:t>
            </a:r>
            <a:r>
              <a:rPr lang="ne-NP" sz="2800" dirty="0" smtClean="0">
                <a:cs typeface="Kalimati"/>
              </a:rPr>
              <a:t>%</a:t>
            </a:r>
            <a:r>
              <a:rPr lang="en-US" sz="2800" dirty="0" smtClean="0"/>
              <a:t>)</a:t>
            </a:r>
            <a:endParaRPr lang="ne-NP" sz="2800" dirty="0"/>
          </a:p>
        </p:txBody>
      </p:sp>
    </p:spTree>
    <p:extLst>
      <p:ext uri="{BB962C8B-B14F-4D97-AF65-F5344CB8AC3E}">
        <p14:creationId xmlns:p14="http://schemas.microsoft.com/office/powerpoint/2010/main" val="35303078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1"/>
          </a:xfrm>
        </p:spPr>
        <p:txBody>
          <a:bodyPr>
            <a:normAutofit/>
          </a:bodyPr>
          <a:lstStyle/>
          <a:p>
            <a:r>
              <a:rPr lang="ne-NP" dirty="0" smtClean="0">
                <a:solidFill>
                  <a:srgbClr val="FF0000"/>
                </a:solidFill>
              </a:rPr>
              <a:t>बालबालिका लक्षित कार्यक्रम</a:t>
            </a:r>
            <a:endParaRPr lang="en-US" dirty="0">
              <a:solidFill>
                <a:srgbClr val="FF0000"/>
              </a:solidFill>
            </a:endParaRPr>
          </a:p>
        </p:txBody>
      </p:sp>
      <p:sp>
        <p:nvSpPr>
          <p:cNvPr id="3" name="Content Placeholder 2"/>
          <p:cNvSpPr>
            <a:spLocks noGrp="1"/>
          </p:cNvSpPr>
          <p:nvPr>
            <p:ph idx="1"/>
          </p:nvPr>
        </p:nvSpPr>
        <p:spPr>
          <a:xfrm>
            <a:off x="457200" y="609600"/>
            <a:ext cx="8229600" cy="6248400"/>
          </a:xfrm>
        </p:spPr>
        <p:txBody>
          <a:bodyPr>
            <a:normAutofit lnSpcReduction="10000"/>
          </a:bodyPr>
          <a:lstStyle/>
          <a:p>
            <a:pPr>
              <a:buFont typeface="Wingdings" pitchFamily="2" charset="2"/>
              <a:buChar char="Ø"/>
            </a:pPr>
            <a:r>
              <a:rPr lang="ne-NP" dirty="0" smtClean="0"/>
              <a:t> </a:t>
            </a:r>
            <a:r>
              <a:rPr lang="ne-NP" sz="2400" dirty="0" smtClean="0"/>
              <a:t>बालमैत्री नगर बनाउन निर्वाचित जन प्रतिनिधीहरु लाई अभिमुखिकरण गरी २०७५ साल भित्रमा बालमैत्री नगर घोषणा गर्ने प्रतिबद्धता जाहेर भएको छ । </a:t>
            </a:r>
          </a:p>
          <a:p>
            <a:pPr>
              <a:buFont typeface="Wingdings" pitchFamily="2" charset="2"/>
              <a:buChar char="Ø"/>
            </a:pPr>
            <a:r>
              <a:rPr lang="ne-NP" sz="2400" dirty="0" smtClean="0"/>
              <a:t>बालमैत्री स्थानीय शासन नगर समितिको पुनर्गठन भएको </a:t>
            </a:r>
          </a:p>
          <a:p>
            <a:pPr>
              <a:buFont typeface="Wingdings" pitchFamily="2" charset="2"/>
              <a:buChar char="Ø"/>
            </a:pPr>
            <a:r>
              <a:rPr lang="ne-NP" sz="2400" dirty="0" smtClean="0"/>
              <a:t>२० वटै वडाहरुमा बालमैत्री स्थानीय शासन वडा समिति पुनर्गठन भई भएका । </a:t>
            </a:r>
          </a:p>
          <a:p>
            <a:pPr>
              <a:buFont typeface="Wingdings" pitchFamily="2" charset="2"/>
              <a:buChar char="Ø"/>
            </a:pPr>
            <a:r>
              <a:rPr lang="ne-NP" sz="2400" dirty="0" smtClean="0"/>
              <a:t> आ ब</a:t>
            </a:r>
            <a:r>
              <a:rPr lang="en-US" sz="2400" dirty="0" smtClean="0"/>
              <a:t> </a:t>
            </a:r>
            <a:r>
              <a:rPr lang="ne-NP" sz="2400" dirty="0" smtClean="0"/>
              <a:t>२०७४।०७५ मा ७ वटा वडाहरुलाई बाल मैत्री घोषणा गर्ने निर्णय भएकोमा १३ र १४ नं दुईवटा मात्र घोषणा भएका ।</a:t>
            </a:r>
          </a:p>
          <a:p>
            <a:pPr>
              <a:buFont typeface="Wingdings" pitchFamily="2" charset="2"/>
              <a:buChar char="Ø"/>
            </a:pPr>
            <a:endParaRPr lang="ne-NP" sz="2400" dirty="0" smtClean="0"/>
          </a:p>
          <a:p>
            <a:pPr>
              <a:buFont typeface="Wingdings" pitchFamily="2" charset="2"/>
              <a:buChar char="Ø"/>
            </a:pPr>
            <a:endParaRPr lang="ne-NP" sz="2400" dirty="0" smtClean="0"/>
          </a:p>
          <a:p>
            <a:pPr>
              <a:buFont typeface="Wingdings" pitchFamily="2" charset="2"/>
              <a:buChar char="Ø"/>
            </a:pPr>
            <a:endParaRPr lang="ne-NP" sz="2400" dirty="0" smtClean="0"/>
          </a:p>
          <a:p>
            <a:pPr>
              <a:buFont typeface="Wingdings" pitchFamily="2" charset="2"/>
              <a:buChar char="Ø"/>
            </a:pPr>
            <a:endParaRPr lang="ne-NP" sz="2400" dirty="0" smtClean="0"/>
          </a:p>
          <a:p>
            <a:pPr>
              <a:buFont typeface="Wingdings" pitchFamily="2" charset="2"/>
              <a:buChar char="Ø"/>
            </a:pPr>
            <a:endParaRPr lang="ne-NP" sz="2400" dirty="0" smtClean="0"/>
          </a:p>
          <a:p>
            <a:pPr>
              <a:buFont typeface="Wingdings" pitchFamily="2" charset="2"/>
              <a:buChar char="Ø"/>
            </a:pPr>
            <a:endParaRPr lang="ne-NP" sz="2400" dirty="0" smtClean="0"/>
          </a:p>
          <a:p>
            <a:pPr>
              <a:buFont typeface="Wingdings" pitchFamily="2" charset="2"/>
              <a:buChar char="Ø"/>
            </a:pPr>
            <a:r>
              <a:rPr lang="ne-NP" sz="2400" dirty="0" smtClean="0"/>
              <a:t>क</a:t>
            </a:r>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3657600"/>
            <a:ext cx="7162800" cy="3200400"/>
          </a:xfrm>
          <a:prstGeom prst="rect">
            <a:avLst/>
          </a:prstGeom>
        </p:spPr>
      </p:pic>
    </p:spTree>
    <p:extLst>
      <p:ext uri="{BB962C8B-B14F-4D97-AF65-F5344CB8AC3E}">
        <p14:creationId xmlns:p14="http://schemas.microsoft.com/office/powerpoint/2010/main" val="6210886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1"/>
            <a:ext cx="8229600" cy="609599"/>
          </a:xfrm>
        </p:spPr>
        <p:txBody>
          <a:bodyPr>
            <a:normAutofit fontScale="90000"/>
          </a:bodyPr>
          <a:lstStyle/>
          <a:p>
            <a:r>
              <a:rPr lang="ne-NP" sz="3600" dirty="0" smtClean="0">
                <a:solidFill>
                  <a:srgbClr val="FF0000"/>
                </a:solidFill>
              </a:rPr>
              <a:t>महिला लक्षित कार्यक्रम</a:t>
            </a:r>
            <a:r>
              <a:rPr lang="ne-NP" dirty="0" smtClean="0"/>
              <a:t> </a:t>
            </a:r>
            <a:endParaRPr lang="en-US" dirty="0"/>
          </a:p>
        </p:txBody>
      </p:sp>
      <p:sp>
        <p:nvSpPr>
          <p:cNvPr id="3" name="Content Placeholder 2"/>
          <p:cNvSpPr>
            <a:spLocks noGrp="1"/>
          </p:cNvSpPr>
          <p:nvPr>
            <p:ph idx="1"/>
          </p:nvPr>
        </p:nvSpPr>
        <p:spPr>
          <a:xfrm>
            <a:off x="152400" y="762000"/>
            <a:ext cx="8458200" cy="5943600"/>
          </a:xfrm>
        </p:spPr>
        <p:txBody>
          <a:bodyPr/>
          <a:lstStyle/>
          <a:p>
            <a:pPr>
              <a:buFont typeface="Wingdings" pitchFamily="2" charset="2"/>
              <a:buChar char="Ø"/>
            </a:pPr>
            <a:r>
              <a:rPr lang="ne-NP" sz="2400" dirty="0" smtClean="0"/>
              <a:t>महिला तथा बालबालिका सम्बन्धी प्रोफायल बनाउन घरधुरी सर्वे को काम सम्पन्न भई कम्यूटरमा तथ्याङ्क प्रविष्ट गरी प्रोफायल तयारीको चरणमा रहेको  । </a:t>
            </a:r>
          </a:p>
          <a:p>
            <a:pPr>
              <a:buFont typeface="Wingdings" pitchFamily="2" charset="2"/>
              <a:buChar char="Ø"/>
            </a:pPr>
            <a:r>
              <a:rPr lang="ne-NP" sz="2400" dirty="0" smtClean="0"/>
              <a:t>१५ वटा कार्यक्रम मध्ये १४ वटा सम्पन्न गरिएको ।   </a:t>
            </a:r>
          </a:p>
          <a:p>
            <a:pPr>
              <a:buFont typeface="Wingdings" pitchFamily="2" charset="2"/>
              <a:buChar char="Ø"/>
            </a:pPr>
            <a:r>
              <a:rPr lang="ne-NP" sz="2400" dirty="0"/>
              <a:t> </a:t>
            </a:r>
            <a:r>
              <a:rPr lang="ne-NP" sz="2400" dirty="0" smtClean="0"/>
              <a:t>विनियोजन भएको रकम 		रु १८७५०००। </a:t>
            </a:r>
          </a:p>
          <a:p>
            <a:pPr>
              <a:buFont typeface="Wingdings" pitchFamily="2" charset="2"/>
              <a:buChar char="Ø"/>
            </a:pPr>
            <a:r>
              <a:rPr lang="ne-NP" sz="2400" dirty="0"/>
              <a:t> </a:t>
            </a:r>
            <a:r>
              <a:rPr lang="ne-NP" sz="2400" dirty="0" smtClean="0"/>
              <a:t>जम्मा भएको खर्च 		रु  १५१९०००। </a:t>
            </a:r>
            <a:r>
              <a:rPr lang="en-US" sz="2400" dirty="0" smtClean="0"/>
              <a:t>(</a:t>
            </a:r>
            <a:r>
              <a:rPr lang="ne-NP" sz="2400" dirty="0" smtClean="0"/>
              <a:t>८१</a:t>
            </a:r>
            <a:r>
              <a:rPr lang="ne-NP" sz="2400" dirty="0" smtClean="0">
                <a:cs typeface="Kalimati"/>
              </a:rPr>
              <a:t>%</a:t>
            </a:r>
            <a:r>
              <a:rPr lang="en-US" sz="2400" dirty="0" smtClean="0"/>
              <a:t>)</a:t>
            </a:r>
            <a:endParaRPr lang="ne-NP" sz="2400" dirty="0" smtClean="0"/>
          </a:p>
          <a:p>
            <a:pPr>
              <a:buFont typeface="Wingdings" pitchFamily="2" charset="2"/>
              <a:buChar char="Ø"/>
            </a:pPr>
            <a:endParaRPr lang="ne-NP" sz="2800" dirty="0" smtClean="0"/>
          </a:p>
        </p:txBody>
      </p:sp>
      <p:pic>
        <p:nvPicPr>
          <p:cNvPr id="6" name="Picture 2" descr="G:\फोटा महिला लक्षित कार्यक्ररम\20180202_162904.jpg"/>
          <p:cNvPicPr>
            <a:picLocks noChangeAspect="1" noChangeArrowheads="1"/>
          </p:cNvPicPr>
          <p:nvPr/>
        </p:nvPicPr>
        <p:blipFill>
          <a:blip r:embed="rId2" cstate="print"/>
          <a:srcRect t="28392" r="11111" b="14823"/>
          <a:stretch>
            <a:fillRect/>
          </a:stretch>
        </p:blipFill>
        <p:spPr bwMode="auto">
          <a:xfrm>
            <a:off x="228600" y="3276600"/>
            <a:ext cx="8305800" cy="3352800"/>
          </a:xfrm>
          <a:prstGeom prst="rect">
            <a:avLst/>
          </a:prstGeom>
          <a:noFill/>
        </p:spPr>
      </p:pic>
    </p:spTree>
    <p:extLst>
      <p:ext uri="{BB962C8B-B14F-4D97-AF65-F5344CB8AC3E}">
        <p14:creationId xmlns:p14="http://schemas.microsoft.com/office/powerpoint/2010/main" val="38001797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599"/>
            <a:ext cx="8229600" cy="685801"/>
          </a:xfrm>
        </p:spPr>
        <p:txBody>
          <a:bodyPr>
            <a:normAutofit fontScale="90000"/>
          </a:bodyPr>
          <a:lstStyle/>
          <a:p>
            <a:r>
              <a:rPr lang="ne-NP" dirty="0" smtClean="0">
                <a:solidFill>
                  <a:srgbClr val="FF0000"/>
                </a:solidFill>
              </a:rPr>
              <a:t>महिला लक्षित कार्यक्रम</a:t>
            </a:r>
            <a:endParaRPr lang="en-US" dirty="0">
              <a:solidFill>
                <a:srgbClr val="FF0000"/>
              </a:solidFill>
            </a:endParaRPr>
          </a:p>
        </p:txBody>
      </p:sp>
      <p:sp>
        <p:nvSpPr>
          <p:cNvPr id="4" name="Rectangle 3"/>
          <p:cNvSpPr/>
          <p:nvPr/>
        </p:nvSpPr>
        <p:spPr>
          <a:xfrm>
            <a:off x="5105400" y="914400"/>
            <a:ext cx="3810000" cy="5715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G:\फोटा महिला लक्षित कार्यक्ररम\20180427_165657.jpg"/>
          <p:cNvPicPr>
            <a:picLocks noGrp="1" noChangeAspect="1" noChangeArrowheads="1"/>
          </p:cNvPicPr>
          <p:nvPr>
            <p:ph idx="1"/>
          </p:nvPr>
        </p:nvPicPr>
        <p:blipFill>
          <a:blip r:embed="rId2" cstate="print"/>
          <a:srcRect/>
          <a:stretch>
            <a:fillRect/>
          </a:stretch>
        </p:blipFill>
        <p:spPr bwMode="auto">
          <a:xfrm>
            <a:off x="228600" y="1143000"/>
            <a:ext cx="4724400" cy="5715000"/>
          </a:xfrm>
          <a:prstGeom prst="rect">
            <a:avLst/>
          </a:prstGeom>
          <a:noFill/>
        </p:spPr>
      </p:pic>
      <p:sp>
        <p:nvSpPr>
          <p:cNvPr id="6" name="Rectangle 5"/>
          <p:cNvSpPr/>
          <p:nvPr/>
        </p:nvSpPr>
        <p:spPr>
          <a:xfrm>
            <a:off x="2286000" y="6096000"/>
            <a:ext cx="25146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e-NP" dirty="0" smtClean="0">
                <a:solidFill>
                  <a:srgbClr val="FF0000"/>
                </a:solidFill>
              </a:rPr>
              <a:t>क</a:t>
            </a:r>
            <a:r>
              <a:rPr lang="ne-NP" dirty="0" smtClean="0">
                <a:solidFill>
                  <a:srgbClr val="FF0000"/>
                </a:solidFill>
                <a:latin typeface="Mangal"/>
                <a:cs typeface="Mangal"/>
              </a:rPr>
              <a:t>ौशी खेती तालिम </a:t>
            </a:r>
            <a:endParaRPr lang="en-US" dirty="0">
              <a:solidFill>
                <a:srgbClr val="FF0000"/>
              </a:solidFill>
            </a:endParaRPr>
          </a:p>
        </p:txBody>
      </p:sp>
      <p:pic>
        <p:nvPicPr>
          <p:cNvPr id="2051" name="Picture 3" descr="G:\फोटा महिला लक्षित कार्यक्ररम\34497040_2082318352016527_8061055862518579200_n.jpg"/>
          <p:cNvPicPr>
            <a:picLocks noChangeAspect="1" noChangeArrowheads="1"/>
          </p:cNvPicPr>
          <p:nvPr/>
        </p:nvPicPr>
        <p:blipFill>
          <a:blip r:embed="rId3"/>
          <a:srcRect/>
          <a:stretch>
            <a:fillRect/>
          </a:stretch>
        </p:blipFill>
        <p:spPr bwMode="auto">
          <a:xfrm>
            <a:off x="5029200" y="914400"/>
            <a:ext cx="3962400" cy="5943600"/>
          </a:xfrm>
          <a:prstGeom prst="rect">
            <a:avLst/>
          </a:prstGeom>
          <a:noFill/>
        </p:spPr>
      </p:pic>
      <p:sp>
        <p:nvSpPr>
          <p:cNvPr id="9" name="Rectangle 8"/>
          <p:cNvSpPr/>
          <p:nvPr/>
        </p:nvSpPr>
        <p:spPr>
          <a:xfrm>
            <a:off x="5486400" y="6172200"/>
            <a:ext cx="34290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e-NP" dirty="0" smtClean="0">
                <a:solidFill>
                  <a:srgbClr val="FF0000"/>
                </a:solidFill>
                <a:cs typeface="Kalimati"/>
              </a:rPr>
              <a:t>आत्माहत्या न्यूनीकरणा गोष्ठी </a:t>
            </a:r>
            <a:endParaRPr lang="en-US" dirty="0">
              <a:solidFill>
                <a:srgbClr val="FF0000"/>
              </a:solidFill>
            </a:endParaRPr>
          </a:p>
        </p:txBody>
      </p:sp>
    </p:spTree>
    <p:extLst>
      <p:ext uri="{BB962C8B-B14F-4D97-AF65-F5344CB8AC3E}">
        <p14:creationId xmlns:p14="http://schemas.microsoft.com/office/powerpoint/2010/main" val="8207388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body" idx="1"/>
          </p:nvPr>
        </p:nvSpPr>
        <p:spPr>
          <a:xfrm>
            <a:off x="228600" y="1295400"/>
            <a:ext cx="8458200" cy="5334000"/>
          </a:xfrm>
        </p:spPr>
        <p:txBody>
          <a:bodyPr>
            <a:normAutofit fontScale="77500" lnSpcReduction="20000"/>
          </a:bodyPr>
          <a:lstStyle/>
          <a:p>
            <a:pPr lvl="1" algn="just">
              <a:buFont typeface="Wingdings" pitchFamily="2" charset="2"/>
              <a:buChar char="Ø"/>
            </a:pPr>
            <a:r>
              <a:rPr lang="ne-NP" sz="2400" dirty="0" smtClean="0">
                <a:latin typeface="Preeti" pitchFamily="2" charset="0"/>
              </a:rPr>
              <a:t> </a:t>
            </a:r>
            <a:r>
              <a:rPr lang="ne-NP" sz="3100" dirty="0" smtClean="0">
                <a:latin typeface="Preeti" pitchFamily="2" charset="0"/>
              </a:rPr>
              <a:t>विभिन्न समुदायका लागि १४ वटा कार्यक्रमहरु स्वीकृत भएकामा १३ वटा सम्पन्न भए ।  </a:t>
            </a:r>
            <a:endParaRPr lang="ne-NP" sz="3100" dirty="0">
              <a:latin typeface="Preeti" pitchFamily="2" charset="0"/>
            </a:endParaRPr>
          </a:p>
          <a:p>
            <a:pPr lvl="1" algn="just">
              <a:buFont typeface="Wingdings" pitchFamily="2" charset="2"/>
              <a:buChar char="Ø"/>
            </a:pPr>
            <a:r>
              <a:rPr lang="ne-NP" sz="3100" dirty="0" smtClean="0">
                <a:latin typeface="Preeti" pitchFamily="2" charset="0"/>
              </a:rPr>
              <a:t>केहि कार्यक्रमहरु सम्बन्धित संघ संस्थाहरु संगको सहकार्यमा संचालन गरिए भने केहि न पा वाट आफै संचालन गरिए ।</a:t>
            </a:r>
          </a:p>
          <a:p>
            <a:pPr lvl="1" algn="just">
              <a:buFont typeface="Wingdings" pitchFamily="2" charset="2"/>
              <a:buChar char="Ø"/>
            </a:pPr>
            <a:r>
              <a:rPr lang="ne-NP" sz="3100" dirty="0" smtClean="0">
                <a:latin typeface="Preeti" pitchFamily="2" charset="0"/>
              </a:rPr>
              <a:t>आदिबासी जनजाति विकासका ११ वटा कार्यक्रम सम्बन्धित जातीय संस्थाको सहकार्यमा सम्पन्न भए । </a:t>
            </a:r>
            <a:endParaRPr lang="ne-NP" sz="3100" dirty="0">
              <a:latin typeface="Preeti" pitchFamily="2" charset="0"/>
            </a:endParaRPr>
          </a:p>
          <a:p>
            <a:pPr lvl="1" algn="just">
              <a:buFont typeface="Wingdings" pitchFamily="2" charset="2"/>
              <a:buChar char="Ø"/>
            </a:pPr>
            <a:r>
              <a:rPr lang="ne-NP" sz="3100" dirty="0">
                <a:latin typeface="Preeti" pitchFamily="2" charset="0"/>
              </a:rPr>
              <a:t>दलित समुदाय संगको सहकार्यका कार्यक्रमहरु व्यबस्थापनका लागि दलित विकास समित गठन गरिएको र सोहि समिति मार्फत १० वटा कार्यक्रम संचालन </a:t>
            </a:r>
            <a:r>
              <a:rPr lang="ne-NP" sz="3100" dirty="0" smtClean="0">
                <a:latin typeface="Preeti" pitchFamily="2" charset="0"/>
              </a:rPr>
              <a:t>गरिए ।</a:t>
            </a:r>
          </a:p>
          <a:p>
            <a:pPr lvl="1" algn="just">
              <a:buFont typeface="Wingdings" pitchFamily="2" charset="2"/>
              <a:buChar char="Ø"/>
            </a:pPr>
            <a:r>
              <a:rPr lang="ne-NP" sz="3100" dirty="0" smtClean="0">
                <a:latin typeface="Preeti" pitchFamily="2" charset="0"/>
              </a:rPr>
              <a:t>वडा नं. १</a:t>
            </a:r>
            <a:r>
              <a:rPr lang="en-US" sz="3100" dirty="0" smtClean="0">
                <a:latin typeface="Preeti" pitchFamily="2" charset="0"/>
              </a:rPr>
              <a:t>,</a:t>
            </a:r>
            <a:r>
              <a:rPr lang="ne-NP" sz="3100" dirty="0" smtClean="0">
                <a:latin typeface="Preeti" pitchFamily="2" charset="0"/>
              </a:rPr>
              <a:t> ५</a:t>
            </a:r>
            <a:r>
              <a:rPr lang="en-US" sz="3100" dirty="0" smtClean="0">
                <a:latin typeface="Preeti" pitchFamily="2" charset="0"/>
              </a:rPr>
              <a:t>,</a:t>
            </a:r>
            <a:r>
              <a:rPr lang="ne-NP" sz="3100" dirty="0" smtClean="0">
                <a:latin typeface="Preeti" pitchFamily="2" charset="0"/>
              </a:rPr>
              <a:t> ८ र १४ मा टोल विकास संस्थाहरूलाइ अभिमुखीकरण गरियो ।  </a:t>
            </a:r>
          </a:p>
          <a:p>
            <a:pPr lvl="1" algn="just">
              <a:buFont typeface="Wingdings" pitchFamily="2" charset="2"/>
              <a:buChar char="Ø"/>
            </a:pPr>
            <a:endParaRPr lang="en-US" sz="3100" smtClean="0">
              <a:latin typeface="Preeti" pitchFamily="2" charset="0"/>
            </a:endParaRPr>
          </a:p>
          <a:p>
            <a:pPr lvl="1" algn="just">
              <a:buFont typeface="Wingdings" pitchFamily="2" charset="2"/>
              <a:buChar char="Ø"/>
            </a:pPr>
            <a:r>
              <a:rPr lang="ne-NP" sz="3100" smtClean="0">
                <a:latin typeface="Preeti" pitchFamily="2" charset="0"/>
              </a:rPr>
              <a:t>विनियोजन </a:t>
            </a:r>
            <a:r>
              <a:rPr lang="ne-NP" sz="3100" dirty="0" smtClean="0">
                <a:latin typeface="Preeti" pitchFamily="2" charset="0"/>
              </a:rPr>
              <a:t>भएको रकम    रु  २६२५०००।</a:t>
            </a:r>
          </a:p>
          <a:p>
            <a:pPr lvl="1" algn="just">
              <a:buFont typeface="Wingdings" pitchFamily="2" charset="2"/>
              <a:buChar char="Ø"/>
            </a:pPr>
            <a:endParaRPr lang="en-US" sz="3100" smtClean="0">
              <a:latin typeface="Preeti" pitchFamily="2" charset="0"/>
            </a:endParaRPr>
          </a:p>
          <a:p>
            <a:pPr lvl="1" algn="just">
              <a:buFont typeface="Wingdings" pitchFamily="2" charset="2"/>
              <a:buChar char="Ø"/>
            </a:pPr>
            <a:r>
              <a:rPr lang="ne-NP" sz="3100" smtClean="0">
                <a:latin typeface="Preeti" pitchFamily="2" charset="0"/>
              </a:rPr>
              <a:t>जम्मा </a:t>
            </a:r>
            <a:r>
              <a:rPr lang="ne-NP" sz="3100" dirty="0" smtClean="0">
                <a:latin typeface="Preeti" pitchFamily="2" charset="0"/>
              </a:rPr>
              <a:t>भएको खर्च   	  रु  १७२७०००।</a:t>
            </a:r>
            <a:r>
              <a:rPr lang="en-US" sz="3100" dirty="0" smtClean="0">
                <a:latin typeface="Preeti" pitchFamily="2" charset="0"/>
              </a:rPr>
              <a:t> - </a:t>
            </a:r>
            <a:r>
              <a:rPr lang="ne-NP" sz="3100" dirty="0" smtClean="0">
                <a:latin typeface="Preeti" pitchFamily="2" charset="0"/>
              </a:rPr>
              <a:t>६५</a:t>
            </a:r>
            <a:r>
              <a:rPr lang="en-US" sz="3100" dirty="0" smtClean="0">
                <a:latin typeface="Preeti" pitchFamily="2" charset="0"/>
              </a:rPr>
              <a:t>=</a:t>
            </a:r>
            <a:r>
              <a:rPr lang="ne-NP" sz="3100" dirty="0" smtClean="0">
                <a:latin typeface="Preeti" pitchFamily="2" charset="0"/>
              </a:rPr>
              <a:t>७</a:t>
            </a:r>
            <a:r>
              <a:rPr lang="ne-NP" sz="3100" dirty="0" smtClean="0">
                <a:latin typeface="Preeti" pitchFamily="2" charset="0"/>
                <a:cs typeface="Kalimati"/>
              </a:rPr>
              <a:t>%</a:t>
            </a:r>
            <a:r>
              <a:rPr lang="en-US" sz="3100" dirty="0" smtClean="0">
                <a:latin typeface="Preeti" pitchFamily="2" charset="0"/>
              </a:rPr>
              <a:t> _</a:t>
            </a:r>
            <a:endParaRPr lang="ne-NP" sz="3100" dirty="0" smtClean="0">
              <a:latin typeface="Preeti" pitchFamily="2" charset="0"/>
            </a:endParaRPr>
          </a:p>
          <a:p>
            <a:pPr marL="457200" lvl="1" indent="0" algn="just">
              <a:buNone/>
            </a:pPr>
            <a:r>
              <a:rPr lang="en-US" sz="3100" smtClean="0">
                <a:latin typeface="Preeti" pitchFamily="2" charset="0"/>
              </a:rPr>
              <a:t>+</a:t>
            </a:r>
            <a:r>
              <a:rPr lang="ne-NP" sz="3100" smtClean="0">
                <a:latin typeface="Preeti" pitchFamily="2" charset="0"/>
              </a:rPr>
              <a:t>                                       </a:t>
            </a:r>
            <a:endParaRPr lang="nl-NL" sz="3100" dirty="0" smtClean="0">
              <a:latin typeface="Preeti" pitchFamily="2" charset="0"/>
            </a:endParaRPr>
          </a:p>
        </p:txBody>
      </p:sp>
      <p:sp>
        <p:nvSpPr>
          <p:cNvPr id="9219" name="Rectangle 3"/>
          <p:cNvSpPr>
            <a:spLocks noGrp="1" noChangeArrowheads="1"/>
          </p:cNvSpPr>
          <p:nvPr>
            <p:ph type="title"/>
          </p:nvPr>
        </p:nvSpPr>
        <p:spPr>
          <a:xfrm>
            <a:off x="762000" y="381000"/>
            <a:ext cx="7694613" cy="685800"/>
          </a:xfrm>
          <a:noFill/>
        </p:spPr>
        <p:txBody>
          <a:bodyPr/>
          <a:lstStyle/>
          <a:p>
            <a:pPr algn="ctr" eaLnBrk="1" hangingPunct="1"/>
            <a:r>
              <a:rPr lang="ne-NP" sz="3200" b="1" dirty="0" smtClean="0">
                <a:solidFill>
                  <a:srgbClr val="CC0066"/>
                </a:solidFill>
                <a:latin typeface="Preeti" pitchFamily="2" charset="0"/>
              </a:rPr>
              <a:t>अन्य लक्षित वर्गका कार्यक्रम </a:t>
            </a:r>
            <a:endParaRPr lang="en-US" sz="3200" b="1" dirty="0" smtClean="0">
              <a:solidFill>
                <a:srgbClr val="CC0066"/>
              </a:solidFill>
              <a:latin typeface="Preeti" pitchFamily="2" charset="0"/>
            </a:endParaRPr>
          </a:p>
        </p:txBody>
      </p:sp>
    </p:spTree>
    <p:extLst>
      <p:ext uri="{BB962C8B-B14F-4D97-AF65-F5344CB8AC3E}">
        <p14:creationId xmlns:p14="http://schemas.microsoft.com/office/powerpoint/2010/main" val="1130305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554">
                                            <p:txEl>
                                              <p:pRg st="0" end="0"/>
                                            </p:txEl>
                                          </p:spTgt>
                                        </p:tgtEl>
                                        <p:attrNameLst>
                                          <p:attrName>style.visibility</p:attrName>
                                        </p:attrNameLst>
                                      </p:cBhvr>
                                      <p:to>
                                        <p:strVal val="visible"/>
                                      </p:to>
                                    </p:set>
                                    <p:anim calcmode="lin" valueType="num">
                                      <p:cBhvr additive="base">
                                        <p:cTn id="7" dur="500" fill="hold"/>
                                        <p:tgtEl>
                                          <p:spTgt spid="2355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355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3554">
                                            <p:txEl>
                                              <p:pRg st="1" end="1"/>
                                            </p:txEl>
                                          </p:spTgt>
                                        </p:tgtEl>
                                        <p:attrNameLst>
                                          <p:attrName>style.visibility</p:attrName>
                                        </p:attrNameLst>
                                      </p:cBhvr>
                                      <p:to>
                                        <p:strVal val="visible"/>
                                      </p:to>
                                    </p:set>
                                    <p:anim calcmode="lin" valueType="num">
                                      <p:cBhvr additive="base">
                                        <p:cTn id="13" dur="500" fill="hold"/>
                                        <p:tgtEl>
                                          <p:spTgt spid="2355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355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3554">
                                            <p:txEl>
                                              <p:pRg st="2" end="2"/>
                                            </p:txEl>
                                          </p:spTgt>
                                        </p:tgtEl>
                                        <p:attrNameLst>
                                          <p:attrName>style.visibility</p:attrName>
                                        </p:attrNameLst>
                                      </p:cBhvr>
                                      <p:to>
                                        <p:strVal val="visible"/>
                                      </p:to>
                                    </p:set>
                                    <p:anim calcmode="lin" valueType="num">
                                      <p:cBhvr additive="base">
                                        <p:cTn id="19" dur="500" fill="hold"/>
                                        <p:tgtEl>
                                          <p:spTgt spid="2355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355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3554">
                                            <p:txEl>
                                              <p:pRg st="3" end="3"/>
                                            </p:txEl>
                                          </p:spTgt>
                                        </p:tgtEl>
                                        <p:attrNameLst>
                                          <p:attrName>style.visibility</p:attrName>
                                        </p:attrNameLst>
                                      </p:cBhvr>
                                      <p:to>
                                        <p:strVal val="visible"/>
                                      </p:to>
                                    </p:set>
                                    <p:anim calcmode="lin" valueType="num">
                                      <p:cBhvr additive="base">
                                        <p:cTn id="25" dur="500" fill="hold"/>
                                        <p:tgtEl>
                                          <p:spTgt spid="2355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355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3554">
                                            <p:txEl>
                                              <p:pRg st="4" end="4"/>
                                            </p:txEl>
                                          </p:spTgt>
                                        </p:tgtEl>
                                        <p:attrNameLst>
                                          <p:attrName>style.visibility</p:attrName>
                                        </p:attrNameLst>
                                      </p:cBhvr>
                                      <p:to>
                                        <p:strVal val="visible"/>
                                      </p:to>
                                    </p:set>
                                    <p:anim calcmode="lin" valueType="num">
                                      <p:cBhvr additive="base">
                                        <p:cTn id="31" dur="500" fill="hold"/>
                                        <p:tgtEl>
                                          <p:spTgt spid="2355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355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3554">
                                            <p:txEl>
                                              <p:pRg st="6" end="6"/>
                                            </p:txEl>
                                          </p:spTgt>
                                        </p:tgtEl>
                                        <p:attrNameLst>
                                          <p:attrName>style.visibility</p:attrName>
                                        </p:attrNameLst>
                                      </p:cBhvr>
                                      <p:to>
                                        <p:strVal val="visible"/>
                                      </p:to>
                                    </p:set>
                                    <p:anim calcmode="lin" valueType="num">
                                      <p:cBhvr additive="base">
                                        <p:cTn id="37" dur="500" fill="hold"/>
                                        <p:tgtEl>
                                          <p:spTgt spid="23554">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355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3554">
                                            <p:txEl>
                                              <p:pRg st="8" end="8"/>
                                            </p:txEl>
                                          </p:spTgt>
                                        </p:tgtEl>
                                        <p:attrNameLst>
                                          <p:attrName>style.visibility</p:attrName>
                                        </p:attrNameLst>
                                      </p:cBhvr>
                                      <p:to>
                                        <p:strVal val="visible"/>
                                      </p:to>
                                    </p:set>
                                    <p:anim calcmode="lin" valueType="num">
                                      <p:cBhvr additive="base">
                                        <p:cTn id="43" dur="500" fill="hold"/>
                                        <p:tgtEl>
                                          <p:spTgt spid="23554">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355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3554">
                                            <p:txEl>
                                              <p:pRg st="9" end="9"/>
                                            </p:txEl>
                                          </p:spTgt>
                                        </p:tgtEl>
                                        <p:attrNameLst>
                                          <p:attrName>style.visibility</p:attrName>
                                        </p:attrNameLst>
                                      </p:cBhvr>
                                      <p:to>
                                        <p:strVal val="visible"/>
                                      </p:to>
                                    </p:set>
                                    <p:anim calcmode="lin" valueType="num">
                                      <p:cBhvr additive="base">
                                        <p:cTn id="49" dur="500" fill="hold"/>
                                        <p:tgtEl>
                                          <p:spTgt spid="23554">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3554">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3"/>
          </a:xfrm>
        </p:spPr>
        <p:txBody>
          <a:bodyPr>
            <a:normAutofit fontScale="90000"/>
          </a:bodyPr>
          <a:lstStyle/>
          <a:p>
            <a:r>
              <a:rPr lang="ne-NP" dirty="0" smtClean="0">
                <a:solidFill>
                  <a:srgbClr val="FF0000"/>
                </a:solidFill>
              </a:rPr>
              <a:t>दलित विकास कार्यक्रम</a:t>
            </a:r>
            <a:r>
              <a:rPr lang="ne-NP" dirty="0" smtClean="0"/>
              <a:t> </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693857441"/>
              </p:ext>
            </p:extLst>
          </p:nvPr>
        </p:nvGraphicFramePr>
        <p:xfrm>
          <a:off x="457200" y="904328"/>
          <a:ext cx="8229599" cy="5676420"/>
        </p:xfrm>
        <a:graphic>
          <a:graphicData uri="http://schemas.openxmlformats.org/drawingml/2006/table">
            <a:tbl>
              <a:tblPr firstRow="1" bandRow="1">
                <a:tableStyleId>{5C22544A-7EE6-4342-B048-85BDC9FD1C3A}</a:tableStyleId>
              </a:tblPr>
              <a:tblGrid>
                <a:gridCol w="726408">
                  <a:extLst>
                    <a:ext uri="{9D8B030D-6E8A-4147-A177-3AD203B41FA5}">
                      <a16:colId xmlns:a16="http://schemas.microsoft.com/office/drawing/2014/main" xmlns="" val="20000"/>
                    </a:ext>
                  </a:extLst>
                </a:gridCol>
                <a:gridCol w="4519873">
                  <a:extLst>
                    <a:ext uri="{9D8B030D-6E8A-4147-A177-3AD203B41FA5}">
                      <a16:colId xmlns:a16="http://schemas.microsoft.com/office/drawing/2014/main" xmlns="" val="20001"/>
                    </a:ext>
                  </a:extLst>
                </a:gridCol>
                <a:gridCol w="1937088">
                  <a:extLst>
                    <a:ext uri="{9D8B030D-6E8A-4147-A177-3AD203B41FA5}">
                      <a16:colId xmlns:a16="http://schemas.microsoft.com/office/drawing/2014/main" xmlns="" val="20002"/>
                    </a:ext>
                  </a:extLst>
                </a:gridCol>
                <a:gridCol w="1046230">
                  <a:extLst>
                    <a:ext uri="{9D8B030D-6E8A-4147-A177-3AD203B41FA5}">
                      <a16:colId xmlns:a16="http://schemas.microsoft.com/office/drawing/2014/main" xmlns="" val="20003"/>
                    </a:ext>
                  </a:extLst>
                </a:gridCol>
              </a:tblGrid>
              <a:tr h="341141">
                <a:tc>
                  <a:txBody>
                    <a:bodyPr/>
                    <a:lstStyle/>
                    <a:p>
                      <a:pPr algn="ctr"/>
                      <a:r>
                        <a:rPr lang="ne-NP" sz="1800" dirty="0" smtClean="0">
                          <a:solidFill>
                            <a:schemeClr val="tx1"/>
                          </a:solidFill>
                        </a:rPr>
                        <a:t>क्र</a:t>
                      </a:r>
                      <a:r>
                        <a:rPr lang="ne-NP" sz="1800" baseline="0" dirty="0" smtClean="0">
                          <a:solidFill>
                            <a:schemeClr val="tx1"/>
                          </a:solidFill>
                        </a:rPr>
                        <a:t> स </a:t>
                      </a:r>
                      <a:endParaRPr lang="en-US" sz="1800" dirty="0">
                        <a:solidFill>
                          <a:schemeClr val="tx1"/>
                        </a:solidFill>
                      </a:endParaRPr>
                    </a:p>
                  </a:txBody>
                  <a:tcPr>
                    <a:lnR w="12700" cap="flat" cmpd="sng" algn="ctr">
                      <a:solidFill>
                        <a:schemeClr val="tx1"/>
                      </a:solidFill>
                      <a:prstDash val="solid"/>
                      <a:round/>
                      <a:headEnd type="none" w="med" len="med"/>
                      <a:tailEnd type="none" w="med" len="med"/>
                    </a:lnR>
                  </a:tcPr>
                </a:tc>
                <a:tc>
                  <a:txBody>
                    <a:bodyPr/>
                    <a:lstStyle/>
                    <a:p>
                      <a:pPr algn="ctr"/>
                      <a:r>
                        <a:rPr lang="ne-NP" sz="1800" dirty="0" smtClean="0">
                          <a:solidFill>
                            <a:schemeClr val="tx1"/>
                          </a:solidFill>
                        </a:rPr>
                        <a:t>कार्यक्रमको</a:t>
                      </a:r>
                      <a:r>
                        <a:rPr lang="ne-NP" sz="1800" baseline="0" dirty="0" smtClean="0">
                          <a:solidFill>
                            <a:schemeClr val="tx1"/>
                          </a:solidFill>
                        </a:rPr>
                        <a:t> नाम </a:t>
                      </a:r>
                      <a:endParaRPr lang="en-US"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ne-NP" sz="1800" dirty="0" smtClean="0">
                          <a:solidFill>
                            <a:schemeClr val="tx1"/>
                          </a:solidFill>
                        </a:rPr>
                        <a:t>सहभागी संख्या </a:t>
                      </a:r>
                      <a:endParaRPr lang="en-US"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ne-NP" sz="1800" dirty="0" smtClean="0">
                          <a:solidFill>
                            <a:schemeClr val="tx1"/>
                          </a:solidFill>
                        </a:rPr>
                        <a:t>खर्च रु </a:t>
                      </a:r>
                      <a:endParaRPr lang="en-US" sz="1800" dirty="0">
                        <a:solidFill>
                          <a:schemeClr val="tx1"/>
                        </a:solidFill>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xmlns="" val="10000"/>
                  </a:ext>
                </a:extLst>
              </a:tr>
              <a:tr h="398342">
                <a:tc>
                  <a:txBody>
                    <a:bodyPr/>
                    <a:lstStyle/>
                    <a:p>
                      <a:r>
                        <a:rPr lang="ne-NP" sz="2000" dirty="0" smtClean="0">
                          <a:solidFill>
                            <a:schemeClr val="tx1"/>
                          </a:solidFill>
                        </a:rPr>
                        <a:t>१</a:t>
                      </a:r>
                      <a:endParaRPr lang="en-US" sz="2000" dirty="0">
                        <a:solidFill>
                          <a:schemeClr val="tx1"/>
                        </a:solidFill>
                      </a:endParaRPr>
                    </a:p>
                  </a:txBody>
                  <a:tcPr>
                    <a:lnR w="12700" cap="flat" cmpd="sng" algn="ctr">
                      <a:solidFill>
                        <a:schemeClr val="tx1"/>
                      </a:solidFill>
                      <a:prstDash val="solid"/>
                      <a:round/>
                      <a:headEnd type="none" w="med" len="med"/>
                      <a:tailEnd type="none" w="med" len="med"/>
                    </a:lnR>
                  </a:tcPr>
                </a:tc>
                <a:tc>
                  <a:txBody>
                    <a:bodyPr/>
                    <a:lstStyle/>
                    <a:p>
                      <a:r>
                        <a:rPr lang="ne-NP" sz="2000" dirty="0" smtClean="0">
                          <a:solidFill>
                            <a:schemeClr val="tx1"/>
                          </a:solidFill>
                        </a:rPr>
                        <a:t>सीप</a:t>
                      </a:r>
                      <a:r>
                        <a:rPr lang="ne-NP" sz="2000" baseline="0" dirty="0" smtClean="0">
                          <a:solidFill>
                            <a:schemeClr val="tx1"/>
                          </a:solidFill>
                        </a:rPr>
                        <a:t> तथा आय आर्जन सम्बन्धी तालिम </a:t>
                      </a:r>
                      <a:endParaRPr 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ne-NP" sz="2000" dirty="0" smtClean="0">
                          <a:solidFill>
                            <a:schemeClr val="tx1"/>
                          </a:solidFill>
                        </a:rPr>
                        <a:t> ७</a:t>
                      </a:r>
                      <a:r>
                        <a:rPr lang="ne-NP" sz="2000" baseline="0" dirty="0" smtClean="0">
                          <a:solidFill>
                            <a:schemeClr val="tx1"/>
                          </a:solidFill>
                        </a:rPr>
                        <a:t> जना </a:t>
                      </a:r>
                      <a:endParaRPr 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ne-NP" sz="2000" dirty="0" smtClean="0">
                          <a:solidFill>
                            <a:schemeClr val="tx1"/>
                          </a:solidFill>
                        </a:rPr>
                        <a:t>७००००।</a:t>
                      </a:r>
                      <a:endParaRPr lang="en-US" sz="2000" dirty="0">
                        <a:solidFill>
                          <a:schemeClr val="tx1"/>
                        </a:solidFill>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xmlns="" val="10001"/>
                  </a:ext>
                </a:extLst>
              </a:tr>
              <a:tr h="385492">
                <a:tc>
                  <a:txBody>
                    <a:bodyPr/>
                    <a:lstStyle/>
                    <a:p>
                      <a:r>
                        <a:rPr lang="ne-NP" sz="2000" dirty="0" smtClean="0">
                          <a:solidFill>
                            <a:schemeClr val="tx1"/>
                          </a:solidFill>
                        </a:rPr>
                        <a:t>२</a:t>
                      </a:r>
                      <a:endParaRPr lang="en-US" sz="2000" dirty="0">
                        <a:solidFill>
                          <a:schemeClr val="tx1"/>
                        </a:solidFill>
                      </a:endParaRPr>
                    </a:p>
                  </a:txBody>
                  <a:tcPr>
                    <a:lnR w="12700" cap="flat" cmpd="sng" algn="ctr">
                      <a:solidFill>
                        <a:schemeClr val="tx1"/>
                      </a:solidFill>
                      <a:prstDash val="solid"/>
                      <a:round/>
                      <a:headEnd type="none" w="med" len="med"/>
                      <a:tailEnd type="none" w="med" len="med"/>
                    </a:lnR>
                  </a:tcPr>
                </a:tc>
                <a:tc>
                  <a:txBody>
                    <a:bodyPr/>
                    <a:lstStyle/>
                    <a:p>
                      <a:r>
                        <a:rPr lang="ne-NP" sz="2000" dirty="0" smtClean="0">
                          <a:solidFill>
                            <a:schemeClr val="tx1"/>
                          </a:solidFill>
                        </a:rPr>
                        <a:t>आधारभूत प्रत्रकारीता तालिम </a:t>
                      </a:r>
                      <a:endParaRPr 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ne-NP" sz="2000" dirty="0" smtClean="0">
                          <a:solidFill>
                            <a:schemeClr val="tx1"/>
                          </a:solidFill>
                        </a:rPr>
                        <a:t>१६ जना </a:t>
                      </a:r>
                      <a:endParaRPr 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ne-NP" sz="2000" dirty="0" smtClean="0">
                          <a:solidFill>
                            <a:schemeClr val="tx1"/>
                          </a:solidFill>
                        </a:rPr>
                        <a:t>२५०००।</a:t>
                      </a:r>
                      <a:endParaRPr lang="en-US" sz="2000" dirty="0">
                        <a:solidFill>
                          <a:schemeClr val="tx1"/>
                        </a:solidFill>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xmlns="" val="10002"/>
                  </a:ext>
                </a:extLst>
              </a:tr>
              <a:tr h="385492">
                <a:tc>
                  <a:txBody>
                    <a:bodyPr/>
                    <a:lstStyle/>
                    <a:p>
                      <a:r>
                        <a:rPr lang="ne-NP" sz="2000" dirty="0" smtClean="0">
                          <a:solidFill>
                            <a:schemeClr val="tx1"/>
                          </a:solidFill>
                        </a:rPr>
                        <a:t>३</a:t>
                      </a:r>
                      <a:endParaRPr lang="en-US" sz="2000" dirty="0">
                        <a:solidFill>
                          <a:schemeClr val="tx1"/>
                        </a:solidFill>
                      </a:endParaRPr>
                    </a:p>
                  </a:txBody>
                  <a:tcPr>
                    <a:lnR w="12700" cap="flat" cmpd="sng" algn="ctr">
                      <a:solidFill>
                        <a:schemeClr val="tx1"/>
                      </a:solidFill>
                      <a:prstDash val="solid"/>
                      <a:round/>
                      <a:headEnd type="none" w="med" len="med"/>
                      <a:tailEnd type="none" w="med" len="med"/>
                    </a:lnR>
                  </a:tcPr>
                </a:tc>
                <a:tc>
                  <a:txBody>
                    <a:bodyPr/>
                    <a:lstStyle/>
                    <a:p>
                      <a:r>
                        <a:rPr lang="ne-NP" sz="2000" dirty="0" smtClean="0">
                          <a:solidFill>
                            <a:schemeClr val="tx1"/>
                          </a:solidFill>
                        </a:rPr>
                        <a:t>एक दिने प्रस्ताव लेखन तालिम</a:t>
                      </a:r>
                      <a:r>
                        <a:rPr lang="ne-NP" sz="2000" baseline="0" dirty="0" smtClean="0">
                          <a:solidFill>
                            <a:schemeClr val="tx1"/>
                          </a:solidFill>
                        </a:rPr>
                        <a:t> </a:t>
                      </a:r>
                      <a:endParaRPr 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ne-NP" sz="2000" dirty="0" smtClean="0">
                          <a:solidFill>
                            <a:schemeClr val="tx1"/>
                          </a:solidFill>
                        </a:rPr>
                        <a:t>२० जना </a:t>
                      </a:r>
                      <a:endParaRPr 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ne-NP" sz="2000" dirty="0" smtClean="0">
                          <a:solidFill>
                            <a:schemeClr val="tx1"/>
                          </a:solidFill>
                        </a:rPr>
                        <a:t>७०००।</a:t>
                      </a:r>
                      <a:endParaRPr lang="en-US" sz="2000" dirty="0">
                        <a:solidFill>
                          <a:schemeClr val="tx1"/>
                        </a:solidFill>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xmlns="" val="10003"/>
                  </a:ext>
                </a:extLst>
              </a:tr>
              <a:tr h="653854">
                <a:tc>
                  <a:txBody>
                    <a:bodyPr/>
                    <a:lstStyle/>
                    <a:p>
                      <a:r>
                        <a:rPr lang="ne-NP" sz="2000" dirty="0" smtClean="0">
                          <a:solidFill>
                            <a:schemeClr val="tx1"/>
                          </a:solidFill>
                        </a:rPr>
                        <a:t>४</a:t>
                      </a:r>
                      <a:endParaRPr lang="en-US" sz="2000" dirty="0">
                        <a:solidFill>
                          <a:schemeClr val="tx1"/>
                        </a:solidFill>
                      </a:endParaRPr>
                    </a:p>
                  </a:txBody>
                  <a:tcPr>
                    <a:lnR w="12700" cap="flat" cmpd="sng" algn="ctr">
                      <a:solidFill>
                        <a:schemeClr val="tx1"/>
                      </a:solidFill>
                      <a:prstDash val="solid"/>
                      <a:round/>
                      <a:headEnd type="none" w="med" len="med"/>
                      <a:tailEnd type="none" w="med" len="med"/>
                    </a:lnR>
                  </a:tcPr>
                </a:tc>
                <a:tc>
                  <a:txBody>
                    <a:bodyPr/>
                    <a:lstStyle/>
                    <a:p>
                      <a:r>
                        <a:rPr lang="ne-NP" sz="2000" dirty="0" smtClean="0">
                          <a:solidFill>
                            <a:schemeClr val="tx1"/>
                          </a:solidFill>
                        </a:rPr>
                        <a:t>विध्यालय उत्प्रेरणा शैक्षिक सामाग्री</a:t>
                      </a:r>
                      <a:r>
                        <a:rPr lang="ne-NP" sz="2000" baseline="0" dirty="0" smtClean="0">
                          <a:solidFill>
                            <a:schemeClr val="tx1"/>
                          </a:solidFill>
                        </a:rPr>
                        <a:t> वितरण</a:t>
                      </a:r>
                      <a:endParaRPr 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ne-NP" sz="2000" dirty="0" smtClean="0">
                          <a:solidFill>
                            <a:schemeClr val="tx1"/>
                          </a:solidFill>
                        </a:rPr>
                        <a:t>५० जना</a:t>
                      </a:r>
                      <a:endParaRPr 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ne-NP" sz="2000" dirty="0" smtClean="0">
                          <a:solidFill>
                            <a:schemeClr val="tx1"/>
                          </a:solidFill>
                        </a:rPr>
                        <a:t>३००००।</a:t>
                      </a:r>
                      <a:endParaRPr lang="en-US" sz="2000" dirty="0">
                        <a:solidFill>
                          <a:schemeClr val="tx1"/>
                        </a:solidFill>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xmlns="" val="10004"/>
                  </a:ext>
                </a:extLst>
              </a:tr>
              <a:tr h="404210">
                <a:tc>
                  <a:txBody>
                    <a:bodyPr/>
                    <a:lstStyle/>
                    <a:p>
                      <a:r>
                        <a:rPr lang="ne-NP" sz="2000" dirty="0" smtClean="0">
                          <a:solidFill>
                            <a:schemeClr val="tx1"/>
                          </a:solidFill>
                        </a:rPr>
                        <a:t>५</a:t>
                      </a:r>
                      <a:endParaRPr lang="en-US" sz="2000" dirty="0">
                        <a:solidFill>
                          <a:schemeClr val="tx1"/>
                        </a:solidFill>
                      </a:endParaRPr>
                    </a:p>
                  </a:txBody>
                  <a:tcPr>
                    <a:lnR w="12700" cap="flat" cmpd="sng" algn="ctr">
                      <a:solidFill>
                        <a:schemeClr val="tx1"/>
                      </a:solidFill>
                      <a:prstDash val="solid"/>
                      <a:round/>
                      <a:headEnd type="none" w="med" len="med"/>
                      <a:tailEnd type="none" w="med" len="med"/>
                    </a:lnR>
                  </a:tcPr>
                </a:tc>
                <a:tc>
                  <a:txBody>
                    <a:bodyPr/>
                    <a:lstStyle/>
                    <a:p>
                      <a:r>
                        <a:rPr lang="ne-NP" sz="2000" dirty="0" smtClean="0">
                          <a:solidFill>
                            <a:schemeClr val="tx1"/>
                          </a:solidFill>
                        </a:rPr>
                        <a:t>स्वास्थ्य शिविर</a:t>
                      </a:r>
                      <a:r>
                        <a:rPr lang="ne-NP" sz="2000" baseline="0" dirty="0" smtClean="0">
                          <a:solidFill>
                            <a:schemeClr val="tx1"/>
                          </a:solidFill>
                        </a:rPr>
                        <a:t> संचालन </a:t>
                      </a:r>
                      <a:endParaRPr 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ne-NP" sz="2000" dirty="0" smtClean="0">
                          <a:solidFill>
                            <a:schemeClr val="tx1"/>
                          </a:solidFill>
                        </a:rPr>
                        <a:t>१७४ जना </a:t>
                      </a:r>
                      <a:endParaRPr 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ne-NP" sz="2000" dirty="0" smtClean="0">
                          <a:solidFill>
                            <a:schemeClr val="tx1"/>
                          </a:solidFill>
                        </a:rPr>
                        <a:t>२८०००।</a:t>
                      </a:r>
                      <a:endParaRPr lang="en-US" sz="2000" dirty="0">
                        <a:solidFill>
                          <a:schemeClr val="tx1"/>
                        </a:solidFill>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xmlns="" val="10005"/>
                  </a:ext>
                </a:extLst>
              </a:tr>
              <a:tr h="369569">
                <a:tc>
                  <a:txBody>
                    <a:bodyPr/>
                    <a:lstStyle/>
                    <a:p>
                      <a:r>
                        <a:rPr lang="ne-NP" sz="2000" dirty="0" smtClean="0">
                          <a:solidFill>
                            <a:schemeClr val="tx1"/>
                          </a:solidFill>
                        </a:rPr>
                        <a:t>६</a:t>
                      </a:r>
                      <a:endParaRPr lang="en-US" sz="2000" dirty="0">
                        <a:solidFill>
                          <a:schemeClr val="tx1"/>
                        </a:solidFill>
                      </a:endParaRPr>
                    </a:p>
                  </a:txBody>
                  <a:tcPr>
                    <a:lnR w="12700" cap="flat" cmpd="sng" algn="ctr">
                      <a:solidFill>
                        <a:schemeClr val="tx1"/>
                      </a:solidFill>
                      <a:prstDash val="solid"/>
                      <a:round/>
                      <a:headEnd type="none" w="med" len="med"/>
                      <a:tailEnd type="none" w="med" len="med"/>
                    </a:lnR>
                  </a:tcPr>
                </a:tc>
                <a:tc>
                  <a:txBody>
                    <a:bodyPr/>
                    <a:lstStyle/>
                    <a:p>
                      <a:r>
                        <a:rPr lang="ne-NP" sz="2000" dirty="0" smtClean="0">
                          <a:solidFill>
                            <a:schemeClr val="tx1"/>
                          </a:solidFill>
                        </a:rPr>
                        <a:t>दलित युवा शसक्तिकरण</a:t>
                      </a:r>
                      <a:endParaRPr 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ne-NP" sz="2000" dirty="0" smtClean="0">
                          <a:solidFill>
                            <a:schemeClr val="tx1"/>
                          </a:solidFill>
                        </a:rPr>
                        <a:t>१२०००।</a:t>
                      </a:r>
                      <a:endParaRPr lang="en-US" sz="2000" dirty="0">
                        <a:solidFill>
                          <a:schemeClr val="tx1"/>
                        </a:solidFill>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xmlns="" val="10006"/>
                  </a:ext>
                </a:extLst>
              </a:tr>
              <a:tr h="653854">
                <a:tc>
                  <a:txBody>
                    <a:bodyPr/>
                    <a:lstStyle/>
                    <a:p>
                      <a:r>
                        <a:rPr lang="ne-NP" sz="2000" dirty="0" smtClean="0">
                          <a:solidFill>
                            <a:schemeClr val="tx1"/>
                          </a:solidFill>
                        </a:rPr>
                        <a:t>७</a:t>
                      </a:r>
                      <a:endParaRPr lang="en-US" sz="2000" dirty="0">
                        <a:solidFill>
                          <a:schemeClr val="tx1"/>
                        </a:solidFill>
                      </a:endParaRPr>
                    </a:p>
                  </a:txBody>
                  <a:tcPr>
                    <a:lnR w="12700" cap="flat" cmpd="sng" algn="ctr">
                      <a:solidFill>
                        <a:schemeClr val="tx1"/>
                      </a:solidFill>
                      <a:prstDash val="solid"/>
                      <a:round/>
                      <a:headEnd type="none" w="med" len="med"/>
                      <a:tailEnd type="none" w="med" len="med"/>
                    </a:lnR>
                  </a:tcPr>
                </a:tc>
                <a:tc>
                  <a:txBody>
                    <a:bodyPr/>
                    <a:lstStyle/>
                    <a:p>
                      <a:r>
                        <a:rPr lang="ne-NP" sz="2000" dirty="0" smtClean="0">
                          <a:solidFill>
                            <a:schemeClr val="tx1"/>
                          </a:solidFill>
                        </a:rPr>
                        <a:t>दलित समुदायको व्यक्तित्व</a:t>
                      </a:r>
                      <a:r>
                        <a:rPr lang="ne-NP" sz="2000" baseline="0" dirty="0" smtClean="0">
                          <a:solidFill>
                            <a:schemeClr val="tx1"/>
                          </a:solidFill>
                        </a:rPr>
                        <a:t> विकास तालिम</a:t>
                      </a:r>
                      <a:endParaRPr 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ne-NP" sz="2000" dirty="0" smtClean="0">
                          <a:solidFill>
                            <a:schemeClr val="tx1"/>
                          </a:solidFill>
                        </a:rPr>
                        <a:t>३८०००।</a:t>
                      </a:r>
                      <a:endParaRPr lang="en-US" sz="2000" dirty="0">
                        <a:solidFill>
                          <a:schemeClr val="tx1"/>
                        </a:solidFill>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xmlns="" val="10007"/>
                  </a:ext>
                </a:extLst>
              </a:tr>
              <a:tr h="518160">
                <a:tc>
                  <a:txBody>
                    <a:bodyPr/>
                    <a:lstStyle/>
                    <a:p>
                      <a:r>
                        <a:rPr lang="ne-NP" sz="2000" dirty="0" smtClean="0">
                          <a:solidFill>
                            <a:schemeClr val="tx1"/>
                          </a:solidFill>
                        </a:rPr>
                        <a:t>८</a:t>
                      </a:r>
                      <a:endParaRPr lang="en-US" sz="2000" dirty="0">
                        <a:solidFill>
                          <a:schemeClr val="tx1"/>
                        </a:solidFill>
                      </a:endParaRPr>
                    </a:p>
                  </a:txBody>
                  <a:tcPr>
                    <a:lnR w="12700" cap="flat" cmpd="sng" algn="ctr">
                      <a:solidFill>
                        <a:schemeClr val="tx1"/>
                      </a:solidFill>
                      <a:prstDash val="solid"/>
                      <a:round/>
                      <a:headEnd type="none" w="med" len="med"/>
                      <a:tailEnd type="none" w="med" len="med"/>
                    </a:lnR>
                  </a:tcPr>
                </a:tc>
                <a:tc>
                  <a:txBody>
                    <a:bodyPr/>
                    <a:lstStyle/>
                    <a:p>
                      <a:r>
                        <a:rPr lang="ne-NP" sz="2000" dirty="0" smtClean="0">
                          <a:solidFill>
                            <a:schemeClr val="tx1"/>
                          </a:solidFill>
                        </a:rPr>
                        <a:t>विभेद</a:t>
                      </a:r>
                      <a:r>
                        <a:rPr lang="ne-NP" sz="2000" baseline="0" dirty="0" smtClean="0">
                          <a:solidFill>
                            <a:schemeClr val="tx1"/>
                          </a:solidFill>
                        </a:rPr>
                        <a:t> विरुद्ध प्रत्रपत्रीकामा सूचना प्रकासन</a:t>
                      </a:r>
                      <a:endParaRPr 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ne-NP" sz="2000" dirty="0" smtClean="0">
                          <a:solidFill>
                            <a:schemeClr val="tx1"/>
                          </a:solidFill>
                        </a:rPr>
                        <a:t>२००००।</a:t>
                      </a:r>
                      <a:endParaRPr lang="en-US" sz="2000" dirty="0">
                        <a:solidFill>
                          <a:schemeClr val="tx1"/>
                        </a:solidFill>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xmlns="" val="10008"/>
                  </a:ext>
                </a:extLst>
              </a:tr>
              <a:tr h="369569">
                <a:tc>
                  <a:txBody>
                    <a:bodyPr/>
                    <a:lstStyle/>
                    <a:p>
                      <a:r>
                        <a:rPr lang="ne-NP" sz="2000" dirty="0" smtClean="0">
                          <a:solidFill>
                            <a:schemeClr val="tx1"/>
                          </a:solidFill>
                        </a:rPr>
                        <a:t>९</a:t>
                      </a:r>
                      <a:endParaRPr lang="en-US" sz="2000" dirty="0">
                        <a:solidFill>
                          <a:schemeClr val="tx1"/>
                        </a:solidFill>
                      </a:endParaRPr>
                    </a:p>
                  </a:txBody>
                  <a:tcPr>
                    <a:lnR w="12700" cap="flat" cmpd="sng" algn="ctr">
                      <a:solidFill>
                        <a:schemeClr val="tx1"/>
                      </a:solidFill>
                      <a:prstDash val="solid"/>
                      <a:round/>
                      <a:headEnd type="none" w="med" len="med"/>
                      <a:tailEnd type="none" w="med" len="med"/>
                    </a:lnR>
                  </a:tcPr>
                </a:tc>
                <a:tc>
                  <a:txBody>
                    <a:bodyPr/>
                    <a:lstStyle/>
                    <a:p>
                      <a:r>
                        <a:rPr lang="ne-NP" sz="2000" smtClean="0">
                          <a:solidFill>
                            <a:schemeClr val="tx1"/>
                          </a:solidFill>
                        </a:rPr>
                        <a:t>अ</a:t>
                      </a:r>
                      <a:r>
                        <a:rPr lang="en-US" sz="2000" smtClean="0">
                          <a:solidFill>
                            <a:schemeClr val="tx1"/>
                          </a:solidFill>
                        </a:rPr>
                        <a:t>.</a:t>
                      </a:r>
                      <a:r>
                        <a:rPr lang="ne-NP" sz="2000" smtClean="0">
                          <a:solidFill>
                            <a:schemeClr val="tx1"/>
                          </a:solidFill>
                        </a:rPr>
                        <a:t>रा</a:t>
                      </a:r>
                      <a:r>
                        <a:rPr lang="en-US" sz="2000" smtClean="0">
                          <a:solidFill>
                            <a:schemeClr val="tx1"/>
                          </a:solidFill>
                        </a:rPr>
                        <a:t>.</a:t>
                      </a:r>
                      <a:r>
                        <a:rPr lang="ne-NP" sz="2000" smtClean="0">
                          <a:solidFill>
                            <a:schemeClr val="tx1"/>
                          </a:solidFill>
                        </a:rPr>
                        <a:t> </a:t>
                      </a:r>
                      <a:r>
                        <a:rPr lang="ne-NP" sz="2000" dirty="0" smtClean="0">
                          <a:solidFill>
                            <a:schemeClr val="tx1"/>
                          </a:solidFill>
                        </a:rPr>
                        <a:t>जातिय रंगभेद उन्मुलन दिवस </a:t>
                      </a:r>
                      <a:endParaRPr 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ne-NP" sz="2000" dirty="0" smtClean="0">
                          <a:solidFill>
                            <a:schemeClr val="tx1"/>
                          </a:solidFill>
                        </a:rPr>
                        <a:t>१५०००।</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xmlns="" val="10009"/>
                  </a:ext>
                </a:extLst>
              </a:tr>
              <a:tr h="518160">
                <a:tc>
                  <a:txBody>
                    <a:bodyPr/>
                    <a:lstStyle/>
                    <a:p>
                      <a:r>
                        <a:rPr lang="ne-NP" sz="2000" dirty="0" smtClean="0">
                          <a:solidFill>
                            <a:schemeClr val="tx1"/>
                          </a:solidFill>
                        </a:rPr>
                        <a:t>१०</a:t>
                      </a:r>
                      <a:endParaRPr lang="en-US" sz="2000" dirty="0">
                        <a:solidFill>
                          <a:schemeClr val="tx1"/>
                        </a:solidFill>
                      </a:endParaRPr>
                    </a:p>
                  </a:txBody>
                  <a:tcPr>
                    <a:lnR w="12700" cap="flat" cmpd="sng" algn="ctr">
                      <a:solidFill>
                        <a:schemeClr val="tx1"/>
                      </a:solidFill>
                      <a:prstDash val="solid"/>
                      <a:round/>
                      <a:headEnd type="none" w="med" len="med"/>
                      <a:tailEnd type="none" w="med" len="med"/>
                    </a:lnR>
                  </a:tcPr>
                </a:tc>
                <a:tc>
                  <a:txBody>
                    <a:bodyPr/>
                    <a:lstStyle/>
                    <a:p>
                      <a:r>
                        <a:rPr lang="ne-NP" sz="2000" dirty="0" smtClean="0">
                          <a:solidFill>
                            <a:schemeClr val="tx1"/>
                          </a:solidFill>
                        </a:rPr>
                        <a:t>छुवाछुत मुक्त राष्ट्रिय दिबस मनाउने</a:t>
                      </a:r>
                      <a:endParaRPr lang="en-US" sz="2000" smtClean="0">
                        <a:solidFill>
                          <a:schemeClr val="tx1"/>
                        </a:solidFill>
                      </a:endParaRPr>
                    </a:p>
                    <a:p>
                      <a:endParaRPr lang="ne-NP"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ne-NP" sz="2000" dirty="0" smtClean="0">
                          <a:solidFill>
                            <a:schemeClr val="tx1"/>
                          </a:solidFill>
                        </a:rPr>
                        <a:t>१५०००।</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xmlns="" val="10010"/>
                  </a:ext>
                </a:extLst>
              </a:tr>
              <a:tr h="369569">
                <a:tc>
                  <a:txBody>
                    <a:bodyPr/>
                    <a:lstStyle/>
                    <a:p>
                      <a:endParaRPr lang="en-US" sz="2000" dirty="0">
                        <a:solidFill>
                          <a:srgbClr val="FF0000"/>
                        </a:solidFill>
                      </a:endParaRPr>
                    </a:p>
                  </a:txBody>
                  <a:tcPr>
                    <a:lnR w="12700" cap="flat" cmpd="sng" algn="ctr">
                      <a:solidFill>
                        <a:schemeClr val="tx1"/>
                      </a:solidFill>
                      <a:prstDash val="solid"/>
                      <a:round/>
                      <a:headEnd type="none" w="med" len="med"/>
                      <a:tailEnd type="none" w="med" len="med"/>
                    </a:lnR>
                  </a:tcPr>
                </a:tc>
                <a:tc>
                  <a:txBody>
                    <a:bodyPr/>
                    <a:lstStyle/>
                    <a:p>
                      <a:r>
                        <a:rPr lang="ne-NP" sz="2000" dirty="0" smtClean="0">
                          <a:solidFill>
                            <a:srgbClr val="FF0000"/>
                          </a:solidFill>
                        </a:rPr>
                        <a:t>समितिको बैठक बसेको जम्मा संख्या </a:t>
                      </a:r>
                      <a:endParaRPr lang="en-US" sz="20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ne-NP" sz="2000" dirty="0" smtClean="0">
                          <a:solidFill>
                            <a:srgbClr val="FF0000"/>
                          </a:solidFill>
                        </a:rPr>
                        <a:t>६</a:t>
                      </a:r>
                      <a:r>
                        <a:rPr lang="ne-NP" sz="2000" baseline="0" dirty="0" smtClean="0">
                          <a:solidFill>
                            <a:srgbClr val="FF0000"/>
                          </a:solidFill>
                        </a:rPr>
                        <a:t> वटा </a:t>
                      </a:r>
                      <a:endParaRPr lang="en-US" sz="20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ne-NP" sz="2000" dirty="0" smtClean="0">
                        <a:solidFill>
                          <a:schemeClr val="tx1"/>
                        </a:solidFill>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xmlns="" val="10011"/>
                  </a:ext>
                </a:extLst>
              </a:tr>
            </a:tbl>
          </a:graphicData>
        </a:graphic>
      </p:graphicFrame>
    </p:spTree>
    <p:extLst>
      <p:ext uri="{BB962C8B-B14F-4D97-AF65-F5344CB8AC3E}">
        <p14:creationId xmlns:p14="http://schemas.microsoft.com/office/powerpoint/2010/main" val="245203862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685800"/>
          </a:xfrm>
        </p:spPr>
        <p:txBody>
          <a:bodyPr>
            <a:normAutofit/>
          </a:bodyPr>
          <a:lstStyle/>
          <a:p>
            <a:r>
              <a:rPr lang="ne-NP" sz="3600" dirty="0" smtClean="0">
                <a:solidFill>
                  <a:srgbClr val="FF0000"/>
                </a:solidFill>
              </a:rPr>
              <a:t>पञ्जिकरण सम्बन्धमा </a:t>
            </a:r>
            <a:endParaRPr lang="en-US" sz="3600" dirty="0">
              <a:solidFill>
                <a:srgbClr val="FF0000"/>
              </a:solidFill>
            </a:endParaRPr>
          </a:p>
        </p:txBody>
      </p:sp>
      <p:sp>
        <p:nvSpPr>
          <p:cNvPr id="3" name="Content Placeholder 2"/>
          <p:cNvSpPr>
            <a:spLocks noGrp="1"/>
          </p:cNvSpPr>
          <p:nvPr>
            <p:ph idx="1"/>
          </p:nvPr>
        </p:nvSpPr>
        <p:spPr>
          <a:xfrm>
            <a:off x="443552" y="1156649"/>
            <a:ext cx="8229600" cy="5410200"/>
          </a:xfrm>
        </p:spPr>
        <p:txBody>
          <a:bodyPr>
            <a:normAutofit lnSpcReduction="10000"/>
          </a:bodyPr>
          <a:lstStyle/>
          <a:p>
            <a:pPr>
              <a:buFont typeface="Wingdings" pitchFamily="2" charset="2"/>
              <a:buChar char="q"/>
            </a:pPr>
            <a:r>
              <a:rPr lang="ne-NP" sz="2800" dirty="0" smtClean="0"/>
              <a:t> पञ्जिकरणको काम २० वटै वडावाट हुने गरेको ।</a:t>
            </a:r>
          </a:p>
          <a:p>
            <a:pPr>
              <a:buFont typeface="Wingdings" pitchFamily="2" charset="2"/>
              <a:buChar char="q"/>
            </a:pPr>
            <a:r>
              <a:rPr lang="ne-NP" sz="2800" dirty="0" smtClean="0"/>
              <a:t> २० वटै वडा वाट अनलाईन घटना दर्ता हुने गरेको ।</a:t>
            </a:r>
          </a:p>
          <a:p>
            <a:pPr>
              <a:buFont typeface="Wingdings" pitchFamily="2" charset="2"/>
              <a:buChar char="q"/>
            </a:pPr>
            <a:r>
              <a:rPr lang="ne-NP" sz="2800" dirty="0"/>
              <a:t> </a:t>
            </a:r>
            <a:r>
              <a:rPr lang="ne-NP" sz="2800" dirty="0" smtClean="0"/>
              <a:t>पञ्जिकरणको काम बैशाखवाट सुरुहुने  </a:t>
            </a:r>
          </a:p>
          <a:p>
            <a:pPr>
              <a:buFont typeface="Wingdings" pitchFamily="2" charset="2"/>
              <a:buChar char="q"/>
            </a:pPr>
            <a:r>
              <a:rPr lang="ne-NP" sz="2800" dirty="0" smtClean="0"/>
              <a:t> २०७४ सालमा दर्ता भएका धटना संख्या</a:t>
            </a:r>
            <a:r>
              <a:rPr lang="ne-NP" sz="2800" dirty="0"/>
              <a:t>	</a:t>
            </a:r>
            <a:endParaRPr lang="ne-NP" sz="2800" dirty="0" smtClean="0"/>
          </a:p>
          <a:p>
            <a:pPr marL="0" indent="0">
              <a:buNone/>
            </a:pPr>
            <a:endParaRPr lang="en-US" sz="2400" dirty="0" smtClean="0"/>
          </a:p>
          <a:p>
            <a:pPr>
              <a:buFont typeface="Wingdings" pitchFamily="2" charset="2"/>
              <a:buChar char="v"/>
            </a:pPr>
            <a:r>
              <a:rPr lang="ne-NP" sz="2400" dirty="0" smtClean="0">
                <a:solidFill>
                  <a:srgbClr val="FF0000"/>
                </a:solidFill>
              </a:rPr>
              <a:t>जन्म दर्ता बालक २३८७ र बालिका २४६७ जम्मा ४८५४ वटा</a:t>
            </a:r>
            <a:endParaRPr lang="en-US" sz="2400" dirty="0" smtClean="0">
              <a:solidFill>
                <a:srgbClr val="FF0000"/>
              </a:solidFill>
            </a:endParaRPr>
          </a:p>
          <a:p>
            <a:pPr>
              <a:buFont typeface="Wingdings" pitchFamily="2" charset="2"/>
              <a:buChar char="v"/>
            </a:pPr>
            <a:r>
              <a:rPr lang="ne-NP" sz="2400" dirty="0" smtClean="0">
                <a:solidFill>
                  <a:srgbClr val="FF0000"/>
                </a:solidFill>
              </a:rPr>
              <a:t>मृत्यू दर्ता पुरुष ४१० र महिला ४९२ गरी  जम्मा ९०२ वटा</a:t>
            </a:r>
            <a:endParaRPr lang="en-US" sz="2400" dirty="0" smtClean="0">
              <a:solidFill>
                <a:srgbClr val="FF0000"/>
              </a:solidFill>
            </a:endParaRPr>
          </a:p>
          <a:p>
            <a:pPr>
              <a:buFont typeface="Wingdings" pitchFamily="2" charset="2"/>
              <a:buChar char="v"/>
            </a:pPr>
            <a:r>
              <a:rPr lang="ne-NP" sz="2400" dirty="0" smtClean="0">
                <a:solidFill>
                  <a:srgbClr val="FF0000"/>
                </a:solidFill>
              </a:rPr>
              <a:t>बिवाह दर्ता      	 			जम्मा	१६७१ वटा</a:t>
            </a:r>
            <a:endParaRPr lang="en-US" sz="2400" dirty="0" smtClean="0">
              <a:solidFill>
                <a:srgbClr val="FF0000"/>
              </a:solidFill>
            </a:endParaRPr>
          </a:p>
          <a:p>
            <a:pPr>
              <a:buFont typeface="Wingdings" pitchFamily="2" charset="2"/>
              <a:buChar char="v"/>
            </a:pPr>
            <a:r>
              <a:rPr lang="ne-NP" sz="2400" dirty="0" smtClean="0">
                <a:solidFill>
                  <a:srgbClr val="FF0000"/>
                </a:solidFill>
              </a:rPr>
              <a:t>बसाई सराइ दर्ता   			जम्मा १७११ वटा</a:t>
            </a:r>
            <a:endParaRPr lang="en-US" sz="2400" dirty="0" smtClean="0">
              <a:solidFill>
                <a:srgbClr val="FF0000"/>
              </a:solidFill>
            </a:endParaRPr>
          </a:p>
          <a:p>
            <a:pPr>
              <a:buFont typeface="Wingdings" pitchFamily="2" charset="2"/>
              <a:buChar char="v"/>
            </a:pPr>
            <a:r>
              <a:rPr lang="ne-NP" sz="2400" dirty="0" smtClean="0">
                <a:solidFill>
                  <a:srgbClr val="FF0000"/>
                </a:solidFill>
              </a:rPr>
              <a:t>सम्बन्ध बिच्छेद दर्ता 			जम्मा ६० वटा </a:t>
            </a:r>
            <a:r>
              <a:rPr lang="ne-NP" sz="2800" dirty="0" smtClean="0">
                <a:solidFill>
                  <a:srgbClr val="FF0000"/>
                </a:solidFill>
              </a:rPr>
              <a:t> </a:t>
            </a:r>
          </a:p>
          <a:p>
            <a:pPr marL="0" indent="0">
              <a:buNone/>
            </a:pPr>
            <a:r>
              <a:rPr lang="ne-NP" sz="2800" dirty="0">
                <a:solidFill>
                  <a:srgbClr val="FF0000"/>
                </a:solidFill>
              </a:rPr>
              <a:t>	</a:t>
            </a:r>
            <a:endParaRPr lang="en-US" sz="2800" dirty="0">
              <a:solidFill>
                <a:srgbClr val="FF0000"/>
              </a:solidFill>
            </a:endParaRPr>
          </a:p>
        </p:txBody>
      </p:sp>
    </p:spTree>
    <p:extLst>
      <p:ext uri="{BB962C8B-B14F-4D97-AF65-F5344CB8AC3E}">
        <p14:creationId xmlns:p14="http://schemas.microsoft.com/office/powerpoint/2010/main" val="256566763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58200" cy="1118733"/>
          </a:xfrm>
        </p:spPr>
        <p:txBody>
          <a:bodyPr>
            <a:normAutofit fontScale="90000"/>
          </a:bodyPr>
          <a:lstStyle/>
          <a:p>
            <a:pPr algn="ctr"/>
            <a:r>
              <a:rPr lang="ne-NP" smtClean="0"/>
              <a:t>सडक </a:t>
            </a:r>
            <a:r>
              <a:rPr lang="ne-NP"/>
              <a:t>बालबालिकालाइ </a:t>
            </a:r>
            <a:r>
              <a:rPr lang="ne-NP" smtClean="0"/>
              <a:t>उद्दार गरी </a:t>
            </a:r>
            <a:r>
              <a:rPr lang="en-US" smtClean="0"/>
              <a:t>voc</a:t>
            </a:r>
            <a:r>
              <a:rPr lang="ne-NP" smtClean="0"/>
              <a:t/>
            </a:r>
            <a:br>
              <a:rPr lang="ne-NP" smtClean="0"/>
            </a:br>
            <a:r>
              <a:rPr lang="ne-NP" smtClean="0"/>
              <a:t>मार्फत १० जनालाइ घरमै पुनर्स्थापना </a:t>
            </a:r>
            <a:endParaRPr lang="en-US" dirty="0"/>
          </a:p>
        </p:txBody>
      </p:sp>
      <p:pic>
        <p:nvPicPr>
          <p:cNvPr id="4" name="Picture 2" descr="C:\Users\Dell\Documents\New folder\20180519_08512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393371"/>
            <a:ext cx="7797339" cy="4384964"/>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D5A3C07E-D37F-45BB-9AEA-E961484A1A12}" type="slidenum">
              <a:rPr lang="en-US" smtClean="0"/>
              <a:t>47</a:t>
            </a:fld>
            <a:endParaRPr lang="en-US"/>
          </a:p>
        </p:txBody>
      </p:sp>
    </p:spTree>
    <p:extLst>
      <p:ext uri="{BB962C8B-B14F-4D97-AF65-F5344CB8AC3E}">
        <p14:creationId xmlns:p14="http://schemas.microsoft.com/office/powerpoint/2010/main" val="17569956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477963"/>
          </a:xfrm>
        </p:spPr>
        <p:txBody>
          <a:bodyPr>
            <a:normAutofit/>
          </a:bodyPr>
          <a:lstStyle/>
          <a:p>
            <a:r>
              <a:rPr lang="ne-NP" dirty="0" smtClean="0"/>
              <a:t>नगर बाल भेला वाट २१ </a:t>
            </a:r>
            <a:r>
              <a:rPr lang="ne-NP" smtClean="0"/>
              <a:t>सदस्यीय नगर बाल </a:t>
            </a:r>
            <a:r>
              <a:rPr lang="ne-NP" dirty="0" smtClean="0"/>
              <a:t>संजाल पुनर्गठन भएको  </a:t>
            </a:r>
            <a:endParaRPr lang="en-US" dirty="0"/>
          </a:p>
        </p:txBody>
      </p:sp>
      <p:pic>
        <p:nvPicPr>
          <p:cNvPr id="4" name="Picture 2" descr="C:\Users\Dell\Documents\20180505_113448.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73331" y="1981200"/>
            <a:ext cx="7797339" cy="44196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D5A3C07E-D37F-45BB-9AEA-E961484A1A12}" type="slidenum">
              <a:rPr lang="en-US" smtClean="0"/>
              <a:t>48</a:t>
            </a:fld>
            <a:endParaRPr lang="en-US"/>
          </a:p>
        </p:txBody>
      </p:sp>
    </p:spTree>
    <p:extLst>
      <p:ext uri="{BB962C8B-B14F-4D97-AF65-F5344CB8AC3E}">
        <p14:creationId xmlns:p14="http://schemas.microsoft.com/office/powerpoint/2010/main" val="97987024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3"/>
          </a:xfrm>
        </p:spPr>
        <p:txBody>
          <a:bodyPr>
            <a:normAutofit/>
          </a:bodyPr>
          <a:lstStyle/>
          <a:p>
            <a:r>
              <a:rPr lang="ne-NP" sz="4000" dirty="0" smtClean="0"/>
              <a:t>वडा नं १३ बालमैत्री घोषणा कार्यक्रम  </a:t>
            </a:r>
            <a:endParaRPr lang="en-US" sz="40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1" y="1655618"/>
            <a:ext cx="8077200" cy="4953000"/>
          </a:xfrm>
        </p:spPr>
      </p:pic>
      <p:sp>
        <p:nvSpPr>
          <p:cNvPr id="5" name="Slide Number Placeholder 4"/>
          <p:cNvSpPr>
            <a:spLocks noGrp="1"/>
          </p:cNvSpPr>
          <p:nvPr>
            <p:ph type="sldNum" sz="quarter" idx="12"/>
          </p:nvPr>
        </p:nvSpPr>
        <p:spPr/>
        <p:txBody>
          <a:bodyPr/>
          <a:lstStyle/>
          <a:p>
            <a:fld id="{D5A3C07E-D37F-45BB-9AEA-E961484A1A12}" type="slidenum">
              <a:rPr lang="en-US" smtClean="0"/>
              <a:t>49</a:t>
            </a:fld>
            <a:endParaRPr lang="en-US"/>
          </a:p>
        </p:txBody>
      </p:sp>
    </p:spTree>
    <p:extLst>
      <p:ext uri="{BB962C8B-B14F-4D97-AF65-F5344CB8AC3E}">
        <p14:creationId xmlns:p14="http://schemas.microsoft.com/office/powerpoint/2010/main" val="1698495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251520" y="990600"/>
          <a:ext cx="8663880" cy="5342667"/>
        </p:xfrm>
        <a:graphic>
          <a:graphicData uri="http://schemas.openxmlformats.org/drawingml/2006/table">
            <a:tbl>
              <a:tblPr>
                <a:tableStyleId>{5C22544A-7EE6-4342-B048-85BDC9FD1C3A}</a:tableStyleId>
              </a:tblPr>
              <a:tblGrid>
                <a:gridCol w="469016">
                  <a:extLst>
                    <a:ext uri="{9D8B030D-6E8A-4147-A177-3AD203B41FA5}">
                      <a16:colId xmlns:a16="http://schemas.microsoft.com/office/drawing/2014/main" xmlns="" val="20000"/>
                    </a:ext>
                  </a:extLst>
                </a:gridCol>
                <a:gridCol w="2327464">
                  <a:extLst>
                    <a:ext uri="{9D8B030D-6E8A-4147-A177-3AD203B41FA5}">
                      <a16:colId xmlns:a16="http://schemas.microsoft.com/office/drawing/2014/main" xmlns="" val="20001"/>
                    </a:ext>
                  </a:extLst>
                </a:gridCol>
                <a:gridCol w="1447800">
                  <a:extLst>
                    <a:ext uri="{9D8B030D-6E8A-4147-A177-3AD203B41FA5}">
                      <a16:colId xmlns:a16="http://schemas.microsoft.com/office/drawing/2014/main" xmlns="" val="20002"/>
                    </a:ext>
                  </a:extLst>
                </a:gridCol>
                <a:gridCol w="1752600">
                  <a:extLst>
                    <a:ext uri="{9D8B030D-6E8A-4147-A177-3AD203B41FA5}">
                      <a16:colId xmlns:a16="http://schemas.microsoft.com/office/drawing/2014/main" xmlns="" val="20003"/>
                    </a:ext>
                  </a:extLst>
                </a:gridCol>
                <a:gridCol w="1752600">
                  <a:extLst>
                    <a:ext uri="{9D8B030D-6E8A-4147-A177-3AD203B41FA5}">
                      <a16:colId xmlns:a16="http://schemas.microsoft.com/office/drawing/2014/main" xmlns="" val="20004"/>
                    </a:ext>
                  </a:extLst>
                </a:gridCol>
                <a:gridCol w="914400">
                  <a:extLst>
                    <a:ext uri="{9D8B030D-6E8A-4147-A177-3AD203B41FA5}">
                      <a16:colId xmlns:a16="http://schemas.microsoft.com/office/drawing/2014/main" xmlns="" val="20005"/>
                    </a:ext>
                  </a:extLst>
                </a:gridCol>
              </a:tblGrid>
              <a:tr h="603044">
                <a:tc rowSpan="2">
                  <a:txBody>
                    <a:bodyPr/>
                    <a:lstStyle/>
                    <a:p>
                      <a:pPr algn="ctr" fontAlgn="ctr"/>
                      <a:r>
                        <a:rPr lang="en-US" sz="1400" u="none" strike="noStrike" dirty="0" err="1">
                          <a:effectLst/>
                          <a:latin typeface="Urban_nep" pitchFamily="2" charset="0"/>
                        </a:rPr>
                        <a:t>qm</a:t>
                      </a:r>
                      <a:r>
                        <a:rPr lang="en-US" sz="1400" u="none" strike="noStrike" dirty="0">
                          <a:effectLst/>
                          <a:latin typeface="Urban_nep" pitchFamily="2" charset="0"/>
                        </a:rPr>
                        <a:t>=;+=</a:t>
                      </a:r>
                      <a:endParaRPr lang="en-US" sz="1400" b="0" i="0" u="none" strike="noStrike" dirty="0">
                        <a:solidFill>
                          <a:srgbClr val="000000"/>
                        </a:solidFill>
                        <a:effectLst/>
                        <a:latin typeface="Urban_nep" pitchFamily="2" charset="0"/>
                      </a:endParaRPr>
                    </a:p>
                  </a:txBody>
                  <a:tcPr marL="8730" marR="8730" marT="87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fontAlgn="ctr"/>
                      <a:r>
                        <a:rPr lang="en-US" sz="1400" u="none" strike="noStrike" dirty="0" err="1">
                          <a:effectLst/>
                          <a:latin typeface="Urban_nep" pitchFamily="2" charset="0"/>
                        </a:rPr>
                        <a:t>cfozLif</a:t>
                      </a:r>
                      <a:r>
                        <a:rPr lang="en-US" sz="1400" u="none" strike="noStrike" dirty="0">
                          <a:effectLst/>
                          <a:latin typeface="Urban_nep" pitchFamily="2" charset="0"/>
                        </a:rPr>
                        <a:t>{s</a:t>
                      </a:r>
                      <a:endParaRPr lang="en-US" sz="1400" b="0" i="0" u="none" strike="noStrike" dirty="0">
                        <a:solidFill>
                          <a:srgbClr val="000000"/>
                        </a:solidFill>
                        <a:effectLst/>
                        <a:latin typeface="Urban_nep" pitchFamily="2" charset="0"/>
                      </a:endParaRPr>
                    </a:p>
                  </a:txBody>
                  <a:tcPr marL="8730" marR="8730" marT="87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fontAlgn="ctr"/>
                      <a:r>
                        <a:rPr lang="en-US" sz="1400" b="0" i="0" u="none" strike="noStrike" dirty="0" err="1" smtClean="0">
                          <a:solidFill>
                            <a:srgbClr val="000000"/>
                          </a:solidFill>
                          <a:effectLst/>
                          <a:latin typeface="Urban_nep" pitchFamily="2" charset="0"/>
                          <a:cs typeface="Kalimati" panose="00000400000000000000" pitchFamily="2"/>
                        </a:rPr>
                        <a:t>cf</a:t>
                      </a:r>
                      <a:r>
                        <a:rPr lang="en-US" sz="1400" b="0" i="0" u="none" strike="noStrike" dirty="0" smtClean="0">
                          <a:solidFill>
                            <a:srgbClr val="000000"/>
                          </a:solidFill>
                          <a:effectLst/>
                          <a:latin typeface="Urban_nep" pitchFamily="2" charset="0"/>
                          <a:cs typeface="Kalimati" panose="00000400000000000000" pitchFamily="2"/>
                        </a:rPr>
                        <a:t>=j=207</a:t>
                      </a:r>
                      <a:r>
                        <a:rPr lang="ne-NP" sz="1400" b="0" i="0" u="none" strike="noStrike" dirty="0" smtClean="0">
                          <a:solidFill>
                            <a:srgbClr val="000000"/>
                          </a:solidFill>
                          <a:effectLst/>
                          <a:latin typeface="Urban_nep" pitchFamily="2" charset="0"/>
                          <a:cs typeface="Kalimati" panose="00000400000000000000" pitchFamily="2"/>
                        </a:rPr>
                        <a:t>3</a:t>
                      </a:r>
                      <a:r>
                        <a:rPr lang="en-US" sz="1400" b="0" i="0" u="none" strike="noStrike" dirty="0" smtClean="0">
                          <a:solidFill>
                            <a:srgbClr val="000000"/>
                          </a:solidFill>
                          <a:effectLst/>
                          <a:latin typeface="Urban_nep" pitchFamily="2" charset="0"/>
                          <a:cs typeface="Kalimati" panose="00000400000000000000" pitchFamily="2"/>
                        </a:rPr>
                        <a:t>.07</a:t>
                      </a:r>
                      <a:r>
                        <a:rPr lang="ne-NP" sz="1400" b="0" i="0" u="none" strike="noStrike" dirty="0" smtClean="0">
                          <a:solidFill>
                            <a:srgbClr val="000000"/>
                          </a:solidFill>
                          <a:effectLst/>
                          <a:latin typeface="Urban_nep" pitchFamily="2" charset="0"/>
                          <a:cs typeface="Kalimati" panose="00000400000000000000" pitchFamily="2"/>
                        </a:rPr>
                        <a:t>4</a:t>
                      </a:r>
                      <a:r>
                        <a:rPr lang="en-US" sz="1400" b="0" i="0" u="none" strike="noStrike" dirty="0" smtClean="0">
                          <a:solidFill>
                            <a:srgbClr val="000000"/>
                          </a:solidFill>
                          <a:effectLst/>
                          <a:latin typeface="Urban_nep" pitchFamily="2" charset="0"/>
                          <a:cs typeface="Kalimati" panose="00000400000000000000" pitchFamily="2"/>
                        </a:rPr>
                        <a:t> </a:t>
                      </a:r>
                      <a:r>
                        <a:rPr lang="en-US" sz="1400" b="0" i="0" u="none" strike="noStrike" dirty="0" err="1" smtClean="0">
                          <a:solidFill>
                            <a:srgbClr val="000000"/>
                          </a:solidFill>
                          <a:effectLst/>
                          <a:latin typeface="Urban_nep" pitchFamily="2" charset="0"/>
                          <a:cs typeface="Kalimati" panose="00000400000000000000" pitchFamily="2"/>
                        </a:rPr>
                        <a:t>sf</a:t>
                      </a:r>
                      <a:r>
                        <a:rPr lang="en-US" sz="1400" b="0" i="0" u="none" strike="noStrike" dirty="0" smtClean="0">
                          <a:solidFill>
                            <a:srgbClr val="000000"/>
                          </a:solidFill>
                          <a:effectLst/>
                          <a:latin typeface="Urban_nep" pitchFamily="2" charset="0"/>
                          <a:cs typeface="Kalimati" panose="00000400000000000000" pitchFamily="2"/>
                        </a:rPr>
                        <a:t>] </a:t>
                      </a:r>
                      <a:r>
                        <a:rPr lang="en-US" sz="1400" b="0" i="0" u="none" strike="noStrike" dirty="0" err="1" smtClean="0">
                          <a:solidFill>
                            <a:srgbClr val="000000"/>
                          </a:solidFill>
                          <a:effectLst/>
                          <a:latin typeface="Urban_nep" pitchFamily="2" charset="0"/>
                          <a:cs typeface="Kalimati" panose="00000400000000000000" pitchFamily="2"/>
                        </a:rPr>
                        <a:t>oyfy</a:t>
                      </a:r>
                      <a:r>
                        <a:rPr lang="en-US" sz="1400" b="0" i="0" u="none" strike="noStrike" dirty="0" smtClean="0">
                          <a:solidFill>
                            <a:srgbClr val="000000"/>
                          </a:solidFill>
                          <a:effectLst/>
                          <a:latin typeface="Urban_nep" pitchFamily="2" charset="0"/>
                          <a:cs typeface="Kalimati" panose="00000400000000000000" pitchFamily="2"/>
                        </a:rPr>
                        <a:t>{</a:t>
                      </a:r>
                      <a:endParaRPr lang="en-US" sz="1400" b="0" i="0" u="none" strike="noStrike" dirty="0">
                        <a:solidFill>
                          <a:srgbClr val="000000"/>
                        </a:solidFill>
                        <a:effectLst/>
                        <a:latin typeface="Urban_nep" pitchFamily="2" charset="0"/>
                        <a:cs typeface="Kalimati" panose="00000400000000000000" pitchFamily="2"/>
                      </a:endParaRPr>
                    </a:p>
                  </a:txBody>
                  <a:tcPr marL="8730" marR="8730" marT="87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fontAlgn="ctr"/>
                      <a:r>
                        <a:rPr lang="ne-NP" sz="1400" b="0" i="0" u="none" strike="noStrike" dirty="0" smtClean="0">
                          <a:solidFill>
                            <a:srgbClr val="000000"/>
                          </a:solidFill>
                          <a:effectLst/>
                          <a:latin typeface="Urban_nep" pitchFamily="2" charset="0"/>
                          <a:cs typeface="Kalimati" panose="00000400000000000000" pitchFamily="2"/>
                        </a:rPr>
                        <a:t>आ.व.2074/075</a:t>
                      </a:r>
                      <a:r>
                        <a:rPr lang="ne-NP" sz="1400" b="0" i="0" u="none" strike="noStrike" baseline="0" dirty="0" smtClean="0">
                          <a:solidFill>
                            <a:srgbClr val="000000"/>
                          </a:solidFill>
                          <a:effectLst/>
                          <a:latin typeface="Urban_nep" pitchFamily="2" charset="0"/>
                          <a:cs typeface="Kalimati" panose="00000400000000000000" pitchFamily="2"/>
                        </a:rPr>
                        <a:t> को</a:t>
                      </a:r>
                      <a:endParaRPr lang="en-US" sz="1400" b="0" i="0" u="none" strike="noStrike" dirty="0">
                        <a:solidFill>
                          <a:srgbClr val="000000"/>
                        </a:solidFill>
                        <a:effectLst/>
                        <a:latin typeface="Urban_nep" pitchFamily="2" charset="0"/>
                        <a:cs typeface="Kalimati" panose="00000400000000000000" pitchFamily="2"/>
                      </a:endParaRPr>
                    </a:p>
                  </a:txBody>
                  <a:tcPr marL="8730" marR="8730" marT="87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ctr"/>
                      <a:endParaRPr lang="en-US" sz="1400" b="0" i="0" u="none" strike="noStrike" dirty="0">
                        <a:solidFill>
                          <a:srgbClr val="000000"/>
                        </a:solidFill>
                        <a:effectLst/>
                        <a:latin typeface="Urban_nep" pitchFamily="2" charset="0"/>
                        <a:cs typeface="Kalimati" panose="00000400000000000000" pitchFamily="2"/>
                      </a:endParaRPr>
                    </a:p>
                  </a:txBody>
                  <a:tcPr marL="8730" marR="8730" marT="8730" marB="0" anchor="ctr">
                    <a:gradFill>
                      <a:gsLst>
                        <a:gs pos="0">
                          <a:schemeClr val="accent1">
                            <a:tint val="66000"/>
                            <a:satMod val="160000"/>
                          </a:schemeClr>
                        </a:gs>
                        <a:gs pos="52000">
                          <a:schemeClr val="accent1">
                            <a:lumMod val="0"/>
                            <a:lumOff val="100000"/>
                          </a:schemeClr>
                        </a:gs>
                        <a:gs pos="86000">
                          <a:schemeClr val="accent3">
                            <a:lumMod val="20000"/>
                            <a:lumOff val="80000"/>
                          </a:schemeClr>
                        </a:gs>
                      </a:gsLst>
                      <a:lin ang="5400000" scaled="0"/>
                    </a:gradFill>
                  </a:tcPr>
                </a:tc>
                <a:tc rowSpan="2">
                  <a:txBody>
                    <a:bodyPr/>
                    <a:lstStyle/>
                    <a:p>
                      <a:pPr algn="ctr" fontAlgn="ctr"/>
                      <a:r>
                        <a:rPr lang="ne-NP" sz="1400" b="0" i="0" u="none" strike="noStrike" dirty="0" smtClean="0">
                          <a:solidFill>
                            <a:srgbClr val="000000"/>
                          </a:solidFill>
                          <a:effectLst/>
                          <a:latin typeface="Urban_nep" pitchFamily="2" charset="0"/>
                          <a:cs typeface="Kalimati" panose="00000400000000000000" pitchFamily="2"/>
                        </a:rPr>
                        <a:t>अनुमानमा प्रतिशत</a:t>
                      </a:r>
                      <a:endParaRPr lang="en-US" sz="1400" b="0" i="0" u="none" strike="noStrike" dirty="0">
                        <a:solidFill>
                          <a:srgbClr val="000000"/>
                        </a:solidFill>
                        <a:effectLst/>
                        <a:latin typeface="Urban_nep" pitchFamily="2" charset="0"/>
                        <a:cs typeface="Kalimati" panose="00000400000000000000" pitchFamily="2"/>
                      </a:endParaRPr>
                    </a:p>
                  </a:txBody>
                  <a:tcPr marL="8730" marR="8730" marT="87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0"/>
                  </a:ext>
                </a:extLst>
              </a:tr>
              <a:tr h="379894">
                <a:tc vMerge="1">
                  <a:txBody>
                    <a:bodyPr/>
                    <a:lstStyle/>
                    <a:p>
                      <a:pPr algn="ctr" fontAlgn="ctr"/>
                      <a:endParaRPr lang="en-US" sz="1400" b="0" i="0" u="none" strike="noStrike" dirty="0">
                        <a:solidFill>
                          <a:srgbClr val="000000"/>
                        </a:solidFill>
                        <a:effectLst/>
                        <a:latin typeface="Urban_nep" pitchFamily="2" charset="0"/>
                      </a:endParaRPr>
                    </a:p>
                  </a:txBody>
                  <a:tcPr marL="8730" marR="8730" marT="8730" marB="0" anchor="ctr">
                    <a:gradFill>
                      <a:gsLst>
                        <a:gs pos="0">
                          <a:schemeClr val="accent1">
                            <a:tint val="66000"/>
                            <a:satMod val="160000"/>
                          </a:schemeClr>
                        </a:gs>
                        <a:gs pos="52000">
                          <a:schemeClr val="accent1">
                            <a:lumMod val="0"/>
                            <a:lumOff val="100000"/>
                          </a:schemeClr>
                        </a:gs>
                        <a:gs pos="86000">
                          <a:schemeClr val="accent3">
                            <a:lumMod val="20000"/>
                            <a:lumOff val="80000"/>
                          </a:schemeClr>
                        </a:gs>
                      </a:gsLst>
                      <a:lin ang="5400000" scaled="0"/>
                    </a:gradFill>
                  </a:tcPr>
                </a:tc>
                <a:tc vMerge="1">
                  <a:txBody>
                    <a:bodyPr/>
                    <a:lstStyle/>
                    <a:p>
                      <a:pPr algn="ctr" fontAlgn="ctr"/>
                      <a:endParaRPr lang="en-US" sz="1400" b="0" i="0" u="none" strike="noStrike" dirty="0">
                        <a:solidFill>
                          <a:srgbClr val="000000"/>
                        </a:solidFill>
                        <a:effectLst/>
                        <a:latin typeface="Urban_nep" pitchFamily="2" charset="0"/>
                      </a:endParaRPr>
                    </a:p>
                  </a:txBody>
                  <a:tcPr marL="8730" marR="8730" marT="8730" marB="0" anchor="ctr">
                    <a:gradFill>
                      <a:gsLst>
                        <a:gs pos="0">
                          <a:schemeClr val="accent1">
                            <a:tint val="66000"/>
                            <a:satMod val="160000"/>
                          </a:schemeClr>
                        </a:gs>
                        <a:gs pos="52000">
                          <a:schemeClr val="accent1">
                            <a:lumMod val="0"/>
                            <a:lumOff val="100000"/>
                          </a:schemeClr>
                        </a:gs>
                        <a:gs pos="86000">
                          <a:schemeClr val="accent3">
                            <a:lumMod val="20000"/>
                            <a:lumOff val="80000"/>
                          </a:schemeClr>
                        </a:gs>
                      </a:gsLst>
                      <a:lin ang="5400000" scaled="0"/>
                    </a:gradFill>
                  </a:tcPr>
                </a:tc>
                <a:tc vMerge="1">
                  <a:txBody>
                    <a:bodyPr/>
                    <a:lstStyle/>
                    <a:p>
                      <a:pPr algn="ctr" fontAlgn="ctr"/>
                      <a:endParaRPr lang="en-US" sz="1400" b="0" i="0" u="none" strike="noStrike" dirty="0">
                        <a:solidFill>
                          <a:srgbClr val="000000"/>
                        </a:solidFill>
                        <a:effectLst/>
                        <a:latin typeface="Urban_nep" pitchFamily="2" charset="0"/>
                        <a:cs typeface="Kalimati" panose="00000400000000000000" pitchFamily="2"/>
                      </a:endParaRPr>
                    </a:p>
                  </a:txBody>
                  <a:tcPr marL="8730" marR="8730" marT="8730" marB="0" anchor="ctr">
                    <a:gradFill>
                      <a:gsLst>
                        <a:gs pos="0">
                          <a:schemeClr val="accent1">
                            <a:tint val="66000"/>
                            <a:satMod val="160000"/>
                          </a:schemeClr>
                        </a:gs>
                        <a:gs pos="52000">
                          <a:schemeClr val="accent1">
                            <a:lumMod val="0"/>
                            <a:lumOff val="100000"/>
                          </a:schemeClr>
                        </a:gs>
                        <a:gs pos="86000">
                          <a:schemeClr val="accent3">
                            <a:lumMod val="20000"/>
                            <a:lumOff val="80000"/>
                          </a:schemeClr>
                        </a:gs>
                      </a:gsLst>
                      <a:lin ang="5400000" scaled="0"/>
                    </a:gradFill>
                  </a:tcPr>
                </a:tc>
                <a:tc>
                  <a:txBody>
                    <a:bodyPr/>
                    <a:lstStyle/>
                    <a:p>
                      <a:pPr algn="ctr" fontAlgn="ctr"/>
                      <a:r>
                        <a:rPr lang="ne-NP" sz="1400" b="0" i="0" u="none" strike="noStrike" dirty="0" smtClean="0">
                          <a:solidFill>
                            <a:srgbClr val="000000"/>
                          </a:solidFill>
                          <a:effectLst/>
                          <a:latin typeface="Urban_nep" pitchFamily="2" charset="0"/>
                          <a:cs typeface="Kalimati" panose="00000400000000000000" pitchFamily="2"/>
                        </a:rPr>
                        <a:t>अनुमान</a:t>
                      </a:r>
                      <a:endParaRPr lang="en-US" sz="1400" b="0" i="0" u="none" strike="noStrike" dirty="0">
                        <a:solidFill>
                          <a:srgbClr val="000000"/>
                        </a:solidFill>
                        <a:effectLst/>
                        <a:latin typeface="Urban_nep" pitchFamily="2" charset="0"/>
                        <a:cs typeface="Kalimati" panose="00000400000000000000" pitchFamily="2"/>
                      </a:endParaRPr>
                    </a:p>
                  </a:txBody>
                  <a:tcPr marL="8730" marR="8730" marT="87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ne-NP" sz="1400" b="0" i="0" u="none" strike="noStrike" dirty="0" smtClean="0">
                          <a:solidFill>
                            <a:srgbClr val="000000"/>
                          </a:solidFill>
                          <a:effectLst/>
                          <a:latin typeface="Urban_nep" pitchFamily="2" charset="0"/>
                          <a:cs typeface="Kalimati" panose="00000400000000000000" pitchFamily="2"/>
                        </a:rPr>
                        <a:t>यथार्थ</a:t>
                      </a:r>
                      <a:endParaRPr lang="en-US" sz="1400" b="0" i="0" u="none" strike="noStrike" dirty="0">
                        <a:solidFill>
                          <a:srgbClr val="000000"/>
                        </a:solidFill>
                        <a:effectLst/>
                        <a:latin typeface="Urban_nep" pitchFamily="2" charset="0"/>
                        <a:cs typeface="Kalimati" panose="00000400000000000000" pitchFamily="2"/>
                      </a:endParaRPr>
                    </a:p>
                  </a:txBody>
                  <a:tcPr marL="8730" marR="8730" marT="87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fontAlgn="ctr"/>
                      <a:endParaRPr lang="en-US" sz="1400" b="0" i="0" u="none" strike="noStrike" dirty="0">
                        <a:solidFill>
                          <a:srgbClr val="000000"/>
                        </a:solidFill>
                        <a:effectLst/>
                        <a:latin typeface="Urban_nep" pitchFamily="2" charset="0"/>
                        <a:cs typeface="Kalimati" panose="00000400000000000000" pitchFamily="2"/>
                      </a:endParaRPr>
                    </a:p>
                  </a:txBody>
                  <a:tcPr marL="8730" marR="8730" marT="8730" marB="0" anchor="ctr">
                    <a:gradFill>
                      <a:gsLst>
                        <a:gs pos="0">
                          <a:schemeClr val="accent1">
                            <a:tint val="66000"/>
                            <a:satMod val="160000"/>
                          </a:schemeClr>
                        </a:gs>
                        <a:gs pos="52000">
                          <a:schemeClr val="accent1">
                            <a:lumMod val="0"/>
                            <a:lumOff val="100000"/>
                          </a:schemeClr>
                        </a:gs>
                        <a:gs pos="86000">
                          <a:schemeClr val="accent3">
                            <a:lumMod val="20000"/>
                            <a:lumOff val="80000"/>
                          </a:schemeClr>
                        </a:gs>
                      </a:gsLst>
                      <a:lin ang="5400000" scaled="0"/>
                    </a:gradFill>
                  </a:tcPr>
                </a:tc>
                <a:extLst>
                  <a:ext uri="{0D108BD9-81ED-4DB2-BD59-A6C34878D82A}">
                    <a16:rowId xmlns:a16="http://schemas.microsoft.com/office/drawing/2014/main" xmlns="" val="10001"/>
                  </a:ext>
                </a:extLst>
              </a:tr>
              <a:tr h="581983">
                <a:tc>
                  <a:txBody>
                    <a:bodyPr/>
                    <a:lstStyle/>
                    <a:p>
                      <a:pPr algn="ctr" fontAlgn="ctr"/>
                      <a:r>
                        <a:rPr lang="en-US" sz="1400" u="none" strike="noStrike" dirty="0">
                          <a:effectLst/>
                          <a:latin typeface="Urban_nep" pitchFamily="2" charset="0"/>
                          <a:cs typeface="Kalimati" panose="00000400000000000000" pitchFamily="2"/>
                        </a:rPr>
                        <a:t>s</a:t>
                      </a:r>
                      <a:endParaRPr lang="en-US" sz="1400" b="0" i="0" u="none" strike="noStrike" dirty="0">
                        <a:solidFill>
                          <a:srgbClr val="000000"/>
                        </a:solidFill>
                        <a:effectLst/>
                        <a:latin typeface="Urban_nep" pitchFamily="2" charset="0"/>
                        <a:cs typeface="Kalimati" panose="00000400000000000000" pitchFamily="2"/>
                      </a:endParaRPr>
                    </a:p>
                  </a:txBody>
                  <a:tcPr marL="8730" marR="8730" marT="87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400" u="none" strike="noStrike" dirty="0" err="1">
                          <a:effectLst/>
                          <a:latin typeface="Urban_nep" pitchFamily="2" charset="0"/>
                          <a:cs typeface="Kalimati" panose="00000400000000000000" pitchFamily="2"/>
                        </a:rPr>
                        <a:t>cfGtl</a:t>
                      </a:r>
                      <a:r>
                        <a:rPr lang="en-US" sz="1400" u="none" strike="noStrike" dirty="0">
                          <a:effectLst/>
                          <a:latin typeface="Urban_nep" pitchFamily="2" charset="0"/>
                          <a:cs typeface="Kalimati" panose="00000400000000000000" pitchFamily="2"/>
                        </a:rPr>
                        <a:t>/s </a:t>
                      </a:r>
                      <a:r>
                        <a:rPr lang="en-US" sz="1400" u="none" strike="noStrike" dirty="0" err="1">
                          <a:effectLst/>
                          <a:latin typeface="Urban_nep" pitchFamily="2" charset="0"/>
                          <a:cs typeface="Kalimati" panose="00000400000000000000" pitchFamily="2"/>
                        </a:rPr>
                        <a:t>cfo</a:t>
                      </a:r>
                      <a:endParaRPr lang="en-US" sz="1400" b="0" i="0" u="none" strike="noStrike" dirty="0">
                        <a:solidFill>
                          <a:srgbClr val="000000"/>
                        </a:solidFill>
                        <a:effectLst/>
                        <a:latin typeface="Urban_nep" pitchFamily="2" charset="0"/>
                        <a:cs typeface="Kalimati" panose="00000400000000000000" pitchFamily="2"/>
                      </a:endParaRPr>
                    </a:p>
                  </a:txBody>
                  <a:tcPr marL="8730" marR="8730" marT="87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400" u="none" strike="noStrike" dirty="0">
                          <a:effectLst/>
                          <a:latin typeface="Urban_nep" pitchFamily="2" charset="0"/>
                          <a:cs typeface="Kalimati" panose="00000400000000000000" pitchFamily="2"/>
                        </a:rPr>
                        <a:t> </a:t>
                      </a:r>
                      <a:endParaRPr lang="en-US" sz="1400" b="0" i="0" u="none" strike="noStrike" dirty="0">
                        <a:solidFill>
                          <a:srgbClr val="000000"/>
                        </a:solidFill>
                        <a:effectLst/>
                        <a:latin typeface="Urban_nep" pitchFamily="2" charset="0"/>
                        <a:cs typeface="Kalimati" panose="00000400000000000000" pitchFamily="2"/>
                      </a:endParaRPr>
                    </a:p>
                  </a:txBody>
                  <a:tcPr marL="8730" marR="8730" marT="87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endParaRPr lang="en-US" sz="800" b="0" i="0" u="none" strike="noStrike" dirty="0">
                        <a:effectLst/>
                        <a:latin typeface="Urban_nep" pitchFamily="2" charset="0"/>
                        <a:cs typeface="Kalimati" panose="00000400000000000000" pitchFamily="2"/>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endParaRPr lang="en-US" sz="800" b="0" i="0" u="none" strike="noStrike" dirty="0">
                        <a:effectLst/>
                        <a:latin typeface="Urban_nep" pitchFamily="2" charset="0"/>
                        <a:cs typeface="Kalimati" panose="00000400000000000000" pitchFamily="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u="none" strike="noStrike" dirty="0">
                          <a:effectLst/>
                          <a:latin typeface="Urban_nep" pitchFamily="2" charset="0"/>
                          <a:cs typeface="Kalimati" panose="00000400000000000000" pitchFamily="2"/>
                        </a:rPr>
                        <a:t> </a:t>
                      </a:r>
                      <a:endParaRPr lang="en-US" sz="1400" b="0" i="0" u="none" strike="noStrike" dirty="0">
                        <a:solidFill>
                          <a:srgbClr val="000000"/>
                        </a:solidFill>
                        <a:effectLst/>
                        <a:latin typeface="Urban_nep" pitchFamily="2" charset="0"/>
                        <a:cs typeface="Kalimati" panose="00000400000000000000" pitchFamily="2"/>
                      </a:endParaRPr>
                    </a:p>
                  </a:txBody>
                  <a:tcPr marL="8730" marR="8730" marT="87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492479">
                <a:tc>
                  <a:txBody>
                    <a:bodyPr/>
                    <a:lstStyle/>
                    <a:p>
                      <a:pPr algn="ctr" fontAlgn="ctr"/>
                      <a:r>
                        <a:rPr lang="en-US" sz="1400" u="none" strike="noStrike">
                          <a:effectLst/>
                          <a:latin typeface="Urban_nep" pitchFamily="2" charset="0"/>
                          <a:cs typeface="Kalimati" panose="00000400000000000000" pitchFamily="2"/>
                        </a:rPr>
                        <a:t> </a:t>
                      </a:r>
                      <a:endParaRPr lang="en-US" sz="1400" b="0" i="0" u="none" strike="noStrike">
                        <a:solidFill>
                          <a:srgbClr val="000000"/>
                        </a:solidFill>
                        <a:effectLst/>
                        <a:latin typeface="Urban_nep" pitchFamily="2" charset="0"/>
                        <a:cs typeface="Kalimati" panose="00000400000000000000" pitchFamily="2"/>
                      </a:endParaRPr>
                    </a:p>
                  </a:txBody>
                  <a:tcPr marL="8730" marR="8730" marT="87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91440" lvl="1" algn="l" fontAlgn="b"/>
                      <a:r>
                        <a:rPr lang="en-US" sz="1400" u="none" strike="noStrike" dirty="0" err="1" smtClean="0">
                          <a:effectLst/>
                          <a:latin typeface="Urban_nep" pitchFamily="2" charset="0"/>
                          <a:cs typeface="Kalimati" panose="00000400000000000000" pitchFamily="2"/>
                        </a:rPr>
                        <a:t>ljleGg</a:t>
                      </a:r>
                      <a:r>
                        <a:rPr lang="en-US" sz="1400" u="none" strike="noStrike" dirty="0" smtClean="0">
                          <a:effectLst/>
                          <a:latin typeface="Urban_nep" pitchFamily="2" charset="0"/>
                          <a:cs typeface="Kalimati" panose="00000400000000000000" pitchFamily="2"/>
                        </a:rPr>
                        <a:t> </a:t>
                      </a:r>
                      <a:r>
                        <a:rPr lang="en-US" sz="1400" u="none" strike="noStrike" dirty="0">
                          <a:effectLst/>
                          <a:latin typeface="Urban_nep" pitchFamily="2" charset="0"/>
                          <a:cs typeface="Kalimati" panose="00000400000000000000" pitchFamily="2"/>
                        </a:rPr>
                        <a:t>s/x?</a:t>
                      </a:r>
                      <a:endParaRPr lang="en-US" sz="1400" b="0" i="0" u="none" strike="noStrike" dirty="0">
                        <a:solidFill>
                          <a:srgbClr val="000000"/>
                        </a:solidFill>
                        <a:effectLst/>
                        <a:latin typeface="Urban_nep" pitchFamily="2" charset="0"/>
                        <a:cs typeface="Kalimati" panose="00000400000000000000" pitchFamily="2"/>
                      </a:endParaRPr>
                    </a:p>
                  </a:txBody>
                  <a:tcPr marL="8730" marR="8730" marT="87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400" b="0" i="0" u="none" strike="noStrike" dirty="0" smtClean="0">
                          <a:solidFill>
                            <a:srgbClr val="000000"/>
                          </a:solidFill>
                          <a:effectLst/>
                          <a:latin typeface="Urban_nep" pitchFamily="2" charset="0"/>
                        </a:rPr>
                        <a:t>2,96,17,245.52</a:t>
                      </a:r>
                      <a:endParaRPr lang="en-US" sz="1400" b="0" i="0" u="none" strike="noStrike" dirty="0">
                        <a:solidFill>
                          <a:srgbClr val="000000"/>
                        </a:solidFill>
                        <a:effectLst/>
                        <a:latin typeface="Urban_nep"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400" b="0" i="0" u="none" strike="noStrike" dirty="0" smtClean="0">
                          <a:solidFill>
                            <a:srgbClr val="000000"/>
                          </a:solidFill>
                          <a:effectLst/>
                          <a:latin typeface="Urban_nep" pitchFamily="2" charset="0"/>
                        </a:rPr>
                        <a:t>4,46,00,000.00</a:t>
                      </a:r>
                      <a:endParaRPr lang="en-US" sz="1400" b="0" i="0" u="none" strike="noStrike" dirty="0">
                        <a:solidFill>
                          <a:srgbClr val="000000"/>
                        </a:solidFill>
                        <a:effectLst/>
                        <a:latin typeface="Urban_nep"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400" b="0" i="0" u="none" strike="noStrike" dirty="0" smtClean="0">
                          <a:effectLst/>
                          <a:latin typeface="Urban_nep" pitchFamily="2" charset="0"/>
                          <a:cs typeface="Kalimati" panose="00000400000000000000" pitchFamily="2"/>
                        </a:rPr>
                        <a:t>3,88,55,641.97</a:t>
                      </a:r>
                      <a:endParaRPr lang="en-US" sz="1400" b="0" i="0" u="none" strike="noStrike" dirty="0">
                        <a:effectLst/>
                        <a:latin typeface="Urban_nep" pitchFamily="2" charset="0"/>
                        <a:cs typeface="Kalimati" panose="00000400000000000000" pitchFamily="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ne-NP" sz="1400" b="0" i="0" u="none" strike="noStrike" dirty="0" smtClean="0">
                          <a:solidFill>
                            <a:srgbClr val="000000"/>
                          </a:solidFill>
                          <a:effectLst/>
                          <a:latin typeface="Urban_nep" pitchFamily="2" charset="0"/>
                          <a:cs typeface="Kalimati" panose="00000400000000000000" pitchFamily="2"/>
                        </a:rPr>
                        <a:t>87.12</a:t>
                      </a:r>
                      <a:endParaRPr lang="en-US" sz="1400" b="0" i="0" u="none" strike="noStrike" dirty="0">
                        <a:solidFill>
                          <a:srgbClr val="000000"/>
                        </a:solidFill>
                        <a:effectLst/>
                        <a:latin typeface="Urban_nep" pitchFamily="2" charset="0"/>
                        <a:cs typeface="Kalimati" panose="00000400000000000000" pitchFamily="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r h="443896">
                <a:tc>
                  <a:txBody>
                    <a:bodyPr/>
                    <a:lstStyle/>
                    <a:p>
                      <a:pPr algn="ctr" fontAlgn="ctr"/>
                      <a:r>
                        <a:rPr lang="en-US" sz="1400" u="none" strike="noStrike">
                          <a:effectLst/>
                          <a:latin typeface="Urban_nep" pitchFamily="2" charset="0"/>
                          <a:cs typeface="Kalimati" panose="00000400000000000000" pitchFamily="2"/>
                        </a:rPr>
                        <a:t> </a:t>
                      </a:r>
                      <a:endParaRPr lang="en-US" sz="1400" b="0" i="0" u="none" strike="noStrike">
                        <a:solidFill>
                          <a:srgbClr val="000000"/>
                        </a:solidFill>
                        <a:effectLst/>
                        <a:latin typeface="Urban_nep" pitchFamily="2" charset="0"/>
                        <a:cs typeface="Kalimati" panose="00000400000000000000" pitchFamily="2"/>
                      </a:endParaRPr>
                    </a:p>
                  </a:txBody>
                  <a:tcPr marL="8730" marR="8730" marT="87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91440" lvl="1" algn="l" fontAlgn="b"/>
                      <a:r>
                        <a:rPr lang="en-US" sz="1400" u="none" strike="noStrike" dirty="0" smtClean="0">
                          <a:effectLst/>
                          <a:latin typeface="Urban_nep" pitchFamily="2" charset="0"/>
                          <a:cs typeface="Kalimati" panose="00000400000000000000" pitchFamily="2"/>
                        </a:rPr>
                        <a:t>;]</a:t>
                      </a:r>
                      <a:r>
                        <a:rPr lang="en-US" sz="1400" u="none" strike="noStrike" dirty="0" err="1">
                          <a:effectLst/>
                          <a:latin typeface="Urban_nep" pitchFamily="2" charset="0"/>
                          <a:cs typeface="Kalimati" panose="00000400000000000000" pitchFamily="2"/>
                        </a:rPr>
                        <a:t>jf</a:t>
                      </a:r>
                      <a:r>
                        <a:rPr lang="en-US" sz="1400" u="none" strike="noStrike" dirty="0">
                          <a:effectLst/>
                          <a:latin typeface="Urban_nep" pitchFamily="2" charset="0"/>
                          <a:cs typeface="Kalimati" panose="00000400000000000000" pitchFamily="2"/>
                        </a:rPr>
                        <a:t> </a:t>
                      </a:r>
                      <a:r>
                        <a:rPr lang="en-US" sz="1400" u="none" strike="noStrike" dirty="0" err="1">
                          <a:effectLst/>
                          <a:latin typeface="Urban_nep" pitchFamily="2" charset="0"/>
                          <a:cs typeface="Kalimati" panose="00000400000000000000" pitchFamily="2"/>
                        </a:rPr>
                        <a:t>z'Ns</a:t>
                      </a:r>
                      <a:r>
                        <a:rPr lang="en-US" sz="1400" u="none" strike="noStrike" dirty="0">
                          <a:effectLst/>
                          <a:latin typeface="Urban_nep" pitchFamily="2" charset="0"/>
                          <a:cs typeface="Kalimati" panose="00000400000000000000" pitchFamily="2"/>
                        </a:rPr>
                        <a:t> </a:t>
                      </a:r>
                      <a:r>
                        <a:rPr lang="en-US" sz="1400" u="none" strike="noStrike" dirty="0" err="1">
                          <a:effectLst/>
                          <a:latin typeface="Urban_nep" pitchFamily="2" charset="0"/>
                          <a:cs typeface="Kalimati" panose="00000400000000000000" pitchFamily="2"/>
                        </a:rPr>
                        <a:t>tyf</a:t>
                      </a:r>
                      <a:r>
                        <a:rPr lang="en-US" sz="1400" u="none" strike="noStrike" dirty="0">
                          <a:effectLst/>
                          <a:latin typeface="Urban_nep" pitchFamily="2" charset="0"/>
                          <a:cs typeface="Kalimati" panose="00000400000000000000" pitchFamily="2"/>
                        </a:rPr>
                        <a:t> </a:t>
                      </a:r>
                      <a:r>
                        <a:rPr lang="en-US" sz="1400" u="none" strike="noStrike" dirty="0" err="1">
                          <a:effectLst/>
                          <a:latin typeface="Urban_nep" pitchFamily="2" charset="0"/>
                          <a:cs typeface="Kalimati" panose="00000400000000000000" pitchFamily="2"/>
                        </a:rPr>
                        <a:t>b:t</a:t>
                      </a:r>
                      <a:r>
                        <a:rPr lang="en-US" sz="1400" u="none" strike="noStrike" dirty="0">
                          <a:effectLst/>
                          <a:latin typeface="Urban_nep" pitchFamily="2" charset="0"/>
                          <a:cs typeface="Kalimati" panose="00000400000000000000" pitchFamily="2"/>
                        </a:rPr>
                        <a:t>'/</a:t>
                      </a:r>
                      <a:endParaRPr lang="en-US" sz="1400" b="0" i="0" u="none" strike="noStrike" dirty="0">
                        <a:solidFill>
                          <a:srgbClr val="000000"/>
                        </a:solidFill>
                        <a:effectLst/>
                        <a:latin typeface="Urban_nep" pitchFamily="2" charset="0"/>
                        <a:cs typeface="Kalimati" panose="00000400000000000000" pitchFamily="2"/>
                      </a:endParaRPr>
                    </a:p>
                  </a:txBody>
                  <a:tcPr marL="8730" marR="8730" marT="87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400" b="0" i="0" u="none" strike="noStrike" dirty="0" smtClean="0">
                          <a:solidFill>
                            <a:srgbClr val="000000"/>
                          </a:solidFill>
                          <a:effectLst/>
                          <a:latin typeface="Urban_nep" pitchFamily="2" charset="0"/>
                        </a:rPr>
                        <a:t>4,88,98,295.50</a:t>
                      </a:r>
                      <a:endParaRPr lang="en-US" sz="1400" b="0" i="0" u="none" strike="noStrike" dirty="0">
                        <a:solidFill>
                          <a:srgbClr val="000000"/>
                        </a:solidFill>
                        <a:effectLst/>
                        <a:latin typeface="Urban_nep"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400" b="0" i="0" u="none" strike="noStrike" dirty="0" smtClean="0">
                          <a:solidFill>
                            <a:srgbClr val="000000"/>
                          </a:solidFill>
                          <a:effectLst/>
                          <a:latin typeface="Urban_nep" pitchFamily="2" charset="0"/>
                        </a:rPr>
                        <a:t>8,41,99,800.00</a:t>
                      </a:r>
                      <a:endParaRPr lang="en-US" sz="1400" b="0" i="0" u="none" strike="noStrike" dirty="0">
                        <a:solidFill>
                          <a:srgbClr val="000000"/>
                        </a:solidFill>
                        <a:effectLst/>
                        <a:latin typeface="Urban_nep"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400" b="0" i="0" u="none" strike="noStrike" dirty="0" smtClean="0">
                          <a:effectLst/>
                          <a:latin typeface="Urban_nep" pitchFamily="2" charset="0"/>
                          <a:cs typeface="Kalimati" panose="00000400000000000000" pitchFamily="2"/>
                        </a:rPr>
                        <a:t>6,53,49,013.00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ne-NP" sz="1400" b="0" i="0" u="none" strike="noStrike" dirty="0" smtClean="0">
                          <a:solidFill>
                            <a:srgbClr val="000000"/>
                          </a:solidFill>
                          <a:effectLst/>
                          <a:latin typeface="Urban_nep" pitchFamily="2" charset="0"/>
                          <a:cs typeface="Kalimati" panose="00000400000000000000" pitchFamily="2"/>
                        </a:rPr>
                        <a:t>77.61</a:t>
                      </a:r>
                      <a:endParaRPr lang="en-US" sz="1400" b="0" i="0" u="none" strike="noStrike" dirty="0">
                        <a:solidFill>
                          <a:srgbClr val="000000"/>
                        </a:solidFill>
                        <a:effectLst/>
                        <a:latin typeface="Urban_nep" pitchFamily="2" charset="0"/>
                        <a:cs typeface="Kalimati" panose="00000400000000000000" pitchFamily="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r h="457200">
                <a:tc>
                  <a:txBody>
                    <a:bodyPr/>
                    <a:lstStyle/>
                    <a:p>
                      <a:pPr algn="ctr" fontAlgn="ctr"/>
                      <a:r>
                        <a:rPr lang="en-US" sz="1400" u="none" strike="noStrike">
                          <a:effectLst/>
                          <a:latin typeface="Urban_nep" pitchFamily="2" charset="0"/>
                          <a:cs typeface="Kalimati" panose="00000400000000000000" pitchFamily="2"/>
                        </a:rPr>
                        <a:t> </a:t>
                      </a:r>
                      <a:endParaRPr lang="en-US" sz="1400" b="0" i="0" u="none" strike="noStrike">
                        <a:solidFill>
                          <a:srgbClr val="000000"/>
                        </a:solidFill>
                        <a:effectLst/>
                        <a:latin typeface="Urban_nep" pitchFamily="2" charset="0"/>
                        <a:cs typeface="Kalimati" panose="00000400000000000000" pitchFamily="2"/>
                      </a:endParaRPr>
                    </a:p>
                  </a:txBody>
                  <a:tcPr marL="8730" marR="8730" marT="87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91440" lvl="1" algn="l" fontAlgn="b"/>
                      <a:r>
                        <a:rPr lang="en-US" sz="1400" u="none" strike="noStrike" dirty="0" smtClean="0">
                          <a:effectLst/>
                          <a:latin typeface="Urban_nep" pitchFamily="2" charset="0"/>
                          <a:cs typeface="Kalimati" panose="00000400000000000000" pitchFamily="2"/>
                        </a:rPr>
                        <a:t>;</a:t>
                      </a:r>
                      <a:r>
                        <a:rPr lang="en-US" sz="1400" u="none" strike="noStrike" dirty="0" err="1">
                          <a:effectLst/>
                          <a:latin typeface="Urban_nep" pitchFamily="2" charset="0"/>
                          <a:cs typeface="Kalimati" panose="00000400000000000000" pitchFamily="2"/>
                        </a:rPr>
                        <a:t>DklQ</a:t>
                      </a:r>
                      <a:r>
                        <a:rPr lang="en-US" sz="1400" u="none" strike="noStrike" dirty="0">
                          <a:effectLst/>
                          <a:latin typeface="Urban_nep" pitchFamily="2" charset="0"/>
                          <a:cs typeface="Kalimati" panose="00000400000000000000" pitchFamily="2"/>
                        </a:rPr>
                        <a:t> </a:t>
                      </a:r>
                      <a:r>
                        <a:rPr lang="en-US" sz="1400" u="none" strike="noStrike" dirty="0" err="1">
                          <a:effectLst/>
                          <a:latin typeface="Urban_nep" pitchFamily="2" charset="0"/>
                          <a:cs typeface="Kalimati" panose="00000400000000000000" pitchFamily="2"/>
                        </a:rPr>
                        <a:t>axfn</a:t>
                      </a:r>
                      <a:endParaRPr lang="en-US" sz="1400" b="0" i="0" u="none" strike="noStrike" dirty="0">
                        <a:solidFill>
                          <a:srgbClr val="000000"/>
                        </a:solidFill>
                        <a:effectLst/>
                        <a:latin typeface="Urban_nep" pitchFamily="2" charset="0"/>
                        <a:cs typeface="Kalimati" panose="00000400000000000000" pitchFamily="2"/>
                      </a:endParaRPr>
                    </a:p>
                  </a:txBody>
                  <a:tcPr marL="8730" marR="8730" marT="87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400" b="0" i="0" u="none" strike="noStrike" dirty="0" smtClean="0">
                          <a:solidFill>
                            <a:srgbClr val="000000"/>
                          </a:solidFill>
                          <a:effectLst/>
                          <a:latin typeface="Urban_nep" pitchFamily="2" charset="0"/>
                        </a:rPr>
                        <a:t>25,33,731.00</a:t>
                      </a:r>
                      <a:endParaRPr lang="en-US" sz="1400" b="0" i="0" u="none" strike="noStrike" dirty="0">
                        <a:solidFill>
                          <a:srgbClr val="000000"/>
                        </a:solidFill>
                        <a:effectLst/>
                        <a:latin typeface="Urban_nep"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400" b="0" i="0" u="none" strike="noStrike" dirty="0" smtClean="0">
                          <a:solidFill>
                            <a:srgbClr val="000000"/>
                          </a:solidFill>
                          <a:effectLst/>
                          <a:latin typeface="Urban_nep" pitchFamily="2" charset="0"/>
                        </a:rPr>
                        <a:t>33,00,200.00</a:t>
                      </a:r>
                      <a:endParaRPr lang="en-US" sz="1400" b="0" i="0" u="none" strike="noStrike" dirty="0">
                        <a:solidFill>
                          <a:srgbClr val="000000"/>
                        </a:solidFill>
                        <a:effectLst/>
                        <a:latin typeface="Urban_nep"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400" b="0" i="0" u="none" strike="noStrike" dirty="0" smtClean="0">
                          <a:effectLst/>
                          <a:latin typeface="Urban_nep" pitchFamily="2" charset="0"/>
                          <a:cs typeface="Kalimati" panose="00000400000000000000" pitchFamily="2"/>
                        </a:rPr>
                        <a:t>29,48,536.00</a:t>
                      </a:r>
                      <a:endParaRPr lang="en-US" sz="1400" b="0" i="0" u="none" strike="noStrike" dirty="0">
                        <a:effectLst/>
                        <a:latin typeface="Urban_nep" pitchFamily="2" charset="0"/>
                        <a:cs typeface="Kalimati" panose="00000400000000000000" pitchFamily="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ne-NP" sz="1400" b="0" i="0" u="none" strike="noStrike" dirty="0" smtClean="0">
                          <a:solidFill>
                            <a:srgbClr val="000000"/>
                          </a:solidFill>
                          <a:effectLst/>
                          <a:latin typeface="Urban_nep" pitchFamily="2" charset="0"/>
                          <a:cs typeface="Kalimati" panose="00000400000000000000" pitchFamily="2"/>
                        </a:rPr>
                        <a:t>89.34</a:t>
                      </a:r>
                      <a:endParaRPr lang="en-US" sz="1400" b="0" i="0" u="none" strike="noStrike" dirty="0">
                        <a:solidFill>
                          <a:srgbClr val="000000"/>
                        </a:solidFill>
                        <a:effectLst/>
                        <a:latin typeface="Urban_nep" pitchFamily="2" charset="0"/>
                        <a:cs typeface="Kalimati" panose="00000400000000000000" pitchFamily="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5"/>
                  </a:ext>
                </a:extLst>
              </a:tr>
              <a:tr h="422930">
                <a:tc>
                  <a:txBody>
                    <a:bodyPr/>
                    <a:lstStyle/>
                    <a:p>
                      <a:pPr algn="ctr" fontAlgn="ctr"/>
                      <a:r>
                        <a:rPr lang="en-US" sz="1400" u="none" strike="noStrike">
                          <a:effectLst/>
                          <a:latin typeface="Urban_nep" pitchFamily="2" charset="0"/>
                          <a:cs typeface="Kalimati" panose="00000400000000000000" pitchFamily="2"/>
                        </a:rPr>
                        <a:t> </a:t>
                      </a:r>
                      <a:endParaRPr lang="en-US" sz="1400" b="0" i="0" u="none" strike="noStrike">
                        <a:solidFill>
                          <a:srgbClr val="000000"/>
                        </a:solidFill>
                        <a:effectLst/>
                        <a:latin typeface="Urban_nep" pitchFamily="2" charset="0"/>
                        <a:cs typeface="Kalimati" panose="00000400000000000000" pitchFamily="2"/>
                      </a:endParaRPr>
                    </a:p>
                  </a:txBody>
                  <a:tcPr marL="8730" marR="8730" marT="87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91440" lvl="1" algn="l" fontAlgn="b"/>
                      <a:r>
                        <a:rPr lang="en-US" sz="1400" u="none" strike="noStrike" dirty="0" err="1" smtClean="0">
                          <a:effectLst/>
                          <a:latin typeface="Urban_nep" pitchFamily="2" charset="0"/>
                          <a:cs typeface="Kalimati" panose="00000400000000000000" pitchFamily="2"/>
                        </a:rPr>
                        <a:t>cGo</a:t>
                      </a:r>
                      <a:r>
                        <a:rPr lang="en-US" sz="1400" u="none" strike="noStrike" dirty="0" smtClean="0">
                          <a:effectLst/>
                          <a:latin typeface="Urban_nep" pitchFamily="2" charset="0"/>
                          <a:cs typeface="Kalimati" panose="00000400000000000000" pitchFamily="2"/>
                        </a:rPr>
                        <a:t> </a:t>
                      </a:r>
                      <a:r>
                        <a:rPr lang="en-US" sz="1400" u="none" strike="noStrike" dirty="0" err="1">
                          <a:effectLst/>
                          <a:latin typeface="Urban_nep" pitchFamily="2" charset="0"/>
                          <a:cs typeface="Kalimati" panose="00000400000000000000" pitchFamily="2"/>
                        </a:rPr>
                        <a:t>cfo</a:t>
                      </a:r>
                      <a:endParaRPr lang="en-US" sz="1400" b="0" i="0" u="none" strike="noStrike" dirty="0">
                        <a:solidFill>
                          <a:srgbClr val="000000"/>
                        </a:solidFill>
                        <a:effectLst/>
                        <a:latin typeface="Urban_nep" pitchFamily="2" charset="0"/>
                        <a:cs typeface="Kalimati" panose="00000400000000000000" pitchFamily="2"/>
                      </a:endParaRPr>
                    </a:p>
                  </a:txBody>
                  <a:tcPr marL="8730" marR="8730" marT="87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400" b="0" i="0" u="none" strike="noStrike" dirty="0" smtClean="0">
                          <a:solidFill>
                            <a:srgbClr val="000000"/>
                          </a:solidFill>
                          <a:effectLst/>
                          <a:latin typeface="Urban_nep" pitchFamily="2" charset="0"/>
                        </a:rPr>
                        <a:t>32,43,666.91</a:t>
                      </a:r>
                      <a:endParaRPr lang="en-US" sz="1400" b="0" i="0" u="none" strike="noStrike" dirty="0">
                        <a:solidFill>
                          <a:srgbClr val="000000"/>
                        </a:solidFill>
                        <a:effectLst/>
                        <a:latin typeface="Urban_nep"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400" b="0" i="0" u="none" strike="noStrike" dirty="0" smtClean="0">
                          <a:solidFill>
                            <a:srgbClr val="000000"/>
                          </a:solidFill>
                          <a:effectLst/>
                          <a:latin typeface="Urban_nep" pitchFamily="2" charset="0"/>
                        </a:rPr>
                        <a:t>29,00,000.00</a:t>
                      </a:r>
                      <a:endParaRPr lang="en-US" sz="1400" b="0" i="0" u="none" strike="noStrike" dirty="0">
                        <a:solidFill>
                          <a:srgbClr val="000000"/>
                        </a:solidFill>
                        <a:effectLst/>
                        <a:latin typeface="Urban_nep"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400" b="0" i="0" u="none" strike="noStrike" dirty="0" smtClean="0">
                          <a:effectLst/>
                          <a:latin typeface="Urban_nep" pitchFamily="2" charset="0"/>
                          <a:cs typeface="Kalimati" panose="00000400000000000000" pitchFamily="2"/>
                        </a:rPr>
                        <a:t>23,21,248.00</a:t>
                      </a:r>
                      <a:endParaRPr lang="en-US" sz="1400" b="0" i="0" u="none" strike="noStrike" dirty="0">
                        <a:effectLst/>
                        <a:latin typeface="Urban_nep" pitchFamily="2" charset="0"/>
                        <a:cs typeface="Kalimati" panose="00000400000000000000" pitchFamily="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ne-NP" sz="1400" b="0" i="0" u="none" strike="noStrike" dirty="0" smtClean="0">
                          <a:solidFill>
                            <a:srgbClr val="000000"/>
                          </a:solidFill>
                          <a:effectLst/>
                          <a:latin typeface="Urban_nep" pitchFamily="2" charset="0"/>
                          <a:cs typeface="Kalimati" panose="00000400000000000000" pitchFamily="2"/>
                        </a:rPr>
                        <a:t>80.04</a:t>
                      </a:r>
                      <a:endParaRPr lang="en-US" sz="1400" b="0" i="0" u="none" strike="noStrike" dirty="0">
                        <a:solidFill>
                          <a:srgbClr val="000000"/>
                        </a:solidFill>
                        <a:effectLst/>
                        <a:latin typeface="Urban_nep" pitchFamily="2" charset="0"/>
                        <a:cs typeface="Kalimati" panose="00000400000000000000" pitchFamily="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6"/>
                  </a:ext>
                </a:extLst>
              </a:tr>
              <a:tr h="450547">
                <a:tc gridSpan="2">
                  <a:txBody>
                    <a:bodyPr/>
                    <a:lstStyle/>
                    <a:p>
                      <a:pPr algn="ctr" fontAlgn="ctr"/>
                      <a:r>
                        <a:rPr lang="en-US" sz="1400" b="0" i="0" u="none" strike="noStrike" dirty="0" err="1" smtClean="0">
                          <a:solidFill>
                            <a:srgbClr val="000000"/>
                          </a:solidFill>
                          <a:effectLst/>
                          <a:latin typeface="Urban_nep" pitchFamily="2" charset="0"/>
                          <a:cs typeface="Kalimati" panose="00000400000000000000" pitchFamily="2"/>
                        </a:rPr>
                        <a:t>cfGtl</a:t>
                      </a:r>
                      <a:r>
                        <a:rPr lang="en-US" sz="1400" b="0" i="0" u="none" strike="noStrike" dirty="0" smtClean="0">
                          <a:solidFill>
                            <a:srgbClr val="000000"/>
                          </a:solidFill>
                          <a:effectLst/>
                          <a:latin typeface="Urban_nep" pitchFamily="2" charset="0"/>
                          <a:cs typeface="Kalimati" panose="00000400000000000000" pitchFamily="2"/>
                        </a:rPr>
                        <a:t>/s </a:t>
                      </a:r>
                      <a:r>
                        <a:rPr lang="en-US" sz="1400" b="0" i="0" u="none" strike="noStrike" dirty="0" err="1" smtClean="0">
                          <a:solidFill>
                            <a:srgbClr val="000000"/>
                          </a:solidFill>
                          <a:effectLst/>
                          <a:latin typeface="Urban_nep" pitchFamily="2" charset="0"/>
                          <a:cs typeface="Kalimati" panose="00000400000000000000" pitchFamily="2"/>
                        </a:rPr>
                        <a:t>cfo</a:t>
                      </a:r>
                      <a:r>
                        <a:rPr lang="en-US" sz="1400" b="0" i="0" u="none" strike="noStrike" dirty="0" smtClean="0">
                          <a:solidFill>
                            <a:srgbClr val="000000"/>
                          </a:solidFill>
                          <a:effectLst/>
                          <a:latin typeface="Urban_nep" pitchFamily="2" charset="0"/>
                          <a:cs typeface="Kalimati" panose="00000400000000000000" pitchFamily="2"/>
                        </a:rPr>
                        <a:t> </a:t>
                      </a:r>
                      <a:r>
                        <a:rPr lang="en-US" sz="1400" b="0" i="0" u="none" strike="noStrike" dirty="0" err="1" smtClean="0">
                          <a:solidFill>
                            <a:srgbClr val="000000"/>
                          </a:solidFill>
                          <a:effectLst/>
                          <a:latin typeface="Urban_nep" pitchFamily="2" charset="0"/>
                          <a:cs typeface="Kalimati" panose="00000400000000000000" pitchFamily="2"/>
                        </a:rPr>
                        <a:t>hDdfM</a:t>
                      </a:r>
                      <a:endParaRPr lang="en-US" sz="1400" b="0" i="0" u="none" strike="noStrike" dirty="0">
                        <a:solidFill>
                          <a:srgbClr val="000000"/>
                        </a:solidFill>
                        <a:effectLst/>
                        <a:latin typeface="Urban_nep" pitchFamily="2" charset="0"/>
                        <a:cs typeface="Kalimati" panose="00000400000000000000" pitchFamily="2"/>
                      </a:endParaRPr>
                    </a:p>
                  </a:txBody>
                  <a:tcPr marL="8730" marR="8730" marT="87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l" fontAlgn="b"/>
                      <a:endParaRPr lang="en-US" sz="1400" b="0" i="0" u="none" strike="noStrike" dirty="0">
                        <a:solidFill>
                          <a:srgbClr val="000000"/>
                        </a:solidFill>
                        <a:effectLst/>
                        <a:latin typeface="Urban_nep" pitchFamily="2" charset="0"/>
                        <a:cs typeface="Kalimati" panose="00000400000000000000" pitchFamily="2"/>
                      </a:endParaRPr>
                    </a:p>
                  </a:txBody>
                  <a:tcPr marL="8730" marR="8730" marT="87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400" b="0" i="0" u="none" strike="noStrike" dirty="0" smtClean="0">
                          <a:solidFill>
                            <a:srgbClr val="000000"/>
                          </a:solidFill>
                          <a:effectLst/>
                          <a:latin typeface="Urban_nep" pitchFamily="2" charset="0"/>
                        </a:rPr>
                        <a:t>84292938.93</a:t>
                      </a:r>
                      <a:endParaRPr lang="en-US" sz="1400" b="0" i="0" u="none" strike="noStrike" dirty="0">
                        <a:solidFill>
                          <a:srgbClr val="000000"/>
                        </a:solidFill>
                        <a:effectLst/>
                        <a:latin typeface="Urban_nep"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400" b="0" i="0" u="none" strike="noStrike" dirty="0" smtClean="0">
                          <a:solidFill>
                            <a:srgbClr val="000000"/>
                          </a:solidFill>
                          <a:effectLst/>
                          <a:latin typeface="Urban_nep" pitchFamily="2" charset="0"/>
                        </a:rPr>
                        <a:t>13,50,00,000.00</a:t>
                      </a:r>
                      <a:endParaRPr lang="en-US" sz="1400" b="0" i="0" u="none" strike="noStrike" dirty="0">
                        <a:solidFill>
                          <a:srgbClr val="000000"/>
                        </a:solidFill>
                        <a:effectLst/>
                        <a:latin typeface="Urban_nep"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400" b="0" i="0" u="none" strike="noStrike" dirty="0" smtClean="0">
                          <a:effectLst/>
                          <a:latin typeface="Urban_nep" pitchFamily="2" charset="0"/>
                          <a:cs typeface="Kalimati" panose="00000400000000000000" pitchFamily="2"/>
                        </a:rPr>
                        <a:t>10,94,74,438.97</a:t>
                      </a:r>
                      <a:endParaRPr lang="en-US" sz="1400" b="0" i="0" u="none" strike="noStrike" dirty="0">
                        <a:effectLst/>
                        <a:latin typeface="Urban_nep" pitchFamily="2" charset="0"/>
                        <a:cs typeface="Kalimati" panose="00000400000000000000" pitchFamily="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dirty="0" smtClean="0">
                          <a:solidFill>
                            <a:srgbClr val="000000"/>
                          </a:solidFill>
                          <a:effectLst/>
                          <a:latin typeface="Urban_nep" pitchFamily="2" charset="0"/>
                          <a:cs typeface="Kalimati" panose="00000400000000000000" pitchFamily="2"/>
                        </a:rPr>
                        <a:t>81=09</a:t>
                      </a:r>
                      <a:endParaRPr lang="en-US" sz="1400" b="0" i="0" u="none" strike="noStrike" dirty="0">
                        <a:solidFill>
                          <a:srgbClr val="000000"/>
                        </a:solidFill>
                        <a:effectLst/>
                        <a:latin typeface="Urban_nep" pitchFamily="2" charset="0"/>
                        <a:cs typeface="Kalimati" panose="00000400000000000000" pitchFamily="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7"/>
                  </a:ext>
                </a:extLst>
              </a:tr>
              <a:tr h="450547">
                <a:tc>
                  <a:txBody>
                    <a:bodyPr/>
                    <a:lstStyle/>
                    <a:p>
                      <a:pPr algn="ctr" fontAlgn="ctr"/>
                      <a:r>
                        <a:rPr lang="en-US" sz="1400" u="none" strike="noStrike" dirty="0">
                          <a:effectLst/>
                          <a:latin typeface="Urban_nep" pitchFamily="2" charset="0"/>
                          <a:cs typeface="Kalimati" panose="00000400000000000000" pitchFamily="2"/>
                        </a:rPr>
                        <a:t>v</a:t>
                      </a:r>
                      <a:endParaRPr lang="en-US" sz="1400" b="0" i="0" u="none" strike="noStrike" dirty="0">
                        <a:solidFill>
                          <a:srgbClr val="000000"/>
                        </a:solidFill>
                        <a:effectLst/>
                        <a:latin typeface="Urban_nep" pitchFamily="2" charset="0"/>
                        <a:cs typeface="Kalimati" panose="00000400000000000000" pitchFamily="2"/>
                      </a:endParaRPr>
                    </a:p>
                  </a:txBody>
                  <a:tcPr marL="8730" marR="8730" marT="87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ne-NP" sz="1400" b="0" i="0" u="none" strike="noStrike" dirty="0" smtClean="0">
                          <a:solidFill>
                            <a:srgbClr val="000000"/>
                          </a:solidFill>
                          <a:effectLst/>
                          <a:latin typeface="Urban_nep" pitchFamily="2" charset="0"/>
                          <a:cs typeface="Kalimati" panose="00000400000000000000" pitchFamily="2"/>
                        </a:rPr>
                        <a:t>मालपोत</a:t>
                      </a:r>
                      <a:r>
                        <a:rPr lang="ne-NP" sz="1400" b="0" i="0" u="none" strike="noStrike" baseline="0" dirty="0" smtClean="0">
                          <a:solidFill>
                            <a:srgbClr val="000000"/>
                          </a:solidFill>
                          <a:effectLst/>
                          <a:latin typeface="Urban_nep" pitchFamily="2" charset="0"/>
                          <a:cs typeface="Kalimati" panose="00000400000000000000" pitchFamily="2"/>
                        </a:rPr>
                        <a:t> रजिष्ट्रेशन शुल्क</a:t>
                      </a:r>
                      <a:endParaRPr lang="en-US" sz="1400" b="0" i="0" u="none" strike="noStrike" dirty="0">
                        <a:solidFill>
                          <a:srgbClr val="000000"/>
                        </a:solidFill>
                        <a:effectLst/>
                        <a:latin typeface="Urban_nep" pitchFamily="2" charset="0"/>
                        <a:cs typeface="Kalimati" panose="00000400000000000000" pitchFamily="2"/>
                      </a:endParaRPr>
                    </a:p>
                  </a:txBody>
                  <a:tcPr marL="8730" marR="8730" marT="87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400" b="0" i="0" u="none" strike="noStrike" dirty="0" smtClean="0">
                          <a:solidFill>
                            <a:srgbClr val="000000"/>
                          </a:solidFill>
                          <a:effectLst/>
                          <a:latin typeface="Urban_nep" pitchFamily="2" charset="0"/>
                        </a:rPr>
                        <a:t>2,55,75,116.00</a:t>
                      </a:r>
                      <a:endParaRPr lang="en-US" sz="1400" b="0" i="0" u="none" strike="noStrike" dirty="0">
                        <a:solidFill>
                          <a:srgbClr val="000000"/>
                        </a:solidFill>
                        <a:effectLst/>
                        <a:latin typeface="Urban_nep"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400" b="0" i="0" u="none" strike="noStrike" dirty="0" smtClean="0">
                          <a:solidFill>
                            <a:srgbClr val="000000"/>
                          </a:solidFill>
                          <a:effectLst/>
                          <a:latin typeface="Urban_nep" pitchFamily="2" charset="0"/>
                        </a:rPr>
                        <a:t>5,00,00,000.00</a:t>
                      </a:r>
                      <a:endParaRPr lang="en-US" sz="1400" b="0" i="0" u="none" strike="noStrike" dirty="0">
                        <a:solidFill>
                          <a:srgbClr val="000000"/>
                        </a:solidFill>
                        <a:effectLst/>
                        <a:latin typeface="Urban_nep"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400" b="0" i="0" u="none" strike="noStrike" dirty="0" smtClean="0">
                          <a:effectLst/>
                          <a:latin typeface="Urban_nep" pitchFamily="2" charset="0"/>
                          <a:cs typeface="Kalimati" panose="00000400000000000000" pitchFamily="2"/>
                        </a:rPr>
                        <a:t>98,85,640.00</a:t>
                      </a:r>
                      <a:endParaRPr lang="en-US" sz="1400" b="0" i="0" u="none" strike="noStrike" dirty="0">
                        <a:effectLst/>
                        <a:latin typeface="Urban_nep" pitchFamily="2" charset="0"/>
                        <a:cs typeface="Kalimati" panose="00000400000000000000" pitchFamily="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ne-NP" sz="1400" b="0" i="0" u="none" strike="noStrike" dirty="0" smtClean="0">
                          <a:solidFill>
                            <a:srgbClr val="000000"/>
                          </a:solidFill>
                          <a:effectLst/>
                          <a:latin typeface="Urban_nep" pitchFamily="2" charset="0"/>
                          <a:cs typeface="Kalimati" panose="00000400000000000000" pitchFamily="2"/>
                        </a:rPr>
                        <a:t>19.77</a:t>
                      </a:r>
                      <a:endParaRPr lang="en-US" sz="1400" b="0" i="0" u="none" strike="noStrike" dirty="0">
                        <a:solidFill>
                          <a:srgbClr val="000000"/>
                        </a:solidFill>
                        <a:effectLst/>
                        <a:latin typeface="Urban_nep" pitchFamily="2" charset="0"/>
                        <a:cs typeface="Kalimati" panose="00000400000000000000" pitchFamily="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8"/>
                  </a:ext>
                </a:extLst>
              </a:tr>
              <a:tr h="478164">
                <a:tc>
                  <a:txBody>
                    <a:bodyPr/>
                    <a:lstStyle/>
                    <a:p>
                      <a:pPr algn="ctr" fontAlgn="ctr"/>
                      <a:r>
                        <a:rPr lang="en-US" sz="1400" u="none" strike="noStrike">
                          <a:effectLst/>
                          <a:latin typeface="Urban_nep" pitchFamily="2" charset="0"/>
                          <a:cs typeface="Kalimati" panose="00000400000000000000" pitchFamily="2"/>
                        </a:rPr>
                        <a:t>u</a:t>
                      </a:r>
                      <a:endParaRPr lang="en-US" sz="1400" b="0" i="0" u="none" strike="noStrike">
                        <a:solidFill>
                          <a:srgbClr val="000000"/>
                        </a:solidFill>
                        <a:effectLst/>
                        <a:latin typeface="Urban_nep" pitchFamily="2" charset="0"/>
                        <a:cs typeface="Kalimati" panose="00000400000000000000" pitchFamily="2"/>
                      </a:endParaRPr>
                    </a:p>
                  </a:txBody>
                  <a:tcPr marL="8730" marR="8730" marT="87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400" u="none" strike="noStrike" dirty="0" err="1">
                          <a:effectLst/>
                          <a:latin typeface="Urban_nep" pitchFamily="2" charset="0"/>
                          <a:cs typeface="Kalimati" panose="00000400000000000000" pitchFamily="2"/>
                        </a:rPr>
                        <a:t>ut</a:t>
                      </a:r>
                      <a:r>
                        <a:rPr lang="en-US" sz="1400" u="none" strike="noStrike" dirty="0">
                          <a:effectLst/>
                          <a:latin typeface="Urban_nep" pitchFamily="2" charset="0"/>
                          <a:cs typeface="Kalimati" panose="00000400000000000000" pitchFamily="2"/>
                        </a:rPr>
                        <a:t> </a:t>
                      </a:r>
                      <a:r>
                        <a:rPr lang="en-US" sz="1400" u="none" strike="noStrike" dirty="0" err="1">
                          <a:effectLst/>
                          <a:latin typeface="Urban_nep" pitchFamily="2" charset="0"/>
                          <a:cs typeface="Kalimati" panose="00000400000000000000" pitchFamily="2"/>
                        </a:rPr>
                        <a:t>jif</a:t>
                      </a:r>
                      <a:r>
                        <a:rPr lang="en-US" sz="1400" u="none" strike="noStrike" dirty="0">
                          <a:effectLst/>
                          <a:latin typeface="Urban_nep" pitchFamily="2" charset="0"/>
                          <a:cs typeface="Kalimati" panose="00000400000000000000" pitchFamily="2"/>
                        </a:rPr>
                        <a:t>{</a:t>
                      </a:r>
                      <a:r>
                        <a:rPr lang="en-US" sz="1400" u="none" strike="noStrike" dirty="0" err="1">
                          <a:effectLst/>
                          <a:latin typeface="Urban_nep" pitchFamily="2" charset="0"/>
                          <a:cs typeface="Kalimati" panose="00000400000000000000" pitchFamily="2"/>
                        </a:rPr>
                        <a:t>sf</a:t>
                      </a:r>
                      <a:r>
                        <a:rPr lang="en-US" sz="1400" u="none" strike="noStrike" dirty="0">
                          <a:effectLst/>
                          <a:latin typeface="Urban_nep" pitchFamily="2" charset="0"/>
                          <a:cs typeface="Kalimati" panose="00000400000000000000" pitchFamily="2"/>
                        </a:rPr>
                        <a:t>] </a:t>
                      </a:r>
                      <a:r>
                        <a:rPr lang="en-US" sz="1400" u="none" strike="noStrike" dirty="0" err="1">
                          <a:effectLst/>
                          <a:latin typeface="Urban_nep" pitchFamily="2" charset="0"/>
                          <a:cs typeface="Kalimati" panose="00000400000000000000" pitchFamily="2"/>
                        </a:rPr>
                        <a:t>lhDd</a:t>
                      </a:r>
                      <a:r>
                        <a:rPr lang="en-US" sz="1400" u="none" strike="noStrike" dirty="0">
                          <a:effectLst/>
                          <a:latin typeface="Urban_nep" pitchFamily="2" charset="0"/>
                          <a:cs typeface="Kalimati" panose="00000400000000000000" pitchFamily="2"/>
                        </a:rPr>
                        <a:t>]</a:t>
                      </a:r>
                      <a:r>
                        <a:rPr lang="en-US" sz="1400" u="none" strike="noStrike" dirty="0" err="1">
                          <a:effectLst/>
                          <a:latin typeface="Urban_nep" pitchFamily="2" charset="0"/>
                          <a:cs typeface="Kalimati" panose="00000400000000000000" pitchFamily="2"/>
                        </a:rPr>
                        <a:t>jf</a:t>
                      </a:r>
                      <a:r>
                        <a:rPr lang="en-US" sz="1400" u="none" strike="noStrike" dirty="0">
                          <a:effectLst/>
                          <a:latin typeface="Urban_nep" pitchFamily="2" charset="0"/>
                          <a:cs typeface="Kalimati" panose="00000400000000000000" pitchFamily="2"/>
                        </a:rPr>
                        <a:t>/L</a:t>
                      </a:r>
                      <a:endParaRPr lang="en-US" sz="1400" b="0" i="0" u="none" strike="noStrike" dirty="0">
                        <a:solidFill>
                          <a:srgbClr val="000000"/>
                        </a:solidFill>
                        <a:effectLst/>
                        <a:latin typeface="Urban_nep" pitchFamily="2" charset="0"/>
                        <a:cs typeface="Kalimati" panose="00000400000000000000" pitchFamily="2"/>
                      </a:endParaRPr>
                    </a:p>
                  </a:txBody>
                  <a:tcPr marL="8730" marR="8730" marT="87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400" b="0" i="0" u="none" strike="noStrike" dirty="0" smtClean="0">
                          <a:solidFill>
                            <a:srgbClr val="000000"/>
                          </a:solidFill>
                          <a:effectLst/>
                          <a:latin typeface="Urban_nep" pitchFamily="2" charset="0"/>
                        </a:rPr>
                        <a:t>1,77,50,435.64</a:t>
                      </a:r>
                      <a:endParaRPr lang="en-US" sz="1400" b="0" i="0" u="none" strike="noStrike" dirty="0">
                        <a:solidFill>
                          <a:srgbClr val="000000"/>
                        </a:solidFill>
                        <a:effectLst/>
                        <a:latin typeface="Urban_nep"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400" b="0" i="0" u="none" strike="noStrike" dirty="0" smtClean="0">
                          <a:solidFill>
                            <a:srgbClr val="000000"/>
                          </a:solidFill>
                          <a:effectLst/>
                          <a:latin typeface="Urban_nep" pitchFamily="2" charset="0"/>
                        </a:rPr>
                        <a:t>75,58,000.00</a:t>
                      </a:r>
                      <a:endParaRPr lang="en-US" sz="1400" b="0" i="0" u="none" strike="noStrike" dirty="0">
                        <a:solidFill>
                          <a:srgbClr val="000000"/>
                        </a:solidFill>
                        <a:effectLst/>
                        <a:latin typeface="Urban_nep"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b="0" i="0" u="none" strike="noStrike" dirty="0" smtClean="0">
                          <a:solidFill>
                            <a:srgbClr val="000000"/>
                          </a:solidFill>
                          <a:effectLst/>
                          <a:latin typeface="Urban_nep" pitchFamily="2" charset="0"/>
                          <a:cs typeface="Kalimati" panose="00000400000000000000" pitchFamily="2"/>
                        </a:rPr>
                        <a:t>4,53,37,461.45</a:t>
                      </a:r>
                      <a:endParaRPr lang="en-US" sz="1400" b="0" i="0" u="none" strike="noStrike" dirty="0">
                        <a:solidFill>
                          <a:srgbClr val="000000"/>
                        </a:solidFill>
                        <a:effectLst/>
                        <a:latin typeface="Urban_nep" pitchFamily="2" charset="0"/>
                        <a:cs typeface="Kalimati" panose="00000400000000000000" pitchFamily="2"/>
                      </a:endParaRPr>
                    </a:p>
                  </a:txBody>
                  <a:tcPr marL="8730" marR="8730" marT="87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ne-NP" sz="1400" b="0" i="0" u="none" strike="noStrike" dirty="0" smtClean="0">
                          <a:solidFill>
                            <a:srgbClr val="000000"/>
                          </a:solidFill>
                          <a:effectLst/>
                          <a:latin typeface="Urban_nep" pitchFamily="2" charset="0"/>
                          <a:cs typeface="Kalimati" panose="00000400000000000000" pitchFamily="2"/>
                        </a:rPr>
                        <a:t>599.86</a:t>
                      </a:r>
                      <a:endParaRPr lang="en-US" sz="1400" b="0" i="0" u="none" strike="noStrike" dirty="0">
                        <a:solidFill>
                          <a:srgbClr val="000000"/>
                        </a:solidFill>
                        <a:effectLst/>
                        <a:latin typeface="Urban_nep" pitchFamily="2" charset="0"/>
                        <a:cs typeface="Kalimati" panose="00000400000000000000" pitchFamily="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9"/>
                  </a:ext>
                </a:extLst>
              </a:tr>
              <a:tr h="581983">
                <a:tc gridSpan="2">
                  <a:txBody>
                    <a:bodyPr/>
                    <a:lstStyle/>
                    <a:p>
                      <a:pPr algn="ctr" fontAlgn="b"/>
                      <a:r>
                        <a:rPr lang="en-US" sz="1400" b="1" u="none" strike="noStrike" dirty="0" err="1" smtClean="0">
                          <a:solidFill>
                            <a:srgbClr val="C00000"/>
                          </a:solidFill>
                          <a:effectLst/>
                          <a:latin typeface="Urban_nep" pitchFamily="2" charset="0"/>
                          <a:cs typeface="Kalimati" panose="00000400000000000000" pitchFamily="2"/>
                        </a:rPr>
                        <a:t>s'n</a:t>
                      </a:r>
                      <a:r>
                        <a:rPr lang="en-US" sz="1400" b="1" u="none" strike="noStrike" dirty="0" smtClean="0">
                          <a:solidFill>
                            <a:srgbClr val="C00000"/>
                          </a:solidFill>
                          <a:effectLst/>
                          <a:latin typeface="Urban_nep" pitchFamily="2" charset="0"/>
                          <a:cs typeface="Kalimati" panose="00000400000000000000" pitchFamily="2"/>
                        </a:rPr>
                        <a:t> </a:t>
                      </a:r>
                      <a:r>
                        <a:rPr lang="en-US" sz="1400" b="1" u="none" strike="noStrike" dirty="0" err="1" smtClean="0">
                          <a:solidFill>
                            <a:srgbClr val="C00000"/>
                          </a:solidFill>
                          <a:effectLst/>
                          <a:latin typeface="Urban_nep" pitchFamily="2" charset="0"/>
                          <a:cs typeface="Kalimati" panose="00000400000000000000" pitchFamily="2"/>
                        </a:rPr>
                        <a:t>cfGtl</a:t>
                      </a:r>
                      <a:r>
                        <a:rPr lang="en-US" sz="1400" b="1" u="none" strike="noStrike" dirty="0" smtClean="0">
                          <a:solidFill>
                            <a:srgbClr val="C00000"/>
                          </a:solidFill>
                          <a:effectLst/>
                          <a:latin typeface="Urban_nep" pitchFamily="2" charset="0"/>
                          <a:cs typeface="Kalimati" panose="00000400000000000000" pitchFamily="2"/>
                        </a:rPr>
                        <a:t>/s </a:t>
                      </a:r>
                      <a:r>
                        <a:rPr lang="en-US" sz="1400" b="1" u="none" strike="noStrike" dirty="0" err="1">
                          <a:solidFill>
                            <a:srgbClr val="C00000"/>
                          </a:solidFill>
                          <a:effectLst/>
                          <a:latin typeface="Urban_nep" pitchFamily="2" charset="0"/>
                          <a:cs typeface="Kalimati" panose="00000400000000000000" pitchFamily="2"/>
                        </a:rPr>
                        <a:t>cfo</a:t>
                      </a:r>
                      <a:r>
                        <a:rPr lang="en-US" sz="1400" b="1" u="none" strike="noStrike" dirty="0">
                          <a:solidFill>
                            <a:srgbClr val="C00000"/>
                          </a:solidFill>
                          <a:effectLst/>
                          <a:latin typeface="Urban_nep" pitchFamily="2" charset="0"/>
                          <a:cs typeface="Kalimati" panose="00000400000000000000" pitchFamily="2"/>
                        </a:rPr>
                        <a:t> </a:t>
                      </a:r>
                      <a:r>
                        <a:rPr lang="en-US" sz="1400" b="1" u="none" strike="noStrike" dirty="0" smtClean="0">
                          <a:solidFill>
                            <a:srgbClr val="C00000"/>
                          </a:solidFill>
                          <a:effectLst/>
                          <a:latin typeface="Urban_nep" pitchFamily="2" charset="0"/>
                          <a:cs typeface="Kalimati" panose="00000400000000000000" pitchFamily="2"/>
                        </a:rPr>
                        <a:t>M</a:t>
                      </a:r>
                      <a:endParaRPr lang="en-US" sz="1400" b="1" i="0" u="none" strike="noStrike" dirty="0">
                        <a:solidFill>
                          <a:srgbClr val="C00000"/>
                        </a:solidFill>
                        <a:effectLst/>
                        <a:latin typeface="Urban_nep" pitchFamily="2" charset="0"/>
                        <a:cs typeface="Kalimati" panose="00000400000000000000" pitchFamily="2"/>
                      </a:endParaRPr>
                    </a:p>
                  </a:txBody>
                  <a:tcPr marL="8730" marR="8730" marT="87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pPr algn="r" fontAlgn="ctr"/>
                      <a:r>
                        <a:rPr lang="en-US" sz="1400" b="1" i="0" u="none" strike="noStrike" dirty="0" smtClean="0">
                          <a:solidFill>
                            <a:srgbClr val="C00000"/>
                          </a:solidFill>
                          <a:effectLst/>
                          <a:latin typeface="Urban_nep" pitchFamily="2" charset="0"/>
                        </a:rPr>
                        <a:t>12,76,18,490.57</a:t>
                      </a:r>
                      <a:endParaRPr lang="en-US" sz="1400" b="1" i="0" u="none" strike="noStrike" dirty="0">
                        <a:solidFill>
                          <a:srgbClr val="C00000"/>
                        </a:solidFill>
                        <a:effectLst/>
                        <a:latin typeface="Urban_nep"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400" b="1" i="0" u="none" strike="noStrike" dirty="0" smtClean="0">
                          <a:solidFill>
                            <a:srgbClr val="C00000"/>
                          </a:solidFill>
                          <a:effectLst/>
                          <a:latin typeface="Urban_nep" pitchFamily="2" charset="0"/>
                        </a:rPr>
                        <a:t>19,25,58,000.00</a:t>
                      </a:r>
                      <a:endParaRPr lang="en-US" sz="1400" b="1" i="0" u="none" strike="noStrike" dirty="0">
                        <a:solidFill>
                          <a:srgbClr val="C00000"/>
                        </a:solidFill>
                        <a:effectLst/>
                        <a:latin typeface="Urban_nep"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b="1" i="0" u="none" strike="noStrike" dirty="0" smtClean="0">
                          <a:solidFill>
                            <a:srgbClr val="C00000"/>
                          </a:solidFill>
                          <a:effectLst/>
                          <a:latin typeface="Urban_nep" pitchFamily="2" charset="0"/>
                          <a:cs typeface="Kalimati" panose="00000400000000000000" pitchFamily="2"/>
                        </a:rPr>
                        <a:t>16,46,97,540.42</a:t>
                      </a:r>
                      <a:endParaRPr lang="en-US" sz="1400" b="1" i="0" u="none" strike="noStrike" dirty="0">
                        <a:solidFill>
                          <a:srgbClr val="C00000"/>
                        </a:solidFill>
                        <a:effectLst/>
                        <a:latin typeface="Urban_nep" pitchFamily="2" charset="0"/>
                        <a:cs typeface="Kalimati" panose="00000400000000000000" pitchFamily="2"/>
                      </a:endParaRPr>
                    </a:p>
                  </a:txBody>
                  <a:tcPr marL="8730" marR="8730" marT="87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ne-NP" sz="1400" b="1" i="0" u="none" strike="noStrike" dirty="0" smtClean="0">
                          <a:solidFill>
                            <a:srgbClr val="C00000"/>
                          </a:solidFill>
                          <a:effectLst/>
                          <a:latin typeface="Urban_nep" pitchFamily="2" charset="0"/>
                          <a:cs typeface="Kalimati" panose="00000400000000000000" pitchFamily="2"/>
                        </a:rPr>
                        <a:t>85.53</a:t>
                      </a:r>
                      <a:endParaRPr lang="en-US" sz="1400" b="1" i="0" u="none" strike="noStrike" dirty="0">
                        <a:solidFill>
                          <a:srgbClr val="C00000"/>
                        </a:solidFill>
                        <a:effectLst/>
                        <a:latin typeface="Urban_nep" pitchFamily="2" charset="0"/>
                        <a:cs typeface="Kalimati" panose="00000400000000000000" pitchFamily="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10"/>
                  </a:ext>
                </a:extLst>
              </a:tr>
            </a:tbl>
          </a:graphicData>
        </a:graphic>
      </p:graphicFrame>
      <p:graphicFrame>
        <p:nvGraphicFramePr>
          <p:cNvPr id="3" name="Table 2"/>
          <p:cNvGraphicFramePr>
            <a:graphicFrameLocks noGrp="1"/>
          </p:cNvGraphicFramePr>
          <p:nvPr>
            <p:extLst/>
          </p:nvPr>
        </p:nvGraphicFramePr>
        <p:xfrm>
          <a:off x="323528" y="332656"/>
          <a:ext cx="3024336" cy="504056"/>
        </p:xfrm>
        <a:graphic>
          <a:graphicData uri="http://schemas.openxmlformats.org/drawingml/2006/table">
            <a:tbl>
              <a:tblPr>
                <a:tableStyleId>{5C22544A-7EE6-4342-B048-85BDC9FD1C3A}</a:tableStyleId>
              </a:tblPr>
              <a:tblGrid>
                <a:gridCol w="3024336">
                  <a:extLst>
                    <a:ext uri="{9D8B030D-6E8A-4147-A177-3AD203B41FA5}">
                      <a16:colId xmlns:a16="http://schemas.microsoft.com/office/drawing/2014/main" xmlns="" val="20000"/>
                    </a:ext>
                  </a:extLst>
                </a:gridCol>
              </a:tblGrid>
              <a:tr h="504056">
                <a:tc>
                  <a:txBody>
                    <a:bodyPr/>
                    <a:lstStyle/>
                    <a:p>
                      <a:pPr algn="l" fontAlgn="ctr"/>
                      <a:r>
                        <a:rPr lang="ne-NP" sz="2000" u="none" strike="noStrike" dirty="0" smtClean="0">
                          <a:effectLst/>
                          <a:latin typeface="Urban_nep" pitchFamily="2" charset="0"/>
                          <a:cs typeface="Kalimati" panose="00000400000000000000" pitchFamily="2"/>
                        </a:rPr>
                        <a:t>आय तर्फ</a:t>
                      </a:r>
                      <a:r>
                        <a:rPr lang="en-US" sz="2000" u="none" strike="noStrike" dirty="0" smtClean="0">
                          <a:effectLst/>
                          <a:latin typeface="Urban_nep" pitchFamily="2" charset="0"/>
                          <a:cs typeface="Kalimati" panose="00000400000000000000" pitchFamily="2"/>
                        </a:rPr>
                        <a:t> </a:t>
                      </a:r>
                      <a:r>
                        <a:rPr lang="en-US" sz="2000" b="1" u="none" strike="noStrike" dirty="0" smtClean="0">
                          <a:effectLst/>
                          <a:latin typeface="Times New Roman" panose="02020603050405020304" pitchFamily="18" charset="0"/>
                          <a:cs typeface="Times New Roman" panose="02020603050405020304" pitchFamily="18" charset="0"/>
                        </a:rPr>
                        <a:t>&gt;&gt;</a:t>
                      </a:r>
                      <a:r>
                        <a:rPr lang="en-US" sz="2000" u="none" strike="noStrike" dirty="0" smtClean="0">
                          <a:effectLst/>
                          <a:latin typeface="Calibri" pitchFamily="34" charset="0"/>
                          <a:cs typeface="Kalimati" panose="00000400000000000000" pitchFamily="2"/>
                        </a:rPr>
                        <a:t> </a:t>
                      </a:r>
                      <a:r>
                        <a:rPr lang="ne-NP" sz="2000" u="none" strike="noStrike" dirty="0" smtClean="0">
                          <a:effectLst/>
                          <a:latin typeface="Urban_nep" pitchFamily="2" charset="0"/>
                          <a:cs typeface="Kalimati" panose="00000400000000000000" pitchFamily="2"/>
                        </a:rPr>
                        <a:t>आन्तरिक आय</a:t>
                      </a:r>
                      <a:endParaRPr lang="en-US" sz="2000" b="0" i="0" u="none" strike="noStrike" dirty="0">
                        <a:solidFill>
                          <a:srgbClr val="000000"/>
                        </a:solidFill>
                        <a:effectLst/>
                        <a:latin typeface="Urban_nep" pitchFamily="2" charset="0"/>
                        <a:cs typeface="Kalimati" panose="00000400000000000000" pitchFamily="2"/>
                      </a:endParaRPr>
                    </a:p>
                  </a:txBody>
                  <a:tcPr marL="9525" marR="9525" marT="9525" marB="0" anchor="ctr">
                    <a:gradFill>
                      <a:gsLst>
                        <a:gs pos="0">
                          <a:schemeClr val="accent1">
                            <a:tint val="66000"/>
                            <a:satMod val="160000"/>
                          </a:schemeClr>
                        </a:gs>
                        <a:gs pos="76000">
                          <a:srgbClr val="F2D6DC">
                            <a:lumMod val="8000"/>
                            <a:lumOff val="92000"/>
                          </a:srgbClr>
                        </a:gs>
                        <a:gs pos="32000">
                          <a:srgbClr val="EABAC4">
                            <a:alpha val="95000"/>
                          </a:srgbClr>
                        </a:gs>
                        <a:gs pos="64000">
                          <a:schemeClr val="accent1">
                            <a:tint val="44500"/>
                            <a:satMod val="160000"/>
                          </a:schemeClr>
                        </a:gs>
                        <a:gs pos="98000">
                          <a:schemeClr val="accent1">
                            <a:tint val="23500"/>
                            <a:satMod val="160000"/>
                          </a:schemeClr>
                        </a:gs>
                      </a:gsLst>
                      <a:lin ang="5400000" scaled="0"/>
                    </a:gradFill>
                  </a:tcPr>
                </a:tc>
                <a:extLst>
                  <a:ext uri="{0D108BD9-81ED-4DB2-BD59-A6C34878D82A}">
                    <a16:rowId xmlns:a16="http://schemas.microsoft.com/office/drawing/2014/main" xmlns="" val="10000"/>
                  </a:ext>
                </a:extLst>
              </a:tr>
            </a:tbl>
          </a:graphicData>
        </a:graphic>
      </p:graphicFrame>
    </p:spTree>
    <p:extLst>
      <p:ext uri="{BB962C8B-B14F-4D97-AF65-F5344CB8AC3E}">
        <p14:creationId xmlns:p14="http://schemas.microsoft.com/office/powerpoint/2010/main" val="5990136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4138"/>
            <a:ext cx="8229600" cy="487362"/>
          </a:xfrm>
        </p:spPr>
        <p:txBody>
          <a:bodyPr>
            <a:normAutofit fontScale="90000"/>
          </a:bodyPr>
          <a:lstStyle/>
          <a:p>
            <a:pPr algn="ctr"/>
            <a:r>
              <a:rPr lang="ne-NP" dirty="0" smtClean="0"/>
              <a:t>वडा </a:t>
            </a:r>
            <a:r>
              <a:rPr lang="ne-NP" smtClean="0"/>
              <a:t>नं १४ बालमैत्री घोषणा</a:t>
            </a:r>
            <a:endParaRPr lang="en-US"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5152"/>
          <a:stretch/>
        </p:blipFill>
        <p:spPr>
          <a:xfrm>
            <a:off x="3629" y="3856037"/>
            <a:ext cx="6016171" cy="3840163"/>
          </a:xfrm>
        </p:spPr>
      </p:pic>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6600" y="571500"/>
            <a:ext cx="5410200" cy="3460976"/>
          </a:xfrm>
          <a:prstGeom prst="rect">
            <a:avLst/>
          </a:prstGeom>
        </p:spPr>
      </p:pic>
      <p:sp>
        <p:nvSpPr>
          <p:cNvPr id="3" name="TextBox 2"/>
          <p:cNvSpPr txBox="1"/>
          <p:nvPr/>
        </p:nvSpPr>
        <p:spPr>
          <a:xfrm>
            <a:off x="6172200" y="4894841"/>
            <a:ext cx="2971800" cy="1569660"/>
          </a:xfrm>
          <a:prstGeom prst="rect">
            <a:avLst/>
          </a:prstGeom>
          <a:noFill/>
        </p:spPr>
        <p:txBody>
          <a:bodyPr wrap="square" rtlCol="0">
            <a:spAutoFit/>
          </a:bodyPr>
          <a:lstStyle/>
          <a:p>
            <a:pPr marL="285750" indent="-285750">
              <a:buFont typeface="Arial" panose="020B0604020202020204" pitchFamily="34" charset="0"/>
              <a:buChar char="•"/>
            </a:pPr>
            <a:r>
              <a:rPr lang="ne-NP" sz="2400" smtClean="0"/>
              <a:t>३९ सूचक</a:t>
            </a:r>
          </a:p>
          <a:p>
            <a:pPr marL="285750" indent="-285750">
              <a:buFont typeface="Arial" panose="020B0604020202020204" pitchFamily="34" charset="0"/>
              <a:buChar char="•"/>
            </a:pPr>
            <a:r>
              <a:rPr lang="ne-NP" sz="2400" smtClean="0"/>
              <a:t>अनुगमन व्यवस्था</a:t>
            </a:r>
          </a:p>
          <a:p>
            <a:pPr marL="285750" indent="-285750">
              <a:buFont typeface="Arial" panose="020B0604020202020204" pitchFamily="34" charset="0"/>
              <a:buChar char="•"/>
            </a:pPr>
            <a:r>
              <a:rPr lang="ne-NP" sz="2400" smtClean="0"/>
              <a:t>दीगोपना र लगानी योजना </a:t>
            </a:r>
            <a:endParaRPr lang="en-US" sz="2400"/>
          </a:p>
        </p:txBody>
      </p:sp>
      <p:sp>
        <p:nvSpPr>
          <p:cNvPr id="7" name="Slide Number Placeholder 6"/>
          <p:cNvSpPr>
            <a:spLocks noGrp="1"/>
          </p:cNvSpPr>
          <p:nvPr>
            <p:ph type="sldNum" sz="quarter" idx="12"/>
          </p:nvPr>
        </p:nvSpPr>
        <p:spPr/>
        <p:txBody>
          <a:bodyPr/>
          <a:lstStyle/>
          <a:p>
            <a:fld id="{D5A3C07E-D37F-45BB-9AEA-E961484A1A12}" type="slidenum">
              <a:rPr lang="en-US" smtClean="0"/>
              <a:t>50</a:t>
            </a:fld>
            <a:endParaRPr lang="en-US"/>
          </a:p>
        </p:txBody>
      </p:sp>
    </p:spTree>
    <p:extLst>
      <p:ext uri="{BB962C8B-B14F-4D97-AF65-F5344CB8AC3E}">
        <p14:creationId xmlns:p14="http://schemas.microsoft.com/office/powerpoint/2010/main" val="124430673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e-NP" dirty="0" smtClean="0"/>
              <a:t>  वडा स्तरीय लक्षित कार्यक्रम</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930259886"/>
              </p:ext>
            </p:extLst>
          </p:nvPr>
        </p:nvGraphicFramePr>
        <p:xfrm>
          <a:off x="152400" y="1219200"/>
          <a:ext cx="4702628" cy="4805680"/>
        </p:xfrm>
        <a:graphic>
          <a:graphicData uri="http://schemas.openxmlformats.org/drawingml/2006/table">
            <a:tbl>
              <a:tblPr firstRow="1" bandRow="1">
                <a:tableStyleId>{5C22544A-7EE6-4342-B048-85BDC9FD1C3A}</a:tableStyleId>
              </a:tblPr>
              <a:tblGrid>
                <a:gridCol w="1175657">
                  <a:extLst>
                    <a:ext uri="{9D8B030D-6E8A-4147-A177-3AD203B41FA5}">
                      <a16:colId xmlns:a16="http://schemas.microsoft.com/office/drawing/2014/main" xmlns="" val="20000"/>
                    </a:ext>
                  </a:extLst>
                </a:gridCol>
                <a:gridCol w="1175657">
                  <a:extLst>
                    <a:ext uri="{9D8B030D-6E8A-4147-A177-3AD203B41FA5}">
                      <a16:colId xmlns:a16="http://schemas.microsoft.com/office/drawing/2014/main" xmlns="" val="20002"/>
                    </a:ext>
                  </a:extLst>
                </a:gridCol>
                <a:gridCol w="1175657">
                  <a:extLst>
                    <a:ext uri="{9D8B030D-6E8A-4147-A177-3AD203B41FA5}">
                      <a16:colId xmlns:a16="http://schemas.microsoft.com/office/drawing/2014/main" xmlns="" val="20004"/>
                    </a:ext>
                  </a:extLst>
                </a:gridCol>
                <a:gridCol w="1175657">
                  <a:extLst>
                    <a:ext uri="{9D8B030D-6E8A-4147-A177-3AD203B41FA5}">
                      <a16:colId xmlns:a16="http://schemas.microsoft.com/office/drawing/2014/main" xmlns="" val="20006"/>
                    </a:ext>
                  </a:extLst>
                </a:gridCol>
              </a:tblGrid>
              <a:tr h="327978">
                <a:tc rowSpan="2">
                  <a:txBody>
                    <a:bodyPr/>
                    <a:lstStyle/>
                    <a:p>
                      <a:r>
                        <a:rPr lang="ne-NP" dirty="0" smtClean="0">
                          <a:cs typeface="Kalimati" panose="00000400000000000000" pitchFamily="2"/>
                        </a:rPr>
                        <a:t>वडा </a:t>
                      </a:r>
                      <a:endParaRPr lang="en-US" dirty="0">
                        <a:cs typeface="Kalimati" panose="00000400000000000000" pitchFamily="2"/>
                      </a:endParaRPr>
                    </a:p>
                  </a:txBody>
                  <a:tcPr/>
                </a:tc>
                <a:tc>
                  <a:txBody>
                    <a:bodyPr/>
                    <a:lstStyle/>
                    <a:p>
                      <a:r>
                        <a:rPr lang="ne-NP" dirty="0" smtClean="0">
                          <a:cs typeface="Kalimati" panose="00000400000000000000" pitchFamily="2"/>
                        </a:rPr>
                        <a:t>महिला</a:t>
                      </a:r>
                      <a:r>
                        <a:rPr lang="ne-NP" baseline="0" dirty="0" smtClean="0">
                          <a:cs typeface="Kalimati" panose="00000400000000000000" pitchFamily="2"/>
                        </a:rPr>
                        <a:t> लक्षित </a:t>
                      </a:r>
                      <a:endParaRPr lang="en-US" dirty="0">
                        <a:cs typeface="Kalimati" panose="00000400000000000000" pitchFamily="2"/>
                      </a:endParaRPr>
                    </a:p>
                  </a:txBody>
                  <a:tcPr/>
                </a:tc>
                <a:tc>
                  <a:txBody>
                    <a:bodyPr/>
                    <a:lstStyle/>
                    <a:p>
                      <a:r>
                        <a:rPr lang="ne-NP" dirty="0" smtClean="0">
                          <a:cs typeface="Kalimati" panose="00000400000000000000" pitchFamily="2"/>
                        </a:rPr>
                        <a:t>बालबालिका लक्षित</a:t>
                      </a:r>
                      <a:endParaRPr lang="en-US" dirty="0">
                        <a:cs typeface="Kalimati" panose="00000400000000000000" pitchFamily="2"/>
                      </a:endParaRPr>
                    </a:p>
                  </a:txBody>
                  <a:tcPr/>
                </a:tc>
                <a:tc>
                  <a:txBody>
                    <a:bodyPr/>
                    <a:lstStyle/>
                    <a:p>
                      <a:r>
                        <a:rPr lang="ne-NP" dirty="0" smtClean="0">
                          <a:cs typeface="Kalimati" panose="00000400000000000000" pitchFamily="2"/>
                        </a:rPr>
                        <a:t>अन्य लक्षित</a:t>
                      </a:r>
                      <a:endParaRPr lang="en-US" dirty="0">
                        <a:cs typeface="Kalimati" panose="00000400000000000000" pitchFamily="2"/>
                      </a:endParaRPr>
                    </a:p>
                  </a:txBody>
                  <a:tcPr/>
                </a:tc>
                <a:extLst>
                  <a:ext uri="{0D108BD9-81ED-4DB2-BD59-A6C34878D82A}">
                    <a16:rowId xmlns:a16="http://schemas.microsoft.com/office/drawing/2014/main" xmlns="" val="10000"/>
                  </a:ext>
                </a:extLst>
              </a:tr>
              <a:tr h="370840">
                <a:tc vMerge="1">
                  <a:txBody>
                    <a:bodyPr/>
                    <a:lstStyle/>
                    <a:p>
                      <a:endParaRPr lang="en-US" dirty="0"/>
                    </a:p>
                  </a:txBody>
                  <a:tcPr/>
                </a:tc>
                <a:tc>
                  <a:txBody>
                    <a:bodyPr/>
                    <a:lstStyle/>
                    <a:p>
                      <a:r>
                        <a:rPr lang="ne-NP" dirty="0" smtClean="0">
                          <a:cs typeface="Kalimati" panose="00000400000000000000" pitchFamily="2"/>
                        </a:rPr>
                        <a:t>सम्पन्न</a:t>
                      </a:r>
                      <a:endParaRPr lang="en-US" dirty="0">
                        <a:cs typeface="Kalimati" panose="00000400000000000000" pitchFamily="2"/>
                      </a:endParaRPr>
                    </a:p>
                  </a:txBody>
                  <a:tcPr/>
                </a:tc>
                <a:tc>
                  <a:txBody>
                    <a:bodyPr/>
                    <a:lstStyle/>
                    <a:p>
                      <a:r>
                        <a:rPr lang="ne-NP" dirty="0" smtClean="0">
                          <a:cs typeface="Kalimati" panose="00000400000000000000" pitchFamily="2"/>
                        </a:rPr>
                        <a:t>सम्पन्न</a:t>
                      </a:r>
                      <a:endParaRPr lang="en-US" dirty="0">
                        <a:cs typeface="Kalimati" panose="00000400000000000000" pitchFamily="2"/>
                      </a:endParaRPr>
                    </a:p>
                  </a:txBody>
                  <a:tcPr/>
                </a:tc>
                <a:tc>
                  <a:txBody>
                    <a:bodyPr/>
                    <a:lstStyle/>
                    <a:p>
                      <a:r>
                        <a:rPr lang="ne-NP" dirty="0" smtClean="0">
                          <a:cs typeface="Kalimati" panose="00000400000000000000" pitchFamily="2"/>
                        </a:rPr>
                        <a:t>सम्पन्न</a:t>
                      </a:r>
                      <a:endParaRPr lang="en-US" dirty="0">
                        <a:cs typeface="Kalimati" panose="00000400000000000000" pitchFamily="2"/>
                      </a:endParaRPr>
                    </a:p>
                  </a:txBody>
                  <a:tcPr/>
                </a:tc>
                <a:extLst>
                  <a:ext uri="{0D108BD9-81ED-4DB2-BD59-A6C34878D82A}">
                    <a16:rowId xmlns:a16="http://schemas.microsoft.com/office/drawing/2014/main" xmlns="" val="10001"/>
                  </a:ext>
                </a:extLst>
              </a:tr>
              <a:tr h="370840">
                <a:tc>
                  <a:txBody>
                    <a:bodyPr/>
                    <a:lstStyle/>
                    <a:p>
                      <a:r>
                        <a:rPr lang="ne-NP" dirty="0" smtClean="0">
                          <a:cs typeface="Kalimati" panose="00000400000000000000" pitchFamily="2"/>
                        </a:rPr>
                        <a:t>कुल जम्मा </a:t>
                      </a:r>
                      <a:endParaRPr lang="en-US" dirty="0">
                        <a:cs typeface="Kalimati" panose="00000400000000000000" pitchFamily="2"/>
                      </a:endParaRPr>
                    </a:p>
                  </a:txBody>
                  <a:tcPr/>
                </a:tc>
                <a:tc>
                  <a:txBody>
                    <a:bodyPr/>
                    <a:lstStyle/>
                    <a:p>
                      <a:endParaRPr lang="en-US" dirty="0">
                        <a:cs typeface="Kalimati" panose="00000400000000000000" pitchFamily="2"/>
                      </a:endParaRPr>
                    </a:p>
                  </a:txBody>
                  <a:tcPr/>
                </a:tc>
                <a:tc>
                  <a:txBody>
                    <a:bodyPr/>
                    <a:lstStyle/>
                    <a:p>
                      <a:endParaRPr lang="en-US" dirty="0">
                        <a:cs typeface="Kalimati" panose="00000400000000000000" pitchFamily="2"/>
                      </a:endParaRPr>
                    </a:p>
                  </a:txBody>
                  <a:tcPr/>
                </a:tc>
                <a:tc>
                  <a:txBody>
                    <a:bodyPr/>
                    <a:lstStyle/>
                    <a:p>
                      <a:endParaRPr lang="en-US" dirty="0">
                        <a:cs typeface="Kalimati" panose="00000400000000000000" pitchFamily="2"/>
                      </a:endParaRPr>
                    </a:p>
                  </a:txBody>
                  <a:tcPr/>
                </a:tc>
                <a:extLst>
                  <a:ext uri="{0D108BD9-81ED-4DB2-BD59-A6C34878D82A}">
                    <a16:rowId xmlns:a16="http://schemas.microsoft.com/office/drawing/2014/main" xmlns="" val="10002"/>
                  </a:ext>
                </a:extLst>
              </a:tr>
              <a:tr h="370840">
                <a:tc>
                  <a:txBody>
                    <a:bodyPr/>
                    <a:lstStyle/>
                    <a:p>
                      <a:r>
                        <a:rPr lang="ne-NP" dirty="0" smtClean="0">
                          <a:cs typeface="Kalimati" panose="00000400000000000000" pitchFamily="2"/>
                        </a:rPr>
                        <a:t>१</a:t>
                      </a:r>
                      <a:endParaRPr lang="en-US" dirty="0">
                        <a:cs typeface="Kalimati" panose="00000400000000000000" pitchFamily="2"/>
                      </a:endParaRPr>
                    </a:p>
                  </a:txBody>
                  <a:tcPr/>
                </a:tc>
                <a:tc>
                  <a:txBody>
                    <a:bodyPr/>
                    <a:lstStyle/>
                    <a:p>
                      <a:r>
                        <a:rPr lang="ne-NP" dirty="0" smtClean="0">
                          <a:cs typeface="Kalimati" panose="00000400000000000000" pitchFamily="2"/>
                        </a:rPr>
                        <a:t>४</a:t>
                      </a:r>
                      <a:endParaRPr lang="en-US" dirty="0">
                        <a:cs typeface="Kalimati" panose="00000400000000000000" pitchFamily="2"/>
                      </a:endParaRPr>
                    </a:p>
                  </a:txBody>
                  <a:tcPr/>
                </a:tc>
                <a:tc>
                  <a:txBody>
                    <a:bodyPr/>
                    <a:lstStyle/>
                    <a:p>
                      <a:r>
                        <a:rPr lang="ne-NP" dirty="0" smtClean="0">
                          <a:cs typeface="Kalimati" panose="00000400000000000000" pitchFamily="2"/>
                        </a:rPr>
                        <a:t>२</a:t>
                      </a:r>
                      <a:endParaRPr lang="en-US" dirty="0">
                        <a:cs typeface="Kalimati" panose="00000400000000000000" pitchFamily="2"/>
                      </a:endParaRPr>
                    </a:p>
                  </a:txBody>
                  <a:tcPr/>
                </a:tc>
                <a:tc>
                  <a:txBody>
                    <a:bodyPr/>
                    <a:lstStyle/>
                    <a:p>
                      <a:r>
                        <a:rPr lang="ne-NP" dirty="0" smtClean="0">
                          <a:cs typeface="Kalimati" panose="00000400000000000000" pitchFamily="2"/>
                        </a:rPr>
                        <a:t>२</a:t>
                      </a:r>
                      <a:endParaRPr lang="en-US" dirty="0">
                        <a:cs typeface="Kalimati" panose="00000400000000000000" pitchFamily="2"/>
                      </a:endParaRPr>
                    </a:p>
                  </a:txBody>
                  <a:tcPr/>
                </a:tc>
                <a:extLst>
                  <a:ext uri="{0D108BD9-81ED-4DB2-BD59-A6C34878D82A}">
                    <a16:rowId xmlns:a16="http://schemas.microsoft.com/office/drawing/2014/main" xmlns="" val="10003"/>
                  </a:ext>
                </a:extLst>
              </a:tr>
              <a:tr h="426721">
                <a:tc>
                  <a:txBody>
                    <a:bodyPr/>
                    <a:lstStyle/>
                    <a:p>
                      <a:r>
                        <a:rPr lang="ne-NP" sz="2400" dirty="0" smtClean="0">
                          <a:cs typeface="Kalimati" panose="00000400000000000000" pitchFamily="2"/>
                        </a:rPr>
                        <a:t>२</a:t>
                      </a:r>
                      <a:endParaRPr lang="en-US" sz="2400" dirty="0">
                        <a:cs typeface="Kalimati" panose="00000400000000000000" pitchFamily="2"/>
                      </a:endParaRPr>
                    </a:p>
                  </a:txBody>
                  <a:tcPr/>
                </a:tc>
                <a:tc>
                  <a:txBody>
                    <a:bodyPr/>
                    <a:lstStyle/>
                    <a:p>
                      <a:r>
                        <a:rPr lang="ne-NP" sz="1600" dirty="0" smtClean="0">
                          <a:cs typeface="Kalimati" panose="00000400000000000000" pitchFamily="2"/>
                        </a:rPr>
                        <a:t>१०</a:t>
                      </a:r>
                      <a:endParaRPr lang="en-US" sz="1600" dirty="0">
                        <a:cs typeface="Kalimati" panose="00000400000000000000" pitchFamily="2"/>
                      </a:endParaRPr>
                    </a:p>
                  </a:txBody>
                  <a:tcPr/>
                </a:tc>
                <a:tc>
                  <a:txBody>
                    <a:bodyPr/>
                    <a:lstStyle/>
                    <a:p>
                      <a:r>
                        <a:rPr lang="ne-NP" sz="2000" dirty="0" smtClean="0">
                          <a:cs typeface="Kalimati" panose="00000400000000000000" pitchFamily="2"/>
                        </a:rPr>
                        <a:t>४</a:t>
                      </a:r>
                      <a:endParaRPr lang="en-US" sz="2000" dirty="0">
                        <a:cs typeface="Kalimati" panose="00000400000000000000" pitchFamily="2"/>
                      </a:endParaRPr>
                    </a:p>
                  </a:txBody>
                  <a:tcPr/>
                </a:tc>
                <a:tc>
                  <a:txBody>
                    <a:bodyPr/>
                    <a:lstStyle/>
                    <a:p>
                      <a:r>
                        <a:rPr lang="ne-NP" sz="1800" dirty="0" smtClean="0">
                          <a:cs typeface="Kalimati" panose="00000400000000000000" pitchFamily="2"/>
                        </a:rPr>
                        <a:t>७</a:t>
                      </a:r>
                      <a:endParaRPr lang="en-US" sz="1800" dirty="0">
                        <a:cs typeface="Kalimati" panose="00000400000000000000" pitchFamily="2"/>
                      </a:endParaRPr>
                    </a:p>
                  </a:txBody>
                  <a:tcPr/>
                </a:tc>
                <a:extLst>
                  <a:ext uri="{0D108BD9-81ED-4DB2-BD59-A6C34878D82A}">
                    <a16:rowId xmlns:a16="http://schemas.microsoft.com/office/drawing/2014/main" xmlns="" val="10004"/>
                  </a:ext>
                </a:extLst>
              </a:tr>
              <a:tr h="370840">
                <a:tc>
                  <a:txBody>
                    <a:bodyPr/>
                    <a:lstStyle/>
                    <a:p>
                      <a:r>
                        <a:rPr lang="ne-NP" dirty="0" smtClean="0">
                          <a:cs typeface="Kalimati" panose="00000400000000000000" pitchFamily="2"/>
                        </a:rPr>
                        <a:t>३</a:t>
                      </a:r>
                      <a:endParaRPr lang="en-US" dirty="0">
                        <a:cs typeface="Kalimati" panose="00000400000000000000" pitchFamily="2"/>
                      </a:endParaRPr>
                    </a:p>
                  </a:txBody>
                  <a:tcPr/>
                </a:tc>
                <a:tc>
                  <a:txBody>
                    <a:bodyPr/>
                    <a:lstStyle/>
                    <a:p>
                      <a:r>
                        <a:rPr lang="ne-NP" dirty="0" smtClean="0">
                          <a:cs typeface="Kalimati" panose="00000400000000000000" pitchFamily="2"/>
                        </a:rPr>
                        <a:t>७</a:t>
                      </a:r>
                      <a:endParaRPr lang="en-US" dirty="0">
                        <a:cs typeface="Kalimati" panose="00000400000000000000" pitchFamily="2"/>
                      </a:endParaRPr>
                    </a:p>
                  </a:txBody>
                  <a:tcPr/>
                </a:tc>
                <a:tc>
                  <a:txBody>
                    <a:bodyPr/>
                    <a:lstStyle/>
                    <a:p>
                      <a:r>
                        <a:rPr lang="ne-NP" dirty="0" smtClean="0">
                          <a:cs typeface="Kalimati" panose="00000400000000000000" pitchFamily="2"/>
                        </a:rPr>
                        <a:t>११</a:t>
                      </a:r>
                      <a:endParaRPr lang="en-US" dirty="0">
                        <a:cs typeface="Kalimati" panose="00000400000000000000" pitchFamily="2"/>
                      </a:endParaRPr>
                    </a:p>
                  </a:txBody>
                  <a:tcPr/>
                </a:tc>
                <a:tc>
                  <a:txBody>
                    <a:bodyPr/>
                    <a:lstStyle/>
                    <a:p>
                      <a:r>
                        <a:rPr lang="ne-NP" dirty="0" smtClean="0">
                          <a:cs typeface="Kalimati" panose="00000400000000000000" pitchFamily="2"/>
                        </a:rPr>
                        <a:t>८</a:t>
                      </a:r>
                      <a:endParaRPr lang="en-US" dirty="0">
                        <a:cs typeface="Kalimati" panose="00000400000000000000" pitchFamily="2"/>
                      </a:endParaRPr>
                    </a:p>
                  </a:txBody>
                  <a:tcPr/>
                </a:tc>
                <a:extLst>
                  <a:ext uri="{0D108BD9-81ED-4DB2-BD59-A6C34878D82A}">
                    <a16:rowId xmlns:a16="http://schemas.microsoft.com/office/drawing/2014/main" xmlns="" val="10005"/>
                  </a:ext>
                </a:extLst>
              </a:tr>
              <a:tr h="370840">
                <a:tc>
                  <a:txBody>
                    <a:bodyPr/>
                    <a:lstStyle/>
                    <a:p>
                      <a:r>
                        <a:rPr lang="ne-NP" dirty="0" smtClean="0">
                          <a:cs typeface="Kalimati" panose="00000400000000000000" pitchFamily="2"/>
                        </a:rPr>
                        <a:t>४</a:t>
                      </a:r>
                      <a:endParaRPr lang="en-US" dirty="0">
                        <a:cs typeface="Kalimati" panose="00000400000000000000" pitchFamily="2"/>
                      </a:endParaRPr>
                    </a:p>
                  </a:txBody>
                  <a:tcPr/>
                </a:tc>
                <a:tc>
                  <a:txBody>
                    <a:bodyPr/>
                    <a:lstStyle/>
                    <a:p>
                      <a:r>
                        <a:rPr lang="ne-NP" dirty="0" smtClean="0">
                          <a:cs typeface="Kalimati" panose="00000400000000000000" pitchFamily="2"/>
                        </a:rPr>
                        <a:t>७</a:t>
                      </a:r>
                      <a:endParaRPr lang="en-US" dirty="0">
                        <a:cs typeface="Kalimati" panose="00000400000000000000" pitchFamily="2"/>
                      </a:endParaRPr>
                    </a:p>
                  </a:txBody>
                  <a:tcPr/>
                </a:tc>
                <a:tc>
                  <a:txBody>
                    <a:bodyPr/>
                    <a:lstStyle/>
                    <a:p>
                      <a:r>
                        <a:rPr lang="ne-NP" dirty="0" smtClean="0">
                          <a:cs typeface="Kalimati" panose="00000400000000000000" pitchFamily="2"/>
                        </a:rPr>
                        <a:t>१९</a:t>
                      </a:r>
                      <a:endParaRPr lang="en-US" dirty="0">
                        <a:cs typeface="Kalimati" panose="00000400000000000000" pitchFamily="2"/>
                      </a:endParaRPr>
                    </a:p>
                  </a:txBody>
                  <a:tcPr/>
                </a:tc>
                <a:tc>
                  <a:txBody>
                    <a:bodyPr/>
                    <a:lstStyle/>
                    <a:p>
                      <a:r>
                        <a:rPr lang="ne-NP" dirty="0" smtClean="0">
                          <a:cs typeface="Kalimati" panose="00000400000000000000" pitchFamily="2"/>
                        </a:rPr>
                        <a:t>११</a:t>
                      </a:r>
                      <a:endParaRPr lang="en-US" dirty="0">
                        <a:cs typeface="Kalimati" panose="00000400000000000000" pitchFamily="2"/>
                      </a:endParaRPr>
                    </a:p>
                  </a:txBody>
                  <a:tcPr/>
                </a:tc>
                <a:extLst>
                  <a:ext uri="{0D108BD9-81ED-4DB2-BD59-A6C34878D82A}">
                    <a16:rowId xmlns:a16="http://schemas.microsoft.com/office/drawing/2014/main" xmlns="" val="10006"/>
                  </a:ext>
                </a:extLst>
              </a:tr>
              <a:tr h="370840">
                <a:tc>
                  <a:txBody>
                    <a:bodyPr/>
                    <a:lstStyle/>
                    <a:p>
                      <a:r>
                        <a:rPr lang="ne-NP" dirty="0" smtClean="0">
                          <a:cs typeface="Kalimati" panose="00000400000000000000" pitchFamily="2"/>
                        </a:rPr>
                        <a:t>५</a:t>
                      </a:r>
                      <a:endParaRPr lang="en-US" dirty="0">
                        <a:cs typeface="Kalimati" panose="00000400000000000000" pitchFamily="2"/>
                      </a:endParaRPr>
                    </a:p>
                  </a:txBody>
                  <a:tcPr/>
                </a:tc>
                <a:tc>
                  <a:txBody>
                    <a:bodyPr/>
                    <a:lstStyle/>
                    <a:p>
                      <a:r>
                        <a:rPr lang="ne-NP" smtClean="0">
                          <a:cs typeface="Kalimati" panose="00000400000000000000" pitchFamily="2"/>
                        </a:rPr>
                        <a:t>१४</a:t>
                      </a:r>
                      <a:endParaRPr lang="en-US" dirty="0">
                        <a:cs typeface="Kalimati" panose="00000400000000000000" pitchFamily="2"/>
                      </a:endParaRPr>
                    </a:p>
                  </a:txBody>
                  <a:tcPr/>
                </a:tc>
                <a:tc>
                  <a:txBody>
                    <a:bodyPr/>
                    <a:lstStyle/>
                    <a:p>
                      <a:r>
                        <a:rPr lang="ne-NP" smtClean="0">
                          <a:cs typeface="Kalimati" panose="00000400000000000000" pitchFamily="2"/>
                        </a:rPr>
                        <a:t>१७</a:t>
                      </a:r>
                      <a:endParaRPr lang="en-US">
                        <a:cs typeface="Kalimati" panose="00000400000000000000" pitchFamily="2"/>
                      </a:endParaRPr>
                    </a:p>
                  </a:txBody>
                  <a:tcPr/>
                </a:tc>
                <a:tc>
                  <a:txBody>
                    <a:bodyPr/>
                    <a:lstStyle/>
                    <a:p>
                      <a:r>
                        <a:rPr lang="ne-NP" smtClean="0">
                          <a:cs typeface="Kalimati" panose="00000400000000000000" pitchFamily="2"/>
                        </a:rPr>
                        <a:t>१६</a:t>
                      </a:r>
                      <a:endParaRPr lang="en-US" dirty="0">
                        <a:cs typeface="Kalimati" panose="00000400000000000000" pitchFamily="2"/>
                      </a:endParaRPr>
                    </a:p>
                  </a:txBody>
                  <a:tcPr/>
                </a:tc>
                <a:extLst>
                  <a:ext uri="{0D108BD9-81ED-4DB2-BD59-A6C34878D82A}">
                    <a16:rowId xmlns:a16="http://schemas.microsoft.com/office/drawing/2014/main" xmlns="" val="10007"/>
                  </a:ext>
                </a:extLst>
              </a:tr>
              <a:tr h="370840">
                <a:tc>
                  <a:txBody>
                    <a:bodyPr/>
                    <a:lstStyle/>
                    <a:p>
                      <a:r>
                        <a:rPr lang="ne-NP" dirty="0" smtClean="0">
                          <a:cs typeface="Kalimati" panose="00000400000000000000" pitchFamily="2"/>
                        </a:rPr>
                        <a:t>६</a:t>
                      </a:r>
                      <a:endParaRPr lang="en-US" dirty="0">
                        <a:cs typeface="Kalimati" panose="00000400000000000000" pitchFamily="2"/>
                      </a:endParaRPr>
                    </a:p>
                  </a:txBody>
                  <a:tcPr/>
                </a:tc>
                <a:tc>
                  <a:txBody>
                    <a:bodyPr/>
                    <a:lstStyle/>
                    <a:p>
                      <a:r>
                        <a:rPr lang="ne-NP" smtClean="0">
                          <a:cs typeface="Kalimati" panose="00000400000000000000" pitchFamily="2"/>
                        </a:rPr>
                        <a:t>७</a:t>
                      </a:r>
                      <a:endParaRPr lang="en-US" dirty="0">
                        <a:cs typeface="Kalimati" panose="00000400000000000000" pitchFamily="2"/>
                      </a:endParaRPr>
                    </a:p>
                  </a:txBody>
                  <a:tcPr/>
                </a:tc>
                <a:tc>
                  <a:txBody>
                    <a:bodyPr/>
                    <a:lstStyle/>
                    <a:p>
                      <a:r>
                        <a:rPr lang="ne-NP" smtClean="0">
                          <a:cs typeface="Kalimati" panose="00000400000000000000" pitchFamily="2"/>
                        </a:rPr>
                        <a:t>१०</a:t>
                      </a:r>
                      <a:endParaRPr lang="en-US">
                        <a:cs typeface="Kalimati" panose="00000400000000000000" pitchFamily="2"/>
                      </a:endParaRPr>
                    </a:p>
                  </a:txBody>
                  <a:tcPr/>
                </a:tc>
                <a:tc>
                  <a:txBody>
                    <a:bodyPr/>
                    <a:lstStyle/>
                    <a:p>
                      <a:r>
                        <a:rPr lang="ne-NP" smtClean="0">
                          <a:cs typeface="Kalimati" panose="00000400000000000000" pitchFamily="2"/>
                        </a:rPr>
                        <a:t>१०</a:t>
                      </a:r>
                      <a:endParaRPr lang="en-US" dirty="0">
                        <a:cs typeface="Kalimati" panose="00000400000000000000" pitchFamily="2"/>
                      </a:endParaRPr>
                    </a:p>
                  </a:txBody>
                  <a:tcPr/>
                </a:tc>
                <a:extLst>
                  <a:ext uri="{0D108BD9-81ED-4DB2-BD59-A6C34878D82A}">
                    <a16:rowId xmlns:a16="http://schemas.microsoft.com/office/drawing/2014/main" xmlns="" val="10008"/>
                  </a:ext>
                </a:extLst>
              </a:tr>
              <a:tr h="370840">
                <a:tc>
                  <a:txBody>
                    <a:bodyPr/>
                    <a:lstStyle/>
                    <a:p>
                      <a:r>
                        <a:rPr lang="ne-NP" dirty="0" smtClean="0">
                          <a:cs typeface="Kalimati" panose="00000400000000000000" pitchFamily="2"/>
                        </a:rPr>
                        <a:t>७</a:t>
                      </a:r>
                      <a:endParaRPr lang="en-US" dirty="0">
                        <a:cs typeface="Kalimati" panose="00000400000000000000" pitchFamily="2"/>
                      </a:endParaRPr>
                    </a:p>
                  </a:txBody>
                  <a:tcPr/>
                </a:tc>
                <a:tc>
                  <a:txBody>
                    <a:bodyPr/>
                    <a:lstStyle/>
                    <a:p>
                      <a:r>
                        <a:rPr lang="ne-NP" dirty="0" smtClean="0">
                          <a:cs typeface="Kalimati" panose="00000400000000000000" pitchFamily="2"/>
                        </a:rPr>
                        <a:t>५</a:t>
                      </a:r>
                      <a:endParaRPr lang="en-US" dirty="0">
                        <a:cs typeface="Kalimati" panose="00000400000000000000" pitchFamily="2"/>
                      </a:endParaRPr>
                    </a:p>
                  </a:txBody>
                  <a:tcPr/>
                </a:tc>
                <a:tc>
                  <a:txBody>
                    <a:bodyPr/>
                    <a:lstStyle/>
                    <a:p>
                      <a:r>
                        <a:rPr lang="ne-NP" dirty="0" smtClean="0">
                          <a:cs typeface="Kalimati" panose="00000400000000000000" pitchFamily="2"/>
                        </a:rPr>
                        <a:t>१०</a:t>
                      </a:r>
                      <a:endParaRPr lang="en-US" dirty="0">
                        <a:cs typeface="Kalimati" panose="00000400000000000000" pitchFamily="2"/>
                      </a:endParaRPr>
                    </a:p>
                  </a:txBody>
                  <a:tcPr/>
                </a:tc>
                <a:tc>
                  <a:txBody>
                    <a:bodyPr/>
                    <a:lstStyle/>
                    <a:p>
                      <a:r>
                        <a:rPr lang="ne-NP" dirty="0" smtClean="0">
                          <a:cs typeface="Kalimati" panose="00000400000000000000" pitchFamily="2"/>
                        </a:rPr>
                        <a:t>३</a:t>
                      </a:r>
                      <a:endParaRPr lang="en-US" dirty="0">
                        <a:cs typeface="Kalimati" panose="00000400000000000000" pitchFamily="2"/>
                      </a:endParaRPr>
                    </a:p>
                  </a:txBody>
                  <a:tcPr/>
                </a:tc>
                <a:extLst>
                  <a:ext uri="{0D108BD9-81ED-4DB2-BD59-A6C34878D82A}">
                    <a16:rowId xmlns:a16="http://schemas.microsoft.com/office/drawing/2014/main" xmlns="" val="10009"/>
                  </a:ext>
                </a:extLst>
              </a:tr>
              <a:tr h="370840">
                <a:tc>
                  <a:txBody>
                    <a:bodyPr/>
                    <a:lstStyle/>
                    <a:p>
                      <a:r>
                        <a:rPr lang="ne-NP" dirty="0" smtClean="0">
                          <a:cs typeface="Kalimati" panose="00000400000000000000" pitchFamily="2"/>
                        </a:rPr>
                        <a:t>८</a:t>
                      </a:r>
                      <a:endParaRPr lang="en-US" dirty="0">
                        <a:cs typeface="Kalimati" panose="00000400000000000000" pitchFamily="2"/>
                      </a:endParaRPr>
                    </a:p>
                  </a:txBody>
                  <a:tcPr/>
                </a:tc>
                <a:tc>
                  <a:txBody>
                    <a:bodyPr/>
                    <a:lstStyle/>
                    <a:p>
                      <a:r>
                        <a:rPr lang="ne-NP" smtClean="0">
                          <a:cs typeface="Kalimati" panose="00000400000000000000" pitchFamily="2"/>
                        </a:rPr>
                        <a:t>१८</a:t>
                      </a:r>
                      <a:endParaRPr lang="en-US" dirty="0">
                        <a:cs typeface="Kalimati" panose="00000400000000000000" pitchFamily="2"/>
                      </a:endParaRPr>
                    </a:p>
                  </a:txBody>
                  <a:tcPr/>
                </a:tc>
                <a:tc>
                  <a:txBody>
                    <a:bodyPr/>
                    <a:lstStyle/>
                    <a:p>
                      <a:r>
                        <a:rPr lang="ne-NP" smtClean="0">
                          <a:cs typeface="Kalimati" panose="00000400000000000000" pitchFamily="2"/>
                        </a:rPr>
                        <a:t>९</a:t>
                      </a:r>
                      <a:endParaRPr lang="en-US">
                        <a:cs typeface="Kalimati" panose="00000400000000000000" pitchFamily="2"/>
                      </a:endParaRPr>
                    </a:p>
                  </a:txBody>
                  <a:tcPr/>
                </a:tc>
                <a:tc>
                  <a:txBody>
                    <a:bodyPr/>
                    <a:lstStyle/>
                    <a:p>
                      <a:r>
                        <a:rPr lang="ne-NP" smtClean="0">
                          <a:cs typeface="Kalimati" panose="00000400000000000000" pitchFamily="2"/>
                        </a:rPr>
                        <a:t>२३</a:t>
                      </a:r>
                      <a:endParaRPr lang="en-US" dirty="0">
                        <a:cs typeface="Kalimati" panose="00000400000000000000" pitchFamily="2"/>
                      </a:endParaRPr>
                    </a:p>
                  </a:txBody>
                  <a:tcPr/>
                </a:tc>
                <a:extLst>
                  <a:ext uri="{0D108BD9-81ED-4DB2-BD59-A6C34878D82A}">
                    <a16:rowId xmlns:a16="http://schemas.microsoft.com/office/drawing/2014/main" xmlns="" val="10010"/>
                  </a:ext>
                </a:extLst>
              </a:tr>
              <a:tr h="370840">
                <a:tc>
                  <a:txBody>
                    <a:bodyPr/>
                    <a:lstStyle/>
                    <a:p>
                      <a:r>
                        <a:rPr lang="ne-NP" dirty="0" smtClean="0">
                          <a:cs typeface="Kalimati" panose="00000400000000000000" pitchFamily="2"/>
                        </a:rPr>
                        <a:t>९</a:t>
                      </a:r>
                      <a:endParaRPr lang="en-US" dirty="0">
                        <a:cs typeface="Kalimati" panose="00000400000000000000" pitchFamily="2"/>
                      </a:endParaRPr>
                    </a:p>
                  </a:txBody>
                  <a:tcPr/>
                </a:tc>
                <a:tc>
                  <a:txBody>
                    <a:bodyPr/>
                    <a:lstStyle/>
                    <a:p>
                      <a:r>
                        <a:rPr lang="ne-NP" smtClean="0">
                          <a:cs typeface="Kalimati" panose="00000400000000000000" pitchFamily="2"/>
                        </a:rPr>
                        <a:t>४</a:t>
                      </a:r>
                      <a:endParaRPr lang="en-US" dirty="0">
                        <a:cs typeface="Kalimati" panose="00000400000000000000" pitchFamily="2"/>
                      </a:endParaRPr>
                    </a:p>
                  </a:txBody>
                  <a:tcPr/>
                </a:tc>
                <a:tc>
                  <a:txBody>
                    <a:bodyPr/>
                    <a:lstStyle/>
                    <a:p>
                      <a:r>
                        <a:rPr lang="ne-NP" smtClean="0">
                          <a:cs typeface="Kalimati" panose="00000400000000000000" pitchFamily="2"/>
                        </a:rPr>
                        <a:t>६</a:t>
                      </a:r>
                      <a:endParaRPr lang="en-US">
                        <a:cs typeface="Kalimati" panose="00000400000000000000" pitchFamily="2"/>
                      </a:endParaRPr>
                    </a:p>
                  </a:txBody>
                  <a:tcPr/>
                </a:tc>
                <a:tc>
                  <a:txBody>
                    <a:bodyPr/>
                    <a:lstStyle/>
                    <a:p>
                      <a:r>
                        <a:rPr lang="ne-NP" smtClean="0">
                          <a:cs typeface="Kalimati" panose="00000400000000000000" pitchFamily="2"/>
                        </a:rPr>
                        <a:t>१२</a:t>
                      </a:r>
                      <a:endParaRPr lang="en-US" dirty="0">
                        <a:cs typeface="Kalimati" panose="00000400000000000000" pitchFamily="2"/>
                      </a:endParaRPr>
                    </a:p>
                  </a:txBody>
                  <a:tcPr/>
                </a:tc>
                <a:extLst>
                  <a:ext uri="{0D108BD9-81ED-4DB2-BD59-A6C34878D82A}">
                    <a16:rowId xmlns:a16="http://schemas.microsoft.com/office/drawing/2014/main" xmlns="" val="10011"/>
                  </a:ext>
                </a:extLst>
              </a:tr>
            </a:tbl>
          </a:graphicData>
        </a:graphic>
      </p:graphicFrame>
      <p:graphicFrame>
        <p:nvGraphicFramePr>
          <p:cNvPr id="4" name="Content Placeholder 3"/>
          <p:cNvGraphicFramePr>
            <a:graphicFrameLocks/>
          </p:cNvGraphicFramePr>
          <p:nvPr>
            <p:extLst>
              <p:ext uri="{D42A27DB-BD31-4B8C-83A1-F6EECF244321}">
                <p14:modId xmlns:p14="http://schemas.microsoft.com/office/powerpoint/2010/main" val="361875695"/>
              </p:ext>
            </p:extLst>
          </p:nvPr>
        </p:nvGraphicFramePr>
        <p:xfrm>
          <a:off x="4931228" y="1158240"/>
          <a:ext cx="3984172" cy="5090160"/>
        </p:xfrm>
        <a:graphic>
          <a:graphicData uri="http://schemas.openxmlformats.org/drawingml/2006/table">
            <a:tbl>
              <a:tblPr firstRow="1" bandRow="1">
                <a:tableStyleId>{5C22544A-7EE6-4342-B048-85BDC9FD1C3A}</a:tableStyleId>
              </a:tblPr>
              <a:tblGrid>
                <a:gridCol w="645332">
                  <a:extLst>
                    <a:ext uri="{9D8B030D-6E8A-4147-A177-3AD203B41FA5}">
                      <a16:colId xmlns:a16="http://schemas.microsoft.com/office/drawing/2014/main" xmlns="" val="20000"/>
                    </a:ext>
                  </a:extLst>
                </a:gridCol>
                <a:gridCol w="976640">
                  <a:extLst>
                    <a:ext uri="{9D8B030D-6E8A-4147-A177-3AD203B41FA5}">
                      <a16:colId xmlns:a16="http://schemas.microsoft.com/office/drawing/2014/main" xmlns="" val="20002"/>
                    </a:ext>
                  </a:extLst>
                </a:gridCol>
                <a:gridCol w="1295400">
                  <a:extLst>
                    <a:ext uri="{9D8B030D-6E8A-4147-A177-3AD203B41FA5}">
                      <a16:colId xmlns:a16="http://schemas.microsoft.com/office/drawing/2014/main" xmlns="" val="20004"/>
                    </a:ext>
                  </a:extLst>
                </a:gridCol>
                <a:gridCol w="1066800">
                  <a:extLst>
                    <a:ext uri="{9D8B030D-6E8A-4147-A177-3AD203B41FA5}">
                      <a16:colId xmlns:a16="http://schemas.microsoft.com/office/drawing/2014/main" xmlns="" val="20006"/>
                    </a:ext>
                  </a:extLst>
                </a:gridCol>
              </a:tblGrid>
              <a:tr h="370840">
                <a:tc rowSpan="2">
                  <a:txBody>
                    <a:bodyPr/>
                    <a:lstStyle/>
                    <a:p>
                      <a:r>
                        <a:rPr lang="ne-NP" dirty="0" smtClean="0">
                          <a:cs typeface="Kalimati" panose="00000400000000000000" pitchFamily="2"/>
                        </a:rPr>
                        <a:t>वडा </a:t>
                      </a:r>
                      <a:endParaRPr lang="en-US" dirty="0">
                        <a:cs typeface="Kalimati" panose="00000400000000000000" pitchFamily="2"/>
                      </a:endParaRPr>
                    </a:p>
                  </a:txBody>
                  <a:tcPr/>
                </a:tc>
                <a:tc>
                  <a:txBody>
                    <a:bodyPr/>
                    <a:lstStyle/>
                    <a:p>
                      <a:r>
                        <a:rPr lang="ne-NP" dirty="0" smtClean="0">
                          <a:cs typeface="Kalimati" panose="00000400000000000000" pitchFamily="2"/>
                        </a:rPr>
                        <a:t>महिला लक्षित </a:t>
                      </a:r>
                      <a:endParaRPr lang="en-US" dirty="0">
                        <a:cs typeface="Kalimati" panose="00000400000000000000" pitchFamily="2"/>
                      </a:endParaRPr>
                    </a:p>
                  </a:txBody>
                  <a:tcPr/>
                </a:tc>
                <a:tc>
                  <a:txBody>
                    <a:bodyPr/>
                    <a:lstStyle/>
                    <a:p>
                      <a:r>
                        <a:rPr lang="ne-NP" dirty="0" smtClean="0">
                          <a:cs typeface="Kalimati" panose="00000400000000000000" pitchFamily="2"/>
                        </a:rPr>
                        <a:t>बालबालिका लक्षित </a:t>
                      </a:r>
                      <a:endParaRPr lang="en-US" dirty="0">
                        <a:cs typeface="Kalimati" panose="00000400000000000000" pitchFamily="2"/>
                      </a:endParaRPr>
                    </a:p>
                  </a:txBody>
                  <a:tcPr/>
                </a:tc>
                <a:tc>
                  <a:txBody>
                    <a:bodyPr/>
                    <a:lstStyle/>
                    <a:p>
                      <a:r>
                        <a:rPr lang="ne-NP" dirty="0" smtClean="0">
                          <a:cs typeface="Kalimati" panose="00000400000000000000" pitchFamily="2"/>
                        </a:rPr>
                        <a:t>अन्य</a:t>
                      </a:r>
                      <a:r>
                        <a:rPr lang="ne-NP" baseline="0" dirty="0" smtClean="0">
                          <a:cs typeface="Kalimati" panose="00000400000000000000" pitchFamily="2"/>
                        </a:rPr>
                        <a:t> लक्षित </a:t>
                      </a:r>
                      <a:endParaRPr lang="ne-NP" dirty="0" smtClean="0">
                        <a:cs typeface="Kalimati" panose="00000400000000000000" pitchFamily="2"/>
                      </a:endParaRPr>
                    </a:p>
                  </a:txBody>
                  <a:tcPr/>
                </a:tc>
                <a:extLst>
                  <a:ext uri="{0D108BD9-81ED-4DB2-BD59-A6C34878D82A}">
                    <a16:rowId xmlns:a16="http://schemas.microsoft.com/office/drawing/2014/main" xmlns="" val="10000"/>
                  </a:ext>
                </a:extLst>
              </a:tr>
              <a:tr h="370840">
                <a:tc vMerge="1">
                  <a:txBody>
                    <a:bodyPr/>
                    <a:lstStyle/>
                    <a:p>
                      <a:endParaRPr lang="en-US" dirty="0"/>
                    </a:p>
                  </a:txBody>
                  <a:tcPr/>
                </a:tc>
                <a:tc>
                  <a:txBody>
                    <a:bodyPr/>
                    <a:lstStyle/>
                    <a:p>
                      <a:r>
                        <a:rPr lang="ne-NP" dirty="0" smtClean="0">
                          <a:cs typeface="Kalimati" panose="00000400000000000000" pitchFamily="2"/>
                        </a:rPr>
                        <a:t>सम्पन्न</a:t>
                      </a:r>
                    </a:p>
                  </a:txBody>
                  <a:tcPr/>
                </a:tc>
                <a:tc>
                  <a:txBody>
                    <a:bodyPr/>
                    <a:lstStyle/>
                    <a:p>
                      <a:r>
                        <a:rPr lang="ne-NP" dirty="0" smtClean="0">
                          <a:cs typeface="Kalimati" panose="00000400000000000000" pitchFamily="2"/>
                        </a:rPr>
                        <a:t>सम्पन्न</a:t>
                      </a:r>
                      <a:endParaRPr lang="en-US" dirty="0">
                        <a:cs typeface="Kalimati" panose="00000400000000000000" pitchFamily="2"/>
                      </a:endParaRPr>
                    </a:p>
                  </a:txBody>
                  <a:tcPr/>
                </a:tc>
                <a:tc>
                  <a:txBody>
                    <a:bodyPr/>
                    <a:lstStyle/>
                    <a:p>
                      <a:r>
                        <a:rPr lang="ne-NP" dirty="0" smtClean="0">
                          <a:cs typeface="Kalimati" panose="00000400000000000000" pitchFamily="2"/>
                        </a:rPr>
                        <a:t>सम्पन्न</a:t>
                      </a:r>
                      <a:endParaRPr lang="en-US" dirty="0">
                        <a:cs typeface="Kalimati" panose="00000400000000000000" pitchFamily="2"/>
                      </a:endParaRPr>
                    </a:p>
                  </a:txBody>
                  <a:tcPr/>
                </a:tc>
                <a:extLst>
                  <a:ext uri="{0D108BD9-81ED-4DB2-BD59-A6C34878D82A}">
                    <a16:rowId xmlns:a16="http://schemas.microsoft.com/office/drawing/2014/main" xmlns="" val="10001"/>
                  </a:ext>
                </a:extLst>
              </a:tr>
              <a:tr h="370840">
                <a:tc>
                  <a:txBody>
                    <a:bodyPr/>
                    <a:lstStyle/>
                    <a:p>
                      <a:r>
                        <a:rPr lang="ne-NP" dirty="0" smtClean="0">
                          <a:cs typeface="Kalimati" panose="00000400000000000000" pitchFamily="2"/>
                        </a:rPr>
                        <a:t>१०</a:t>
                      </a:r>
                      <a:endParaRPr lang="en-US" dirty="0">
                        <a:cs typeface="Kalimati" panose="00000400000000000000" pitchFamily="2"/>
                      </a:endParaRPr>
                    </a:p>
                  </a:txBody>
                  <a:tcPr/>
                </a:tc>
                <a:tc>
                  <a:txBody>
                    <a:bodyPr/>
                    <a:lstStyle/>
                    <a:p>
                      <a:r>
                        <a:rPr lang="ne-NP" smtClean="0">
                          <a:cs typeface="Kalimati" panose="00000400000000000000" pitchFamily="2"/>
                        </a:rPr>
                        <a:t>१</a:t>
                      </a:r>
                      <a:endParaRPr lang="en-US" dirty="0">
                        <a:cs typeface="Kalimati" panose="00000400000000000000" pitchFamily="2"/>
                      </a:endParaRPr>
                    </a:p>
                  </a:txBody>
                  <a:tcPr/>
                </a:tc>
                <a:tc>
                  <a:txBody>
                    <a:bodyPr/>
                    <a:lstStyle/>
                    <a:p>
                      <a:r>
                        <a:rPr lang="ne-NP" smtClean="0">
                          <a:cs typeface="Kalimati" panose="00000400000000000000" pitchFamily="2"/>
                        </a:rPr>
                        <a:t>२</a:t>
                      </a:r>
                      <a:endParaRPr lang="en-US" dirty="0">
                        <a:cs typeface="Kalimati" panose="00000400000000000000" pitchFamily="2"/>
                      </a:endParaRPr>
                    </a:p>
                  </a:txBody>
                  <a:tcPr/>
                </a:tc>
                <a:tc>
                  <a:txBody>
                    <a:bodyPr/>
                    <a:lstStyle/>
                    <a:p>
                      <a:r>
                        <a:rPr lang="ne-NP" smtClean="0">
                          <a:cs typeface="Kalimati" panose="00000400000000000000" pitchFamily="2"/>
                        </a:rPr>
                        <a:t>३</a:t>
                      </a:r>
                      <a:endParaRPr lang="en-US" dirty="0">
                        <a:cs typeface="Kalimati" panose="00000400000000000000" pitchFamily="2"/>
                      </a:endParaRPr>
                    </a:p>
                  </a:txBody>
                  <a:tcPr/>
                </a:tc>
                <a:extLst>
                  <a:ext uri="{0D108BD9-81ED-4DB2-BD59-A6C34878D82A}">
                    <a16:rowId xmlns:a16="http://schemas.microsoft.com/office/drawing/2014/main" xmlns="" val="10002"/>
                  </a:ext>
                </a:extLst>
              </a:tr>
              <a:tr h="370840">
                <a:tc>
                  <a:txBody>
                    <a:bodyPr/>
                    <a:lstStyle/>
                    <a:p>
                      <a:r>
                        <a:rPr lang="ne-NP" dirty="0" smtClean="0">
                          <a:cs typeface="Kalimati" panose="00000400000000000000" pitchFamily="2"/>
                        </a:rPr>
                        <a:t>११</a:t>
                      </a:r>
                      <a:endParaRPr lang="en-US" dirty="0">
                        <a:cs typeface="Kalimati" panose="00000400000000000000" pitchFamily="2"/>
                      </a:endParaRPr>
                    </a:p>
                  </a:txBody>
                  <a:tcPr/>
                </a:tc>
                <a:tc>
                  <a:txBody>
                    <a:bodyPr/>
                    <a:lstStyle/>
                    <a:p>
                      <a:r>
                        <a:rPr lang="ne-NP" dirty="0" smtClean="0">
                          <a:cs typeface="Kalimati" panose="00000400000000000000" pitchFamily="2"/>
                        </a:rPr>
                        <a:t>३</a:t>
                      </a:r>
                      <a:endParaRPr lang="en-US" dirty="0">
                        <a:cs typeface="Kalimati" panose="00000400000000000000" pitchFamily="2"/>
                      </a:endParaRPr>
                    </a:p>
                  </a:txBody>
                  <a:tcPr/>
                </a:tc>
                <a:tc>
                  <a:txBody>
                    <a:bodyPr/>
                    <a:lstStyle/>
                    <a:p>
                      <a:r>
                        <a:rPr lang="ne-NP" dirty="0" smtClean="0">
                          <a:cs typeface="Kalimati" panose="00000400000000000000" pitchFamily="2"/>
                        </a:rPr>
                        <a:t>१६</a:t>
                      </a:r>
                      <a:endParaRPr lang="en-US" dirty="0">
                        <a:cs typeface="Kalimati" panose="00000400000000000000" pitchFamily="2"/>
                      </a:endParaRPr>
                    </a:p>
                  </a:txBody>
                  <a:tcPr/>
                </a:tc>
                <a:tc>
                  <a:txBody>
                    <a:bodyPr/>
                    <a:lstStyle/>
                    <a:p>
                      <a:r>
                        <a:rPr lang="ne-NP" dirty="0" smtClean="0">
                          <a:cs typeface="Kalimati" panose="00000400000000000000" pitchFamily="2"/>
                        </a:rPr>
                        <a:t>२७</a:t>
                      </a:r>
                      <a:endParaRPr lang="en-US" dirty="0">
                        <a:cs typeface="Kalimati" panose="00000400000000000000" pitchFamily="2"/>
                      </a:endParaRPr>
                    </a:p>
                  </a:txBody>
                  <a:tcPr/>
                </a:tc>
                <a:extLst>
                  <a:ext uri="{0D108BD9-81ED-4DB2-BD59-A6C34878D82A}">
                    <a16:rowId xmlns:a16="http://schemas.microsoft.com/office/drawing/2014/main" xmlns="" val="10003"/>
                  </a:ext>
                </a:extLst>
              </a:tr>
              <a:tr h="370840">
                <a:tc>
                  <a:txBody>
                    <a:bodyPr/>
                    <a:lstStyle/>
                    <a:p>
                      <a:r>
                        <a:rPr lang="ne-NP" dirty="0" smtClean="0">
                          <a:cs typeface="Kalimati" panose="00000400000000000000" pitchFamily="2"/>
                        </a:rPr>
                        <a:t>१२</a:t>
                      </a:r>
                      <a:endParaRPr lang="en-US" dirty="0">
                        <a:cs typeface="Kalimati" panose="00000400000000000000" pitchFamily="2"/>
                      </a:endParaRPr>
                    </a:p>
                  </a:txBody>
                  <a:tcPr/>
                </a:tc>
                <a:tc>
                  <a:txBody>
                    <a:bodyPr/>
                    <a:lstStyle/>
                    <a:p>
                      <a:r>
                        <a:rPr lang="ne-NP" dirty="0" smtClean="0">
                          <a:cs typeface="Kalimati" panose="00000400000000000000" pitchFamily="2"/>
                        </a:rPr>
                        <a:t>५</a:t>
                      </a:r>
                      <a:endParaRPr lang="en-US" dirty="0">
                        <a:cs typeface="Kalimati" panose="00000400000000000000" pitchFamily="2"/>
                      </a:endParaRPr>
                    </a:p>
                  </a:txBody>
                  <a:tcPr/>
                </a:tc>
                <a:tc>
                  <a:txBody>
                    <a:bodyPr/>
                    <a:lstStyle/>
                    <a:p>
                      <a:r>
                        <a:rPr lang="ne-NP" dirty="0" smtClean="0">
                          <a:cs typeface="Kalimati" panose="00000400000000000000" pitchFamily="2"/>
                        </a:rPr>
                        <a:t>९</a:t>
                      </a:r>
                      <a:endParaRPr lang="en-US" dirty="0">
                        <a:cs typeface="Kalimati" panose="00000400000000000000" pitchFamily="2"/>
                      </a:endParaRPr>
                    </a:p>
                  </a:txBody>
                  <a:tcPr/>
                </a:tc>
                <a:tc>
                  <a:txBody>
                    <a:bodyPr/>
                    <a:lstStyle/>
                    <a:p>
                      <a:r>
                        <a:rPr lang="ne-NP" dirty="0" smtClean="0">
                          <a:cs typeface="Kalimati" panose="00000400000000000000" pitchFamily="2"/>
                        </a:rPr>
                        <a:t>५</a:t>
                      </a:r>
                      <a:endParaRPr lang="en-US" dirty="0">
                        <a:cs typeface="Kalimati" panose="00000400000000000000" pitchFamily="2"/>
                      </a:endParaRPr>
                    </a:p>
                  </a:txBody>
                  <a:tcPr/>
                </a:tc>
                <a:extLst>
                  <a:ext uri="{0D108BD9-81ED-4DB2-BD59-A6C34878D82A}">
                    <a16:rowId xmlns:a16="http://schemas.microsoft.com/office/drawing/2014/main" xmlns="" val="10004"/>
                  </a:ext>
                </a:extLst>
              </a:tr>
              <a:tr h="370840">
                <a:tc>
                  <a:txBody>
                    <a:bodyPr/>
                    <a:lstStyle/>
                    <a:p>
                      <a:r>
                        <a:rPr lang="ne-NP" dirty="0" smtClean="0">
                          <a:cs typeface="Kalimati" panose="00000400000000000000" pitchFamily="2"/>
                        </a:rPr>
                        <a:t>१३</a:t>
                      </a:r>
                      <a:endParaRPr lang="en-US" dirty="0">
                        <a:cs typeface="Kalimati" panose="00000400000000000000" pitchFamily="2"/>
                      </a:endParaRPr>
                    </a:p>
                  </a:txBody>
                  <a:tcPr/>
                </a:tc>
                <a:tc>
                  <a:txBody>
                    <a:bodyPr/>
                    <a:lstStyle/>
                    <a:p>
                      <a:r>
                        <a:rPr lang="ne-NP" dirty="0" smtClean="0">
                          <a:cs typeface="Kalimati" panose="00000400000000000000" pitchFamily="2"/>
                        </a:rPr>
                        <a:t>७</a:t>
                      </a:r>
                      <a:endParaRPr lang="en-US" dirty="0">
                        <a:cs typeface="Kalimati" panose="00000400000000000000" pitchFamily="2"/>
                      </a:endParaRPr>
                    </a:p>
                  </a:txBody>
                  <a:tcPr/>
                </a:tc>
                <a:tc>
                  <a:txBody>
                    <a:bodyPr/>
                    <a:lstStyle/>
                    <a:p>
                      <a:r>
                        <a:rPr lang="ne-NP" dirty="0" smtClean="0">
                          <a:cs typeface="Kalimati" panose="00000400000000000000" pitchFamily="2"/>
                        </a:rPr>
                        <a:t>९</a:t>
                      </a:r>
                      <a:endParaRPr lang="en-US" dirty="0">
                        <a:cs typeface="Kalimati" panose="00000400000000000000" pitchFamily="2"/>
                      </a:endParaRPr>
                    </a:p>
                  </a:txBody>
                  <a:tcPr/>
                </a:tc>
                <a:tc>
                  <a:txBody>
                    <a:bodyPr/>
                    <a:lstStyle/>
                    <a:p>
                      <a:r>
                        <a:rPr lang="ne-NP" dirty="0" smtClean="0">
                          <a:cs typeface="Kalimati" panose="00000400000000000000" pitchFamily="2"/>
                        </a:rPr>
                        <a:t>५</a:t>
                      </a:r>
                      <a:endParaRPr lang="en-US" dirty="0">
                        <a:cs typeface="Kalimati" panose="00000400000000000000" pitchFamily="2"/>
                      </a:endParaRPr>
                    </a:p>
                  </a:txBody>
                  <a:tcPr/>
                </a:tc>
                <a:extLst>
                  <a:ext uri="{0D108BD9-81ED-4DB2-BD59-A6C34878D82A}">
                    <a16:rowId xmlns:a16="http://schemas.microsoft.com/office/drawing/2014/main" xmlns="" val="10005"/>
                  </a:ext>
                </a:extLst>
              </a:tr>
              <a:tr h="370840">
                <a:tc>
                  <a:txBody>
                    <a:bodyPr/>
                    <a:lstStyle/>
                    <a:p>
                      <a:r>
                        <a:rPr lang="ne-NP" dirty="0" smtClean="0">
                          <a:cs typeface="Kalimati" panose="00000400000000000000" pitchFamily="2"/>
                        </a:rPr>
                        <a:t>१४</a:t>
                      </a:r>
                      <a:endParaRPr lang="en-US" dirty="0">
                        <a:cs typeface="Kalimati" panose="00000400000000000000" pitchFamily="2"/>
                      </a:endParaRPr>
                    </a:p>
                  </a:txBody>
                  <a:tcPr/>
                </a:tc>
                <a:tc>
                  <a:txBody>
                    <a:bodyPr/>
                    <a:lstStyle/>
                    <a:p>
                      <a:r>
                        <a:rPr lang="ne-NP" dirty="0" smtClean="0">
                          <a:cs typeface="Kalimati" panose="00000400000000000000" pitchFamily="2"/>
                        </a:rPr>
                        <a:t>८</a:t>
                      </a:r>
                      <a:endParaRPr lang="en-US" dirty="0">
                        <a:cs typeface="Kalimati" panose="00000400000000000000" pitchFamily="2"/>
                      </a:endParaRPr>
                    </a:p>
                  </a:txBody>
                  <a:tcPr/>
                </a:tc>
                <a:tc>
                  <a:txBody>
                    <a:bodyPr/>
                    <a:lstStyle/>
                    <a:p>
                      <a:r>
                        <a:rPr lang="ne-NP" dirty="0" smtClean="0">
                          <a:cs typeface="Kalimati" panose="00000400000000000000" pitchFamily="2"/>
                        </a:rPr>
                        <a:t>८</a:t>
                      </a:r>
                      <a:endParaRPr lang="en-US" dirty="0">
                        <a:cs typeface="Kalimati" panose="00000400000000000000" pitchFamily="2"/>
                      </a:endParaRPr>
                    </a:p>
                  </a:txBody>
                  <a:tcPr/>
                </a:tc>
                <a:tc>
                  <a:txBody>
                    <a:bodyPr/>
                    <a:lstStyle/>
                    <a:p>
                      <a:r>
                        <a:rPr lang="ne-NP" dirty="0" smtClean="0">
                          <a:cs typeface="Kalimati" panose="00000400000000000000" pitchFamily="2"/>
                        </a:rPr>
                        <a:t>६</a:t>
                      </a:r>
                      <a:endParaRPr lang="en-US" dirty="0">
                        <a:cs typeface="Kalimati" panose="00000400000000000000" pitchFamily="2"/>
                      </a:endParaRPr>
                    </a:p>
                  </a:txBody>
                  <a:tcPr/>
                </a:tc>
                <a:extLst>
                  <a:ext uri="{0D108BD9-81ED-4DB2-BD59-A6C34878D82A}">
                    <a16:rowId xmlns:a16="http://schemas.microsoft.com/office/drawing/2014/main" xmlns="" val="10006"/>
                  </a:ext>
                </a:extLst>
              </a:tr>
              <a:tr h="370840">
                <a:tc>
                  <a:txBody>
                    <a:bodyPr/>
                    <a:lstStyle/>
                    <a:p>
                      <a:r>
                        <a:rPr lang="ne-NP" dirty="0" smtClean="0">
                          <a:cs typeface="Kalimati" panose="00000400000000000000" pitchFamily="2"/>
                        </a:rPr>
                        <a:t>१५</a:t>
                      </a:r>
                      <a:endParaRPr lang="en-US" dirty="0">
                        <a:cs typeface="Kalimati" panose="00000400000000000000" pitchFamily="2"/>
                      </a:endParaRPr>
                    </a:p>
                  </a:txBody>
                  <a:tcPr/>
                </a:tc>
                <a:tc>
                  <a:txBody>
                    <a:bodyPr/>
                    <a:lstStyle/>
                    <a:p>
                      <a:r>
                        <a:rPr lang="ne-NP" dirty="0" smtClean="0">
                          <a:cs typeface="Kalimati" panose="00000400000000000000" pitchFamily="2"/>
                        </a:rPr>
                        <a:t>१२</a:t>
                      </a:r>
                      <a:endParaRPr lang="en-US" dirty="0">
                        <a:cs typeface="Kalimati" panose="00000400000000000000" pitchFamily="2"/>
                      </a:endParaRPr>
                    </a:p>
                  </a:txBody>
                  <a:tcPr/>
                </a:tc>
                <a:tc>
                  <a:txBody>
                    <a:bodyPr/>
                    <a:lstStyle/>
                    <a:p>
                      <a:r>
                        <a:rPr lang="ne-NP" dirty="0" smtClean="0">
                          <a:cs typeface="Kalimati" panose="00000400000000000000" pitchFamily="2"/>
                        </a:rPr>
                        <a:t>१७</a:t>
                      </a:r>
                      <a:endParaRPr lang="en-US" dirty="0">
                        <a:cs typeface="Kalimati" panose="00000400000000000000" pitchFamily="2"/>
                      </a:endParaRPr>
                    </a:p>
                  </a:txBody>
                  <a:tcPr/>
                </a:tc>
                <a:tc>
                  <a:txBody>
                    <a:bodyPr/>
                    <a:lstStyle/>
                    <a:p>
                      <a:r>
                        <a:rPr lang="ne-NP" dirty="0" smtClean="0">
                          <a:cs typeface="Kalimati" panose="00000400000000000000" pitchFamily="2"/>
                        </a:rPr>
                        <a:t>३६</a:t>
                      </a:r>
                      <a:endParaRPr lang="en-US" dirty="0">
                        <a:cs typeface="Kalimati" panose="00000400000000000000" pitchFamily="2"/>
                      </a:endParaRPr>
                    </a:p>
                  </a:txBody>
                  <a:tcPr/>
                </a:tc>
                <a:extLst>
                  <a:ext uri="{0D108BD9-81ED-4DB2-BD59-A6C34878D82A}">
                    <a16:rowId xmlns:a16="http://schemas.microsoft.com/office/drawing/2014/main" xmlns="" val="10007"/>
                  </a:ext>
                </a:extLst>
              </a:tr>
              <a:tr h="370840">
                <a:tc>
                  <a:txBody>
                    <a:bodyPr/>
                    <a:lstStyle/>
                    <a:p>
                      <a:r>
                        <a:rPr lang="ne-NP" dirty="0" smtClean="0">
                          <a:cs typeface="Kalimati" panose="00000400000000000000" pitchFamily="2"/>
                        </a:rPr>
                        <a:t>१६</a:t>
                      </a:r>
                      <a:endParaRPr lang="en-US" dirty="0">
                        <a:cs typeface="Kalimati" panose="00000400000000000000" pitchFamily="2"/>
                      </a:endParaRPr>
                    </a:p>
                  </a:txBody>
                  <a:tcPr/>
                </a:tc>
                <a:tc>
                  <a:txBody>
                    <a:bodyPr/>
                    <a:lstStyle/>
                    <a:p>
                      <a:r>
                        <a:rPr lang="ne-NP" dirty="0" smtClean="0">
                          <a:cs typeface="Kalimati" panose="00000400000000000000" pitchFamily="2"/>
                        </a:rPr>
                        <a:t>८</a:t>
                      </a:r>
                      <a:endParaRPr lang="en-US" dirty="0">
                        <a:cs typeface="Kalimati" panose="00000400000000000000" pitchFamily="2"/>
                      </a:endParaRPr>
                    </a:p>
                  </a:txBody>
                  <a:tcPr/>
                </a:tc>
                <a:tc>
                  <a:txBody>
                    <a:bodyPr/>
                    <a:lstStyle/>
                    <a:p>
                      <a:r>
                        <a:rPr lang="ne-NP" dirty="0" smtClean="0">
                          <a:cs typeface="Kalimati" panose="00000400000000000000" pitchFamily="2"/>
                        </a:rPr>
                        <a:t>८</a:t>
                      </a:r>
                      <a:endParaRPr lang="en-US" dirty="0">
                        <a:cs typeface="Kalimati" panose="00000400000000000000" pitchFamily="2"/>
                      </a:endParaRPr>
                    </a:p>
                  </a:txBody>
                  <a:tcPr/>
                </a:tc>
                <a:tc>
                  <a:txBody>
                    <a:bodyPr/>
                    <a:lstStyle/>
                    <a:p>
                      <a:r>
                        <a:rPr lang="ne-NP" dirty="0" smtClean="0">
                          <a:cs typeface="Kalimati" panose="00000400000000000000" pitchFamily="2"/>
                        </a:rPr>
                        <a:t>२३</a:t>
                      </a:r>
                      <a:endParaRPr lang="en-US" dirty="0">
                        <a:cs typeface="Kalimati" panose="00000400000000000000" pitchFamily="2"/>
                      </a:endParaRPr>
                    </a:p>
                  </a:txBody>
                  <a:tcPr/>
                </a:tc>
                <a:extLst>
                  <a:ext uri="{0D108BD9-81ED-4DB2-BD59-A6C34878D82A}">
                    <a16:rowId xmlns:a16="http://schemas.microsoft.com/office/drawing/2014/main" xmlns="" val="10008"/>
                  </a:ext>
                </a:extLst>
              </a:tr>
              <a:tr h="370840">
                <a:tc>
                  <a:txBody>
                    <a:bodyPr/>
                    <a:lstStyle/>
                    <a:p>
                      <a:r>
                        <a:rPr lang="ne-NP" dirty="0" smtClean="0">
                          <a:cs typeface="Kalimati" panose="00000400000000000000" pitchFamily="2"/>
                        </a:rPr>
                        <a:t>१७</a:t>
                      </a:r>
                      <a:endParaRPr lang="en-US" dirty="0">
                        <a:cs typeface="Kalimati" panose="00000400000000000000" pitchFamily="2"/>
                      </a:endParaRPr>
                    </a:p>
                  </a:txBody>
                  <a:tcPr/>
                </a:tc>
                <a:tc>
                  <a:txBody>
                    <a:bodyPr/>
                    <a:lstStyle/>
                    <a:p>
                      <a:r>
                        <a:rPr lang="ne-NP" dirty="0" smtClean="0">
                          <a:cs typeface="Kalimati" panose="00000400000000000000" pitchFamily="2"/>
                        </a:rPr>
                        <a:t>१०</a:t>
                      </a:r>
                      <a:endParaRPr lang="en-US" dirty="0">
                        <a:cs typeface="Kalimati" panose="00000400000000000000" pitchFamily="2"/>
                      </a:endParaRPr>
                    </a:p>
                  </a:txBody>
                  <a:tcPr/>
                </a:tc>
                <a:tc>
                  <a:txBody>
                    <a:bodyPr/>
                    <a:lstStyle/>
                    <a:p>
                      <a:r>
                        <a:rPr lang="ne-NP" dirty="0" smtClean="0">
                          <a:cs typeface="Kalimati" panose="00000400000000000000" pitchFamily="2"/>
                        </a:rPr>
                        <a:t>१६</a:t>
                      </a:r>
                      <a:endParaRPr lang="en-US" dirty="0">
                        <a:cs typeface="Kalimati" panose="00000400000000000000" pitchFamily="2"/>
                      </a:endParaRPr>
                    </a:p>
                  </a:txBody>
                  <a:tcPr/>
                </a:tc>
                <a:tc>
                  <a:txBody>
                    <a:bodyPr/>
                    <a:lstStyle/>
                    <a:p>
                      <a:r>
                        <a:rPr lang="ne-NP" dirty="0" smtClean="0">
                          <a:cs typeface="Kalimati" panose="00000400000000000000" pitchFamily="2"/>
                        </a:rPr>
                        <a:t>२८</a:t>
                      </a:r>
                      <a:endParaRPr lang="en-US" dirty="0">
                        <a:cs typeface="Kalimati" panose="00000400000000000000" pitchFamily="2"/>
                      </a:endParaRPr>
                    </a:p>
                  </a:txBody>
                  <a:tcPr/>
                </a:tc>
                <a:extLst>
                  <a:ext uri="{0D108BD9-81ED-4DB2-BD59-A6C34878D82A}">
                    <a16:rowId xmlns:a16="http://schemas.microsoft.com/office/drawing/2014/main" xmlns="" val="10009"/>
                  </a:ext>
                </a:extLst>
              </a:tr>
              <a:tr h="370840">
                <a:tc>
                  <a:txBody>
                    <a:bodyPr/>
                    <a:lstStyle/>
                    <a:p>
                      <a:r>
                        <a:rPr lang="ne-NP" dirty="0" smtClean="0">
                          <a:cs typeface="Kalimati" panose="00000400000000000000" pitchFamily="2"/>
                        </a:rPr>
                        <a:t>१८</a:t>
                      </a:r>
                      <a:endParaRPr lang="en-US" dirty="0">
                        <a:cs typeface="Kalimati" panose="00000400000000000000" pitchFamily="2"/>
                      </a:endParaRPr>
                    </a:p>
                  </a:txBody>
                  <a:tcPr/>
                </a:tc>
                <a:tc>
                  <a:txBody>
                    <a:bodyPr/>
                    <a:lstStyle/>
                    <a:p>
                      <a:r>
                        <a:rPr lang="ne-NP" dirty="0" smtClean="0">
                          <a:cs typeface="Kalimati" panose="00000400000000000000" pitchFamily="2"/>
                        </a:rPr>
                        <a:t>९</a:t>
                      </a:r>
                      <a:endParaRPr lang="en-US" dirty="0">
                        <a:cs typeface="Kalimati" panose="00000400000000000000" pitchFamily="2"/>
                      </a:endParaRPr>
                    </a:p>
                  </a:txBody>
                  <a:tcPr/>
                </a:tc>
                <a:tc>
                  <a:txBody>
                    <a:bodyPr/>
                    <a:lstStyle/>
                    <a:p>
                      <a:r>
                        <a:rPr lang="ne-NP" dirty="0" smtClean="0">
                          <a:cs typeface="Kalimati" panose="00000400000000000000" pitchFamily="2"/>
                        </a:rPr>
                        <a:t>१७</a:t>
                      </a:r>
                      <a:endParaRPr lang="en-US" dirty="0">
                        <a:cs typeface="Kalimati" panose="00000400000000000000" pitchFamily="2"/>
                      </a:endParaRPr>
                    </a:p>
                  </a:txBody>
                  <a:tcPr/>
                </a:tc>
                <a:tc>
                  <a:txBody>
                    <a:bodyPr/>
                    <a:lstStyle/>
                    <a:p>
                      <a:r>
                        <a:rPr lang="ne-NP" dirty="0" smtClean="0">
                          <a:cs typeface="Kalimati" panose="00000400000000000000" pitchFamily="2"/>
                        </a:rPr>
                        <a:t>७</a:t>
                      </a:r>
                      <a:endParaRPr lang="en-US" dirty="0">
                        <a:cs typeface="Kalimati" panose="00000400000000000000" pitchFamily="2"/>
                      </a:endParaRPr>
                    </a:p>
                  </a:txBody>
                  <a:tcPr/>
                </a:tc>
                <a:extLst>
                  <a:ext uri="{0D108BD9-81ED-4DB2-BD59-A6C34878D82A}">
                    <a16:rowId xmlns:a16="http://schemas.microsoft.com/office/drawing/2014/main" xmlns="" val="10010"/>
                  </a:ext>
                </a:extLst>
              </a:tr>
              <a:tr h="370840">
                <a:tc>
                  <a:txBody>
                    <a:bodyPr/>
                    <a:lstStyle/>
                    <a:p>
                      <a:r>
                        <a:rPr lang="ne-NP" dirty="0" smtClean="0">
                          <a:cs typeface="Kalimati" panose="00000400000000000000" pitchFamily="2"/>
                        </a:rPr>
                        <a:t>१९</a:t>
                      </a:r>
                      <a:endParaRPr lang="en-US" dirty="0">
                        <a:cs typeface="Kalimati" panose="00000400000000000000" pitchFamily="2"/>
                      </a:endParaRPr>
                    </a:p>
                  </a:txBody>
                  <a:tcPr/>
                </a:tc>
                <a:tc>
                  <a:txBody>
                    <a:bodyPr/>
                    <a:lstStyle/>
                    <a:p>
                      <a:r>
                        <a:rPr lang="ne-NP" dirty="0" smtClean="0">
                          <a:cs typeface="Kalimati" panose="00000400000000000000" pitchFamily="2"/>
                        </a:rPr>
                        <a:t>९</a:t>
                      </a:r>
                      <a:endParaRPr lang="en-US" dirty="0">
                        <a:cs typeface="Kalimati" panose="00000400000000000000" pitchFamily="2"/>
                      </a:endParaRPr>
                    </a:p>
                  </a:txBody>
                  <a:tcPr/>
                </a:tc>
                <a:tc>
                  <a:txBody>
                    <a:bodyPr/>
                    <a:lstStyle/>
                    <a:p>
                      <a:r>
                        <a:rPr lang="ne-NP" dirty="0" smtClean="0">
                          <a:cs typeface="Kalimati" panose="00000400000000000000" pitchFamily="2"/>
                        </a:rPr>
                        <a:t>१४</a:t>
                      </a:r>
                      <a:endParaRPr lang="en-US" dirty="0">
                        <a:cs typeface="Kalimati" panose="00000400000000000000" pitchFamily="2"/>
                      </a:endParaRPr>
                    </a:p>
                  </a:txBody>
                  <a:tcPr/>
                </a:tc>
                <a:tc>
                  <a:txBody>
                    <a:bodyPr/>
                    <a:lstStyle/>
                    <a:p>
                      <a:r>
                        <a:rPr lang="ne-NP" dirty="0" smtClean="0">
                          <a:cs typeface="Kalimati" panose="00000400000000000000" pitchFamily="2"/>
                        </a:rPr>
                        <a:t>१६</a:t>
                      </a:r>
                      <a:endParaRPr lang="en-US" dirty="0">
                        <a:cs typeface="Kalimati" panose="00000400000000000000" pitchFamily="2"/>
                      </a:endParaRPr>
                    </a:p>
                  </a:txBody>
                  <a:tcPr/>
                </a:tc>
                <a:extLst>
                  <a:ext uri="{0D108BD9-81ED-4DB2-BD59-A6C34878D82A}">
                    <a16:rowId xmlns:a16="http://schemas.microsoft.com/office/drawing/2014/main" xmlns="" val="10011"/>
                  </a:ext>
                </a:extLst>
              </a:tr>
              <a:tr h="370840">
                <a:tc>
                  <a:txBody>
                    <a:bodyPr/>
                    <a:lstStyle/>
                    <a:p>
                      <a:r>
                        <a:rPr lang="ne-NP" dirty="0" smtClean="0">
                          <a:cs typeface="Kalimati" panose="00000400000000000000" pitchFamily="2"/>
                        </a:rPr>
                        <a:t>२०</a:t>
                      </a:r>
                      <a:endParaRPr lang="en-US" dirty="0">
                        <a:cs typeface="Kalimati" panose="00000400000000000000" pitchFamily="2"/>
                      </a:endParaRPr>
                    </a:p>
                  </a:txBody>
                  <a:tcPr/>
                </a:tc>
                <a:tc>
                  <a:txBody>
                    <a:bodyPr/>
                    <a:lstStyle/>
                    <a:p>
                      <a:r>
                        <a:rPr lang="ne-NP" smtClean="0">
                          <a:cs typeface="Kalimati" panose="00000400000000000000" pitchFamily="2"/>
                        </a:rPr>
                        <a:t>अप्राप्त</a:t>
                      </a:r>
                      <a:endParaRPr lang="en-US" dirty="0">
                        <a:cs typeface="Kalimati" panose="00000400000000000000" pitchFamily="2"/>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e-NP" smtClean="0">
                          <a:cs typeface="Kalimati" panose="00000400000000000000" pitchFamily="2"/>
                        </a:rPr>
                        <a:t>अप्राप्त</a:t>
                      </a:r>
                      <a:endParaRPr lang="en-US" smtClean="0">
                        <a:cs typeface="Kalimati" panose="00000400000000000000" pitchFamily="2"/>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e-NP" smtClean="0">
                          <a:cs typeface="Kalimati" panose="00000400000000000000" pitchFamily="2"/>
                        </a:rPr>
                        <a:t>अप्राप्त</a:t>
                      </a:r>
                      <a:endParaRPr lang="en-US" smtClean="0">
                        <a:cs typeface="Kalimati" panose="00000400000000000000" pitchFamily="2"/>
                      </a:endParaRPr>
                    </a:p>
                  </a:txBody>
                  <a:tcPr/>
                </a:tc>
                <a:extLst>
                  <a:ext uri="{0D108BD9-81ED-4DB2-BD59-A6C34878D82A}">
                    <a16:rowId xmlns:a16="http://schemas.microsoft.com/office/drawing/2014/main" xmlns="" val="10012"/>
                  </a:ext>
                </a:extLst>
              </a:tr>
            </a:tbl>
          </a:graphicData>
        </a:graphic>
      </p:graphicFrame>
      <p:sp>
        <p:nvSpPr>
          <p:cNvPr id="5" name="Slide Number Placeholder 4"/>
          <p:cNvSpPr>
            <a:spLocks noGrp="1"/>
          </p:cNvSpPr>
          <p:nvPr>
            <p:ph type="sldNum" sz="quarter" idx="12"/>
          </p:nvPr>
        </p:nvSpPr>
        <p:spPr/>
        <p:txBody>
          <a:bodyPr/>
          <a:lstStyle/>
          <a:p>
            <a:fld id="{D5A3C07E-D37F-45BB-9AEA-E961484A1A12}" type="slidenum">
              <a:rPr lang="en-US" smtClean="0"/>
              <a:t>51</a:t>
            </a:fld>
            <a:endParaRPr lang="en-US"/>
          </a:p>
        </p:txBody>
      </p:sp>
    </p:spTree>
    <p:extLst>
      <p:ext uri="{BB962C8B-B14F-4D97-AF65-F5344CB8AC3E}">
        <p14:creationId xmlns:p14="http://schemas.microsoft.com/office/powerpoint/2010/main" val="19942336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5A3C07E-D37F-45BB-9AEA-E961484A1A12}" type="slidenum">
              <a:rPr lang="en-US" smtClean="0"/>
              <a:t>52</a:t>
            </a:fld>
            <a:endParaRPr lang="en-US"/>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341555617"/>
              </p:ext>
            </p:extLst>
          </p:nvPr>
        </p:nvGraphicFramePr>
        <p:xfrm>
          <a:off x="228600" y="235443"/>
          <a:ext cx="8784432" cy="6050971"/>
        </p:xfrm>
        <a:graphic>
          <a:graphicData uri="http://schemas.openxmlformats.org/drawingml/2006/table">
            <a:tbl>
              <a:tblPr>
                <a:tableStyleId>{E8B1032C-EA38-4F05-BA0D-38AFFFC7BED3}</a:tableStyleId>
              </a:tblPr>
              <a:tblGrid>
                <a:gridCol w="433314">
                  <a:extLst>
                    <a:ext uri="{9D8B030D-6E8A-4147-A177-3AD203B41FA5}">
                      <a16:colId xmlns:a16="http://schemas.microsoft.com/office/drawing/2014/main" xmlns="" val="2578887302"/>
                    </a:ext>
                  </a:extLst>
                </a:gridCol>
                <a:gridCol w="669665">
                  <a:extLst>
                    <a:ext uri="{9D8B030D-6E8A-4147-A177-3AD203B41FA5}">
                      <a16:colId xmlns:a16="http://schemas.microsoft.com/office/drawing/2014/main" xmlns="" val="3000952527"/>
                    </a:ext>
                  </a:extLst>
                </a:gridCol>
                <a:gridCol w="420183">
                  <a:extLst>
                    <a:ext uri="{9D8B030D-6E8A-4147-A177-3AD203B41FA5}">
                      <a16:colId xmlns:a16="http://schemas.microsoft.com/office/drawing/2014/main" xmlns="" val="1950234468"/>
                    </a:ext>
                  </a:extLst>
                </a:gridCol>
                <a:gridCol w="590881">
                  <a:extLst>
                    <a:ext uri="{9D8B030D-6E8A-4147-A177-3AD203B41FA5}">
                      <a16:colId xmlns:a16="http://schemas.microsoft.com/office/drawing/2014/main" xmlns="" val="3638365784"/>
                    </a:ext>
                  </a:extLst>
                </a:gridCol>
                <a:gridCol w="551490">
                  <a:extLst>
                    <a:ext uri="{9D8B030D-6E8A-4147-A177-3AD203B41FA5}">
                      <a16:colId xmlns:a16="http://schemas.microsoft.com/office/drawing/2014/main" xmlns="" val="706014103"/>
                    </a:ext>
                  </a:extLst>
                </a:gridCol>
                <a:gridCol w="577751">
                  <a:extLst>
                    <a:ext uri="{9D8B030D-6E8A-4147-A177-3AD203B41FA5}">
                      <a16:colId xmlns:a16="http://schemas.microsoft.com/office/drawing/2014/main" xmlns="" val="1317669052"/>
                    </a:ext>
                  </a:extLst>
                </a:gridCol>
                <a:gridCol w="512096">
                  <a:extLst>
                    <a:ext uri="{9D8B030D-6E8A-4147-A177-3AD203B41FA5}">
                      <a16:colId xmlns:a16="http://schemas.microsoft.com/office/drawing/2014/main" xmlns="" val="3678681392"/>
                    </a:ext>
                  </a:extLst>
                </a:gridCol>
                <a:gridCol w="643403">
                  <a:extLst>
                    <a:ext uri="{9D8B030D-6E8A-4147-A177-3AD203B41FA5}">
                      <a16:colId xmlns:a16="http://schemas.microsoft.com/office/drawing/2014/main" xmlns="" val="3827810151"/>
                    </a:ext>
                  </a:extLst>
                </a:gridCol>
                <a:gridCol w="945410">
                  <a:extLst>
                    <a:ext uri="{9D8B030D-6E8A-4147-A177-3AD203B41FA5}">
                      <a16:colId xmlns:a16="http://schemas.microsoft.com/office/drawing/2014/main" xmlns="" val="553375268"/>
                    </a:ext>
                  </a:extLst>
                </a:gridCol>
                <a:gridCol w="892886">
                  <a:extLst>
                    <a:ext uri="{9D8B030D-6E8A-4147-A177-3AD203B41FA5}">
                      <a16:colId xmlns:a16="http://schemas.microsoft.com/office/drawing/2014/main" xmlns="" val="2061090014"/>
                    </a:ext>
                  </a:extLst>
                </a:gridCol>
                <a:gridCol w="906017">
                  <a:extLst>
                    <a:ext uri="{9D8B030D-6E8A-4147-A177-3AD203B41FA5}">
                      <a16:colId xmlns:a16="http://schemas.microsoft.com/office/drawing/2014/main" xmlns="" val="3866873095"/>
                    </a:ext>
                  </a:extLst>
                </a:gridCol>
                <a:gridCol w="656535">
                  <a:extLst>
                    <a:ext uri="{9D8B030D-6E8A-4147-A177-3AD203B41FA5}">
                      <a16:colId xmlns:a16="http://schemas.microsoft.com/office/drawing/2014/main" xmlns="" val="2415343901"/>
                    </a:ext>
                  </a:extLst>
                </a:gridCol>
                <a:gridCol w="506169">
                  <a:extLst>
                    <a:ext uri="{9D8B030D-6E8A-4147-A177-3AD203B41FA5}">
                      <a16:colId xmlns:a16="http://schemas.microsoft.com/office/drawing/2014/main" xmlns="" val="329271433"/>
                    </a:ext>
                  </a:extLst>
                </a:gridCol>
                <a:gridCol w="478632">
                  <a:extLst>
                    <a:ext uri="{9D8B030D-6E8A-4147-A177-3AD203B41FA5}">
                      <a16:colId xmlns:a16="http://schemas.microsoft.com/office/drawing/2014/main" xmlns="" val="1536216198"/>
                    </a:ext>
                  </a:extLst>
                </a:gridCol>
              </a:tblGrid>
              <a:tr h="320845">
                <a:tc gridSpan="12">
                  <a:txBody>
                    <a:bodyPr/>
                    <a:lstStyle/>
                    <a:p>
                      <a:pPr algn="ctr" fontAlgn="b"/>
                      <a:r>
                        <a:rPr lang="ne-NP" sz="1800" b="1" u="none" strike="noStrike" smtClean="0">
                          <a:effectLst/>
                        </a:rPr>
                        <a:t>धरान</a:t>
                      </a:r>
                      <a:r>
                        <a:rPr lang="ne-NP" sz="1800" b="1" u="none" strike="noStrike" baseline="0" smtClean="0">
                          <a:effectLst/>
                        </a:rPr>
                        <a:t> उपमहानगरपालिका</a:t>
                      </a:r>
                      <a:r>
                        <a:rPr lang="en-US" sz="1800" b="1" u="none" strike="noStrike" baseline="0" smtClean="0">
                          <a:effectLst/>
                        </a:rPr>
                        <a:t>, </a:t>
                      </a:r>
                      <a:r>
                        <a:rPr lang="ne-NP" sz="1800" b="1" u="none" strike="noStrike" baseline="0" smtClean="0">
                          <a:effectLst/>
                        </a:rPr>
                        <a:t>व्यक्तिगत घटना दर्ता विवरण</a:t>
                      </a:r>
                      <a:endParaRPr lang="ne-NP" sz="1800" b="1" i="0" u="none" strike="noStrike">
                        <a:solidFill>
                          <a:srgbClr val="000000"/>
                        </a:solidFill>
                        <a:effectLst/>
                        <a:latin typeface="Calibri" panose="020F0502020204030204" pitchFamily="34" charset="0"/>
                      </a:endParaRPr>
                    </a:p>
                  </a:txBody>
                  <a:tcPr marL="6477" marR="6477" marT="6477" marB="31088"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fontAlgn="b"/>
                      <a:endParaRPr lang="en-US" sz="1100" b="0" i="0" u="none" strike="noStrike">
                        <a:solidFill>
                          <a:srgbClr val="000000"/>
                        </a:solidFill>
                        <a:effectLst/>
                        <a:latin typeface="Calibri" panose="020F0502020204030204" pitchFamily="34" charset="0"/>
                      </a:endParaRPr>
                    </a:p>
                  </a:txBody>
                  <a:tcPr marL="6477" marR="6477" marT="6477" marB="31088" anchor="b"/>
                </a:tc>
                <a:tc>
                  <a:txBody>
                    <a:bodyPr/>
                    <a:lstStyle/>
                    <a:p>
                      <a:pPr fontAlgn="b"/>
                      <a:endParaRPr lang="en-US" sz="1100" b="0" i="0" u="none" strike="noStrike">
                        <a:solidFill>
                          <a:srgbClr val="000000"/>
                        </a:solidFill>
                        <a:effectLst/>
                        <a:latin typeface="Calibri" panose="020F0502020204030204" pitchFamily="34" charset="0"/>
                      </a:endParaRPr>
                    </a:p>
                  </a:txBody>
                  <a:tcPr marL="6477" marR="6477" marT="6477" marB="31088" anchor="b"/>
                </a:tc>
                <a:extLst>
                  <a:ext uri="{0D108BD9-81ED-4DB2-BD59-A6C34878D82A}">
                    <a16:rowId xmlns:a16="http://schemas.microsoft.com/office/drawing/2014/main" xmlns="" val="1644206729"/>
                  </a:ext>
                </a:extLst>
              </a:tr>
              <a:tr h="245858">
                <a:tc gridSpan="12">
                  <a:txBody>
                    <a:bodyPr/>
                    <a:lstStyle/>
                    <a:p>
                      <a:pPr algn="ctr" fontAlgn="b"/>
                      <a:r>
                        <a:rPr lang="ne-NP" sz="1400" u="none" strike="noStrike" smtClean="0">
                          <a:effectLst/>
                        </a:rPr>
                        <a:t>२०७४</a:t>
                      </a:r>
                      <a:r>
                        <a:rPr lang="ne-NP" sz="1400" u="none" strike="noStrike" baseline="0" smtClean="0">
                          <a:effectLst/>
                        </a:rPr>
                        <a:t> बैशाख दिख चैत सम्म</a:t>
                      </a:r>
                      <a:endParaRPr lang="ne-NP" sz="1400" b="0" i="0" u="none" strike="noStrike">
                        <a:solidFill>
                          <a:srgbClr val="000000"/>
                        </a:solidFill>
                        <a:effectLst/>
                        <a:latin typeface="Calibri" panose="020F0502020204030204" pitchFamily="34" charset="0"/>
                      </a:endParaRPr>
                    </a:p>
                  </a:txBody>
                  <a:tcPr marL="6477" marR="6477" marT="6477" marB="31088"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fontAlgn="b"/>
                      <a:endParaRPr lang="en-US" sz="1100" b="0" i="0" u="none" strike="noStrike">
                        <a:solidFill>
                          <a:srgbClr val="000000"/>
                        </a:solidFill>
                        <a:effectLst/>
                        <a:latin typeface="Calibri" panose="020F0502020204030204" pitchFamily="34" charset="0"/>
                      </a:endParaRPr>
                    </a:p>
                  </a:txBody>
                  <a:tcPr marL="6477" marR="6477" marT="6477" marB="31088" anchor="b"/>
                </a:tc>
                <a:tc>
                  <a:txBody>
                    <a:bodyPr/>
                    <a:lstStyle/>
                    <a:p>
                      <a:pPr fontAlgn="b"/>
                      <a:endParaRPr lang="en-US" sz="1100" b="0" i="0" u="none" strike="noStrike">
                        <a:solidFill>
                          <a:srgbClr val="000000"/>
                        </a:solidFill>
                        <a:effectLst/>
                        <a:latin typeface="Calibri" panose="020F0502020204030204" pitchFamily="34" charset="0"/>
                      </a:endParaRPr>
                    </a:p>
                  </a:txBody>
                  <a:tcPr marL="6477" marR="6477" marT="6477" marB="31088" anchor="b"/>
                </a:tc>
                <a:extLst>
                  <a:ext uri="{0D108BD9-81ED-4DB2-BD59-A6C34878D82A}">
                    <a16:rowId xmlns:a16="http://schemas.microsoft.com/office/drawing/2014/main" xmlns="" val="905349344"/>
                  </a:ext>
                </a:extLst>
              </a:tr>
              <a:tr h="565264">
                <a:tc>
                  <a:txBody>
                    <a:bodyPr/>
                    <a:lstStyle/>
                    <a:p>
                      <a:pPr algn="ctr" fontAlgn="ctr"/>
                      <a:r>
                        <a:rPr lang="ne-NP" sz="1100" u="none" strike="noStrike">
                          <a:effectLst/>
                        </a:rPr>
                        <a:t>वडा नं.</a:t>
                      </a:r>
                      <a:endParaRPr lang="ne-NP" sz="1100" b="1" i="0" u="none" strike="noStrike">
                        <a:solidFill>
                          <a:srgbClr val="000000"/>
                        </a:solidFill>
                        <a:effectLst/>
                        <a:latin typeface="Calibri" panose="020F0502020204030204" pitchFamily="34" charset="0"/>
                      </a:endParaRPr>
                    </a:p>
                  </a:txBody>
                  <a:tcPr marL="6477" marR="6477" marT="6477" marB="31088" anchor="ctr"/>
                </a:tc>
                <a:tc>
                  <a:txBody>
                    <a:bodyPr/>
                    <a:lstStyle/>
                    <a:p>
                      <a:pPr algn="ctr" fontAlgn="ctr"/>
                      <a:r>
                        <a:rPr lang="ne-NP" sz="1100" u="none" strike="noStrike">
                          <a:effectLst/>
                        </a:rPr>
                        <a:t>जन्म दर्ता महिला</a:t>
                      </a:r>
                      <a:endParaRPr lang="ne-NP" sz="1100" b="1" i="0" u="none" strike="noStrike">
                        <a:solidFill>
                          <a:srgbClr val="000000"/>
                        </a:solidFill>
                        <a:effectLst/>
                        <a:latin typeface="Calibri" panose="020F0502020204030204" pitchFamily="34" charset="0"/>
                      </a:endParaRPr>
                    </a:p>
                  </a:txBody>
                  <a:tcPr marL="6477" marR="6477" marT="6477" marB="31088" anchor="ctr"/>
                </a:tc>
                <a:tc>
                  <a:txBody>
                    <a:bodyPr/>
                    <a:lstStyle/>
                    <a:p>
                      <a:pPr algn="ctr" fontAlgn="ctr"/>
                      <a:r>
                        <a:rPr lang="ne-NP" sz="1100" u="none" strike="noStrike">
                          <a:effectLst/>
                        </a:rPr>
                        <a:t>जन्म दर्ता पुरुष</a:t>
                      </a:r>
                      <a:endParaRPr lang="ne-NP" sz="1100" b="1" i="0" u="none" strike="noStrike">
                        <a:solidFill>
                          <a:srgbClr val="000000"/>
                        </a:solidFill>
                        <a:effectLst/>
                        <a:latin typeface="Calibri" panose="020F0502020204030204" pitchFamily="34" charset="0"/>
                      </a:endParaRPr>
                    </a:p>
                  </a:txBody>
                  <a:tcPr marL="6477" marR="6477" marT="6477" marB="31088" anchor="ctr"/>
                </a:tc>
                <a:tc>
                  <a:txBody>
                    <a:bodyPr/>
                    <a:lstStyle/>
                    <a:p>
                      <a:pPr algn="ctr" fontAlgn="ctr"/>
                      <a:r>
                        <a:rPr lang="ne-NP" sz="1100" b="1" u="none" strike="noStrike">
                          <a:effectLst/>
                        </a:rPr>
                        <a:t>जन्म दर्ता जम्मा</a:t>
                      </a:r>
                      <a:endParaRPr lang="ne-NP" sz="1100" b="1" i="0" u="none" strike="noStrike">
                        <a:solidFill>
                          <a:srgbClr val="000000"/>
                        </a:solidFill>
                        <a:effectLst/>
                        <a:latin typeface="Calibri" panose="020F0502020204030204" pitchFamily="34" charset="0"/>
                      </a:endParaRPr>
                    </a:p>
                  </a:txBody>
                  <a:tcPr marL="6477" marR="6477" marT="6477" marB="31088" anchor="ctr"/>
                </a:tc>
                <a:tc>
                  <a:txBody>
                    <a:bodyPr/>
                    <a:lstStyle/>
                    <a:p>
                      <a:pPr algn="ctr" fontAlgn="ctr"/>
                      <a:r>
                        <a:rPr lang="ne-NP" sz="1100" u="none" strike="noStrike">
                          <a:effectLst/>
                        </a:rPr>
                        <a:t>मृत्यु दर्ता महिला</a:t>
                      </a:r>
                      <a:endParaRPr lang="ne-NP" sz="1100" b="1" i="0" u="none" strike="noStrike">
                        <a:solidFill>
                          <a:srgbClr val="000000"/>
                        </a:solidFill>
                        <a:effectLst/>
                        <a:latin typeface="Calibri" panose="020F0502020204030204" pitchFamily="34" charset="0"/>
                      </a:endParaRPr>
                    </a:p>
                  </a:txBody>
                  <a:tcPr marL="6477" marR="6477" marT="6477" marB="31088" anchor="ctr"/>
                </a:tc>
                <a:tc>
                  <a:txBody>
                    <a:bodyPr/>
                    <a:lstStyle/>
                    <a:p>
                      <a:pPr algn="ctr" fontAlgn="ctr"/>
                      <a:r>
                        <a:rPr lang="ne-NP" sz="1100" u="none" strike="noStrike">
                          <a:effectLst/>
                        </a:rPr>
                        <a:t>मृत्यु दर्ता पुरुष</a:t>
                      </a:r>
                      <a:endParaRPr lang="ne-NP" sz="1100" b="1" i="0" u="none" strike="noStrike">
                        <a:solidFill>
                          <a:srgbClr val="000000"/>
                        </a:solidFill>
                        <a:effectLst/>
                        <a:latin typeface="Calibri" panose="020F0502020204030204" pitchFamily="34" charset="0"/>
                      </a:endParaRPr>
                    </a:p>
                  </a:txBody>
                  <a:tcPr marL="6477" marR="6477" marT="6477" marB="31088" anchor="ctr"/>
                </a:tc>
                <a:tc>
                  <a:txBody>
                    <a:bodyPr/>
                    <a:lstStyle/>
                    <a:p>
                      <a:pPr algn="ctr" fontAlgn="ctr"/>
                      <a:r>
                        <a:rPr lang="ne-NP" sz="1100" b="1" u="none" strike="noStrike">
                          <a:effectLst/>
                        </a:rPr>
                        <a:t>मृत्यु दर्ता जम्मा</a:t>
                      </a:r>
                      <a:endParaRPr lang="ne-NP" sz="1100" b="1" i="0" u="none" strike="noStrike">
                        <a:solidFill>
                          <a:srgbClr val="000000"/>
                        </a:solidFill>
                        <a:effectLst/>
                        <a:latin typeface="Calibri" panose="020F0502020204030204" pitchFamily="34" charset="0"/>
                      </a:endParaRPr>
                    </a:p>
                  </a:txBody>
                  <a:tcPr marL="6477" marR="6477" marT="6477" marB="31088" anchor="ctr"/>
                </a:tc>
                <a:tc>
                  <a:txBody>
                    <a:bodyPr/>
                    <a:lstStyle/>
                    <a:p>
                      <a:pPr algn="ctr" fontAlgn="ctr"/>
                      <a:r>
                        <a:rPr lang="ne-NP" sz="1100" b="1" u="none" strike="noStrike">
                          <a:effectLst/>
                        </a:rPr>
                        <a:t>विवाह दर्ता संख्या</a:t>
                      </a:r>
                      <a:endParaRPr lang="ne-NP" sz="1100" b="1" i="0" u="none" strike="noStrike">
                        <a:solidFill>
                          <a:srgbClr val="000000"/>
                        </a:solidFill>
                        <a:effectLst/>
                        <a:latin typeface="Calibri" panose="020F0502020204030204" pitchFamily="34" charset="0"/>
                      </a:endParaRPr>
                    </a:p>
                  </a:txBody>
                  <a:tcPr marL="6477" marR="6477" marT="6477" marB="31088" anchor="ctr"/>
                </a:tc>
                <a:tc>
                  <a:txBody>
                    <a:bodyPr/>
                    <a:lstStyle/>
                    <a:p>
                      <a:pPr algn="ctr" fontAlgn="ctr"/>
                      <a:r>
                        <a:rPr lang="ne-NP" sz="1100" b="0" u="none" strike="noStrike">
                          <a:effectLst/>
                        </a:rPr>
                        <a:t>बसाईसराई दर्ता संख्या</a:t>
                      </a:r>
                      <a:endParaRPr lang="ne-NP" sz="1100" b="0" i="0" u="none" strike="noStrike">
                        <a:solidFill>
                          <a:srgbClr val="000000"/>
                        </a:solidFill>
                        <a:effectLst/>
                        <a:latin typeface="Calibri" panose="020F0502020204030204" pitchFamily="34" charset="0"/>
                      </a:endParaRPr>
                    </a:p>
                  </a:txBody>
                  <a:tcPr marL="6477" marR="6477" marT="6477" marB="31088" anchor="ctr"/>
                </a:tc>
                <a:tc>
                  <a:txBody>
                    <a:bodyPr/>
                    <a:lstStyle/>
                    <a:p>
                      <a:pPr algn="ctr" fontAlgn="ctr"/>
                      <a:r>
                        <a:rPr lang="ne-NP" sz="1100" b="1" u="none" strike="noStrike">
                          <a:effectLst/>
                        </a:rPr>
                        <a:t>बसाईसराई गएको संख्या</a:t>
                      </a:r>
                      <a:endParaRPr lang="ne-NP" sz="1100" b="1" i="0" u="none" strike="noStrike">
                        <a:solidFill>
                          <a:srgbClr val="000000"/>
                        </a:solidFill>
                        <a:effectLst/>
                        <a:latin typeface="Calibri" panose="020F0502020204030204" pitchFamily="34" charset="0"/>
                      </a:endParaRPr>
                    </a:p>
                  </a:txBody>
                  <a:tcPr marL="6477" marR="6477" marT="6477" marB="31088" anchor="ctr"/>
                </a:tc>
                <a:tc>
                  <a:txBody>
                    <a:bodyPr/>
                    <a:lstStyle/>
                    <a:p>
                      <a:pPr algn="ctr" fontAlgn="ctr"/>
                      <a:r>
                        <a:rPr lang="ne-NP" sz="1100" b="1" u="none" strike="noStrike">
                          <a:effectLst/>
                        </a:rPr>
                        <a:t>बसाईसराई आएको संख्या</a:t>
                      </a:r>
                      <a:endParaRPr lang="ne-NP" sz="1100" b="1" i="0" u="none" strike="noStrike">
                        <a:solidFill>
                          <a:srgbClr val="000000"/>
                        </a:solidFill>
                        <a:effectLst/>
                        <a:latin typeface="Calibri" panose="020F0502020204030204" pitchFamily="34" charset="0"/>
                      </a:endParaRPr>
                    </a:p>
                  </a:txBody>
                  <a:tcPr marL="6477" marR="6477" marT="6477" marB="31088" anchor="ctr"/>
                </a:tc>
                <a:tc>
                  <a:txBody>
                    <a:bodyPr/>
                    <a:lstStyle/>
                    <a:p>
                      <a:pPr algn="ctr" fontAlgn="ctr"/>
                      <a:r>
                        <a:rPr lang="ne-NP" sz="1100" u="none" strike="noStrike" smtClean="0">
                          <a:effectLst/>
                        </a:rPr>
                        <a:t>कूल बसाईसराईको </a:t>
                      </a:r>
                      <a:r>
                        <a:rPr lang="ne-NP" sz="1100" u="none" strike="noStrike">
                          <a:effectLst/>
                        </a:rPr>
                        <a:t>संख्या</a:t>
                      </a:r>
                      <a:endParaRPr lang="ne-NP" sz="1100" b="1" i="0" u="none" strike="noStrike">
                        <a:solidFill>
                          <a:srgbClr val="000000"/>
                        </a:solidFill>
                        <a:effectLst/>
                        <a:latin typeface="Calibri" panose="020F0502020204030204" pitchFamily="34" charset="0"/>
                      </a:endParaRPr>
                    </a:p>
                  </a:txBody>
                  <a:tcPr marL="6477" marR="6477" marT="6477" marB="31088" anchor="ctr"/>
                </a:tc>
                <a:tc>
                  <a:txBody>
                    <a:bodyPr/>
                    <a:lstStyle/>
                    <a:p>
                      <a:pPr algn="ctr" fontAlgn="ctr"/>
                      <a:r>
                        <a:rPr lang="ne-NP" sz="1100" b="1" u="none" strike="noStrike">
                          <a:effectLst/>
                        </a:rPr>
                        <a:t>सम्बन्ध विच्छेद</a:t>
                      </a:r>
                      <a:endParaRPr lang="ne-NP" sz="1100" b="1" i="0" u="none" strike="noStrike">
                        <a:solidFill>
                          <a:srgbClr val="000000"/>
                        </a:solidFill>
                        <a:effectLst/>
                        <a:latin typeface="Calibri" panose="020F0502020204030204" pitchFamily="34" charset="0"/>
                      </a:endParaRPr>
                    </a:p>
                  </a:txBody>
                  <a:tcPr marL="6477" marR="6477" marT="6477" marB="31088" anchor="ctr"/>
                </a:tc>
                <a:tc>
                  <a:txBody>
                    <a:bodyPr/>
                    <a:lstStyle/>
                    <a:p>
                      <a:pPr algn="ctr" fontAlgn="ctr"/>
                      <a:r>
                        <a:rPr lang="ne-NP" sz="1100" u="none" strike="noStrike">
                          <a:effectLst/>
                        </a:rPr>
                        <a:t>जम्मा</a:t>
                      </a:r>
                      <a:endParaRPr lang="ne-NP" sz="1100" b="1" i="0" u="none" strike="noStrike">
                        <a:solidFill>
                          <a:srgbClr val="000000"/>
                        </a:solidFill>
                        <a:effectLst/>
                        <a:latin typeface="Calibri" panose="020F0502020204030204" pitchFamily="34" charset="0"/>
                      </a:endParaRPr>
                    </a:p>
                  </a:txBody>
                  <a:tcPr marL="6477" marR="6477" marT="6477" marB="31088" anchor="ctr"/>
                </a:tc>
                <a:extLst>
                  <a:ext uri="{0D108BD9-81ED-4DB2-BD59-A6C34878D82A}">
                    <a16:rowId xmlns:a16="http://schemas.microsoft.com/office/drawing/2014/main" xmlns="" val="1983126610"/>
                  </a:ext>
                </a:extLst>
              </a:tr>
              <a:tr h="233997">
                <a:tc>
                  <a:txBody>
                    <a:bodyPr/>
                    <a:lstStyle/>
                    <a:p>
                      <a:pPr algn="l" fontAlgn="b"/>
                      <a:r>
                        <a:rPr lang="en-US" sz="1100" u="none" strike="noStrike">
                          <a:effectLst/>
                        </a:rPr>
                        <a:t>1</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103</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93</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196</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56</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9</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65</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22</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0" u="none" strike="noStrike">
                          <a:effectLst/>
                        </a:rPr>
                        <a:t>27</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41</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33</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74</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0</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310</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extLst>
                  <a:ext uri="{0D108BD9-81ED-4DB2-BD59-A6C34878D82A}">
                    <a16:rowId xmlns:a16="http://schemas.microsoft.com/office/drawing/2014/main" xmlns="" val="3786807142"/>
                  </a:ext>
                </a:extLst>
              </a:tr>
              <a:tr h="233997">
                <a:tc>
                  <a:txBody>
                    <a:bodyPr/>
                    <a:lstStyle/>
                    <a:p>
                      <a:pPr algn="l" fontAlgn="b"/>
                      <a:r>
                        <a:rPr lang="en-US" sz="1100" u="none" strike="noStrike">
                          <a:effectLst/>
                        </a:rPr>
                        <a:t>2</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40</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49</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89</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7</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8</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15</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37</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0" u="none" strike="noStrike">
                          <a:effectLst/>
                        </a:rPr>
                        <a:t>43</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80</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67</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147</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4</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188</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extLst>
                  <a:ext uri="{0D108BD9-81ED-4DB2-BD59-A6C34878D82A}">
                    <a16:rowId xmlns:a16="http://schemas.microsoft.com/office/drawing/2014/main" xmlns="" val="1089001321"/>
                  </a:ext>
                </a:extLst>
              </a:tr>
              <a:tr h="233997">
                <a:tc>
                  <a:txBody>
                    <a:bodyPr/>
                    <a:lstStyle/>
                    <a:p>
                      <a:pPr algn="l" fontAlgn="b"/>
                      <a:r>
                        <a:rPr lang="en-US" sz="1100" u="none" strike="noStrike">
                          <a:effectLst/>
                        </a:rPr>
                        <a:t>3</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121</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130</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251</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22</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24</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46</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73</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0" u="none" strike="noStrike">
                          <a:effectLst/>
                        </a:rPr>
                        <a:t>87</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80</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67</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147</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0</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457</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extLst>
                  <a:ext uri="{0D108BD9-81ED-4DB2-BD59-A6C34878D82A}">
                    <a16:rowId xmlns:a16="http://schemas.microsoft.com/office/drawing/2014/main" xmlns="" val="490370304"/>
                  </a:ext>
                </a:extLst>
              </a:tr>
              <a:tr h="233997">
                <a:tc>
                  <a:txBody>
                    <a:bodyPr/>
                    <a:lstStyle/>
                    <a:p>
                      <a:pPr algn="l" fontAlgn="b"/>
                      <a:r>
                        <a:rPr lang="en-US" sz="1100" u="none" strike="noStrike">
                          <a:effectLst/>
                        </a:rPr>
                        <a:t>4</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57</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48</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105</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8</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9</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17</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47</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0" u="none" strike="noStrike">
                          <a:effectLst/>
                        </a:rPr>
                        <a:t>24</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17</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19</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36</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3</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196</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extLst>
                  <a:ext uri="{0D108BD9-81ED-4DB2-BD59-A6C34878D82A}">
                    <a16:rowId xmlns:a16="http://schemas.microsoft.com/office/drawing/2014/main" xmlns="" val="901450100"/>
                  </a:ext>
                </a:extLst>
              </a:tr>
              <a:tr h="233997">
                <a:tc>
                  <a:txBody>
                    <a:bodyPr/>
                    <a:lstStyle/>
                    <a:p>
                      <a:pPr algn="l" fontAlgn="b"/>
                      <a:r>
                        <a:rPr lang="en-US" sz="1100" u="none" strike="noStrike">
                          <a:effectLst/>
                        </a:rPr>
                        <a:t>5</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109</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108</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217</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18</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19</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37</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87</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0" u="none" strike="noStrike">
                          <a:effectLst/>
                        </a:rPr>
                        <a:t>90</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26</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70</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96</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3</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434</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extLst>
                  <a:ext uri="{0D108BD9-81ED-4DB2-BD59-A6C34878D82A}">
                    <a16:rowId xmlns:a16="http://schemas.microsoft.com/office/drawing/2014/main" xmlns="" val="1339091391"/>
                  </a:ext>
                </a:extLst>
              </a:tr>
              <a:tr h="233997">
                <a:tc>
                  <a:txBody>
                    <a:bodyPr/>
                    <a:lstStyle/>
                    <a:p>
                      <a:pPr algn="l" fontAlgn="b"/>
                      <a:r>
                        <a:rPr lang="en-US" sz="1100" u="none" strike="noStrike">
                          <a:effectLst/>
                        </a:rPr>
                        <a:t>6</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121</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144</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265</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18</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29</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47</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92</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0" u="none" strike="noStrike">
                          <a:effectLst/>
                        </a:rPr>
                        <a:t>104</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90</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119</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209</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2</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510</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extLst>
                  <a:ext uri="{0D108BD9-81ED-4DB2-BD59-A6C34878D82A}">
                    <a16:rowId xmlns:a16="http://schemas.microsoft.com/office/drawing/2014/main" xmlns="" val="797646898"/>
                  </a:ext>
                </a:extLst>
              </a:tr>
              <a:tr h="233997">
                <a:tc>
                  <a:txBody>
                    <a:bodyPr/>
                    <a:lstStyle/>
                    <a:p>
                      <a:pPr algn="l" fontAlgn="b"/>
                      <a:r>
                        <a:rPr lang="en-US" sz="1100" u="none" strike="noStrike">
                          <a:effectLst/>
                        </a:rPr>
                        <a:t>7</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53</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46</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99</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12</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16</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28</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28</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0" u="none" strike="noStrike">
                          <a:effectLst/>
                        </a:rPr>
                        <a:t>48</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74</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33</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107</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1</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204</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extLst>
                  <a:ext uri="{0D108BD9-81ED-4DB2-BD59-A6C34878D82A}">
                    <a16:rowId xmlns:a16="http://schemas.microsoft.com/office/drawing/2014/main" xmlns="" val="3275329240"/>
                  </a:ext>
                </a:extLst>
              </a:tr>
              <a:tr h="233997">
                <a:tc>
                  <a:txBody>
                    <a:bodyPr/>
                    <a:lstStyle/>
                    <a:p>
                      <a:pPr algn="l" fontAlgn="b"/>
                      <a:r>
                        <a:rPr lang="en-US" sz="1100" u="none" strike="noStrike">
                          <a:effectLst/>
                        </a:rPr>
                        <a:t>8</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282</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296</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578</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32</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39</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71</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162</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0" u="none" strike="noStrike">
                          <a:effectLst/>
                        </a:rPr>
                        <a:t>126</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160</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159</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319</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1</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938</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extLst>
                  <a:ext uri="{0D108BD9-81ED-4DB2-BD59-A6C34878D82A}">
                    <a16:rowId xmlns:a16="http://schemas.microsoft.com/office/drawing/2014/main" xmlns="" val="2741629099"/>
                  </a:ext>
                </a:extLst>
              </a:tr>
              <a:tr h="233997">
                <a:tc>
                  <a:txBody>
                    <a:bodyPr/>
                    <a:lstStyle/>
                    <a:p>
                      <a:pPr algn="l" fontAlgn="b"/>
                      <a:r>
                        <a:rPr lang="en-US" sz="1100" u="none" strike="noStrike">
                          <a:effectLst/>
                        </a:rPr>
                        <a:t>9</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65</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79</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144</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8</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8</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16</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39</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0" u="none" strike="noStrike">
                          <a:effectLst/>
                        </a:rPr>
                        <a:t>78</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75</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150</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225</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6</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283</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extLst>
                  <a:ext uri="{0D108BD9-81ED-4DB2-BD59-A6C34878D82A}">
                    <a16:rowId xmlns:a16="http://schemas.microsoft.com/office/drawing/2014/main" xmlns="" val="3918426483"/>
                  </a:ext>
                </a:extLst>
              </a:tr>
              <a:tr h="233997">
                <a:tc>
                  <a:txBody>
                    <a:bodyPr/>
                    <a:lstStyle/>
                    <a:p>
                      <a:pPr algn="l" fontAlgn="b"/>
                      <a:r>
                        <a:rPr lang="en-US" sz="1100" u="none" strike="noStrike">
                          <a:effectLst/>
                        </a:rPr>
                        <a:t>10</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59</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83</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142</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18</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28</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46</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76</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0" u="none" strike="noStrike">
                          <a:effectLst/>
                        </a:rPr>
                        <a:t>91</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89</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101</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190</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8</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363</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extLst>
                  <a:ext uri="{0D108BD9-81ED-4DB2-BD59-A6C34878D82A}">
                    <a16:rowId xmlns:a16="http://schemas.microsoft.com/office/drawing/2014/main" xmlns="" val="1003025390"/>
                  </a:ext>
                </a:extLst>
              </a:tr>
              <a:tr h="233997">
                <a:tc>
                  <a:txBody>
                    <a:bodyPr/>
                    <a:lstStyle/>
                    <a:p>
                      <a:pPr algn="l" fontAlgn="b"/>
                      <a:r>
                        <a:rPr lang="en-US" sz="1100" u="none" strike="noStrike">
                          <a:effectLst/>
                        </a:rPr>
                        <a:t>11</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149</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168</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317</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35</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42</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77</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138</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0" u="none" strike="noStrike">
                          <a:effectLst/>
                        </a:rPr>
                        <a:t>196</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166</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387</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553</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8</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736</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extLst>
                  <a:ext uri="{0D108BD9-81ED-4DB2-BD59-A6C34878D82A}">
                    <a16:rowId xmlns:a16="http://schemas.microsoft.com/office/drawing/2014/main" xmlns="" val="1451022261"/>
                  </a:ext>
                </a:extLst>
              </a:tr>
              <a:tr h="233997">
                <a:tc>
                  <a:txBody>
                    <a:bodyPr/>
                    <a:lstStyle/>
                    <a:p>
                      <a:pPr algn="l" fontAlgn="b"/>
                      <a:r>
                        <a:rPr lang="en-US" sz="1100" u="none" strike="noStrike">
                          <a:effectLst/>
                        </a:rPr>
                        <a:t>12</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52</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44</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96</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6</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13</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19</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38</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0" u="none" strike="noStrike">
                          <a:effectLst/>
                        </a:rPr>
                        <a:t>54</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90</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38</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128</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1</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208</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extLst>
                  <a:ext uri="{0D108BD9-81ED-4DB2-BD59-A6C34878D82A}">
                    <a16:rowId xmlns:a16="http://schemas.microsoft.com/office/drawing/2014/main" xmlns="" val="2813335745"/>
                  </a:ext>
                </a:extLst>
              </a:tr>
              <a:tr h="233997">
                <a:tc>
                  <a:txBody>
                    <a:bodyPr/>
                    <a:lstStyle/>
                    <a:p>
                      <a:pPr algn="l" fontAlgn="b"/>
                      <a:r>
                        <a:rPr lang="en-US" sz="1100" u="none" strike="noStrike">
                          <a:effectLst/>
                        </a:rPr>
                        <a:t>13</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182</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150</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332</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21</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26</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47</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118</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0" u="none" strike="noStrike">
                          <a:effectLst/>
                        </a:rPr>
                        <a:t>106</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75</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208</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283</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4</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607</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extLst>
                  <a:ext uri="{0D108BD9-81ED-4DB2-BD59-A6C34878D82A}">
                    <a16:rowId xmlns:a16="http://schemas.microsoft.com/office/drawing/2014/main" xmlns="" val="816946165"/>
                  </a:ext>
                </a:extLst>
              </a:tr>
              <a:tr h="233997">
                <a:tc>
                  <a:txBody>
                    <a:bodyPr/>
                    <a:lstStyle/>
                    <a:p>
                      <a:pPr algn="l" fontAlgn="b"/>
                      <a:r>
                        <a:rPr lang="en-US" sz="1100" u="none" strike="noStrike">
                          <a:effectLst/>
                        </a:rPr>
                        <a:t>14</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80</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84</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164</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8</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21</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29</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61</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0" u="none" strike="noStrike">
                          <a:effectLst/>
                        </a:rPr>
                        <a:t>59</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57</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160</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217</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2</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315</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extLst>
                  <a:ext uri="{0D108BD9-81ED-4DB2-BD59-A6C34878D82A}">
                    <a16:rowId xmlns:a16="http://schemas.microsoft.com/office/drawing/2014/main" xmlns="" val="4201678896"/>
                  </a:ext>
                </a:extLst>
              </a:tr>
              <a:tr h="233997">
                <a:tc>
                  <a:txBody>
                    <a:bodyPr/>
                    <a:lstStyle/>
                    <a:p>
                      <a:pPr algn="l" fontAlgn="b"/>
                      <a:r>
                        <a:rPr lang="en-US" sz="1100" u="none" strike="noStrike">
                          <a:effectLst/>
                        </a:rPr>
                        <a:t>15</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240</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226</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466</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42</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58</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100</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164</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0" u="none" strike="noStrike">
                          <a:effectLst/>
                        </a:rPr>
                        <a:t>164</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180</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286</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466</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3</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897</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extLst>
                  <a:ext uri="{0D108BD9-81ED-4DB2-BD59-A6C34878D82A}">
                    <a16:rowId xmlns:a16="http://schemas.microsoft.com/office/drawing/2014/main" xmlns="" val="905028516"/>
                  </a:ext>
                </a:extLst>
              </a:tr>
              <a:tr h="233997">
                <a:tc>
                  <a:txBody>
                    <a:bodyPr/>
                    <a:lstStyle/>
                    <a:p>
                      <a:pPr algn="l" fontAlgn="b"/>
                      <a:r>
                        <a:rPr lang="en-US" sz="1100" u="none" strike="noStrike">
                          <a:effectLst/>
                        </a:rPr>
                        <a:t>16</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190</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228</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418</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21</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41</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62</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146</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0" u="none" strike="noStrike">
                          <a:effectLst/>
                        </a:rPr>
                        <a:t>118</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161</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191</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352</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3</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747</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extLst>
                  <a:ext uri="{0D108BD9-81ED-4DB2-BD59-A6C34878D82A}">
                    <a16:rowId xmlns:a16="http://schemas.microsoft.com/office/drawing/2014/main" xmlns="" val="1106437755"/>
                  </a:ext>
                </a:extLst>
              </a:tr>
              <a:tr h="233997">
                <a:tc>
                  <a:txBody>
                    <a:bodyPr/>
                    <a:lstStyle/>
                    <a:p>
                      <a:pPr algn="l" fontAlgn="b"/>
                      <a:r>
                        <a:rPr lang="en-US" sz="1100" u="none" strike="noStrike">
                          <a:effectLst/>
                        </a:rPr>
                        <a:t>17</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215</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243</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458</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36</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56</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92</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190</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0" u="none" strike="noStrike">
                          <a:effectLst/>
                        </a:rPr>
                        <a:t>160</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183</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283</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466</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4</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904</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extLst>
                  <a:ext uri="{0D108BD9-81ED-4DB2-BD59-A6C34878D82A}">
                    <a16:rowId xmlns:a16="http://schemas.microsoft.com/office/drawing/2014/main" xmlns="" val="1770613324"/>
                  </a:ext>
                </a:extLst>
              </a:tr>
              <a:tr h="233997">
                <a:tc>
                  <a:txBody>
                    <a:bodyPr/>
                    <a:lstStyle/>
                    <a:p>
                      <a:pPr algn="l" fontAlgn="b"/>
                      <a:r>
                        <a:rPr lang="en-US" sz="1100" u="none" strike="noStrike">
                          <a:effectLst/>
                        </a:rPr>
                        <a:t>18</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45</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39</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84</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9</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9</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18</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45</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0" u="none" strike="noStrike">
                          <a:effectLst/>
                        </a:rPr>
                        <a:t>53</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69</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71</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140</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1</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201</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extLst>
                  <a:ext uri="{0D108BD9-81ED-4DB2-BD59-A6C34878D82A}">
                    <a16:rowId xmlns:a16="http://schemas.microsoft.com/office/drawing/2014/main" xmlns="" val="810025908"/>
                  </a:ext>
                </a:extLst>
              </a:tr>
              <a:tr h="233997">
                <a:tc>
                  <a:txBody>
                    <a:bodyPr/>
                    <a:lstStyle/>
                    <a:p>
                      <a:pPr algn="l" fontAlgn="b"/>
                      <a:r>
                        <a:rPr lang="en-US" sz="1100" u="none" strike="noStrike">
                          <a:effectLst/>
                        </a:rPr>
                        <a:t>19</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167</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162</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329</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25</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20</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45</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62</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0" u="none" strike="noStrike">
                          <a:effectLst/>
                        </a:rPr>
                        <a:t>72</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72</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121</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193</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6</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514</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extLst>
                  <a:ext uri="{0D108BD9-81ED-4DB2-BD59-A6C34878D82A}">
                    <a16:rowId xmlns:a16="http://schemas.microsoft.com/office/drawing/2014/main" xmlns="" val="208903550"/>
                  </a:ext>
                </a:extLst>
              </a:tr>
              <a:tr h="233997">
                <a:tc>
                  <a:txBody>
                    <a:bodyPr/>
                    <a:lstStyle/>
                    <a:p>
                      <a:pPr algn="l" fontAlgn="b"/>
                      <a:r>
                        <a:rPr lang="en-US" sz="1100" u="none" strike="noStrike">
                          <a:effectLst/>
                        </a:rPr>
                        <a:t>20</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57</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47</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104</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8</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17</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25</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46</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0" u="none" strike="noStrike">
                          <a:effectLst/>
                        </a:rPr>
                        <a:t>11</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25</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7</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32</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0</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186</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extLst>
                  <a:ext uri="{0D108BD9-81ED-4DB2-BD59-A6C34878D82A}">
                    <a16:rowId xmlns:a16="http://schemas.microsoft.com/office/drawing/2014/main" xmlns="" val="2932035970"/>
                  </a:ext>
                </a:extLst>
              </a:tr>
              <a:tr h="233997">
                <a:tc>
                  <a:txBody>
                    <a:bodyPr/>
                    <a:lstStyle/>
                    <a:p>
                      <a:pPr fontAlgn="b"/>
                      <a:r>
                        <a:rPr lang="en-US" sz="1100" u="none" strike="noStrike">
                          <a:effectLst/>
                        </a:rPr>
                        <a:t> </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2387</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2467</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4854</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410</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492</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902</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1671</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0" u="none" strike="noStrike">
                          <a:effectLst/>
                        </a:rPr>
                        <a:t>1711</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1810</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b="1" u="none" strike="noStrike">
                          <a:effectLst/>
                        </a:rPr>
                        <a:t>2570</a:t>
                      </a:r>
                      <a:endParaRPr lang="en-US" sz="1100" b="1"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4380</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60</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tc>
                  <a:txBody>
                    <a:bodyPr/>
                    <a:lstStyle/>
                    <a:p>
                      <a:pPr algn="l" fontAlgn="b"/>
                      <a:r>
                        <a:rPr lang="en-US" sz="1100" u="none" strike="noStrike">
                          <a:effectLst/>
                        </a:rPr>
                        <a:t>9198</a:t>
                      </a:r>
                      <a:endParaRPr lang="en-US" sz="1100" b="0" i="0" u="none" strike="noStrike">
                        <a:solidFill>
                          <a:srgbClr val="000000"/>
                        </a:solidFill>
                        <a:effectLst/>
                        <a:latin typeface="Mangal" panose="02040503050203030202" pitchFamily="18" charset="0"/>
                        <a:cs typeface="Mangal" panose="02040503050203030202" pitchFamily="18" charset="0"/>
                      </a:endParaRPr>
                    </a:p>
                  </a:txBody>
                  <a:tcPr marL="6477" marR="6477" marT="6477" marB="31088" anchor="b"/>
                </a:tc>
                <a:extLst>
                  <a:ext uri="{0D108BD9-81ED-4DB2-BD59-A6C34878D82A}">
                    <a16:rowId xmlns:a16="http://schemas.microsoft.com/office/drawing/2014/main" xmlns="" val="1009742754"/>
                  </a:ext>
                </a:extLst>
              </a:tr>
            </a:tbl>
          </a:graphicData>
        </a:graphic>
      </p:graphicFrame>
    </p:spTree>
    <p:extLst>
      <p:ext uri="{BB962C8B-B14F-4D97-AF65-F5344CB8AC3E}">
        <p14:creationId xmlns:p14="http://schemas.microsoft.com/office/powerpoint/2010/main" val="42079477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1"/>
            <a:ext cx="8229600" cy="792163"/>
          </a:xfrm>
        </p:spPr>
        <p:txBody>
          <a:bodyPr/>
          <a:lstStyle/>
          <a:p>
            <a:r>
              <a:rPr lang="ne-NP" dirty="0" smtClean="0">
                <a:solidFill>
                  <a:srgbClr val="FF0000"/>
                </a:solidFill>
              </a:rPr>
              <a:t>सामाजिक सुरक्षा शाखा</a:t>
            </a:r>
            <a:endParaRPr lang="en-US" dirty="0">
              <a:solidFill>
                <a:srgbClr val="FF0000"/>
              </a:solidFill>
            </a:endParaRPr>
          </a:p>
        </p:txBody>
      </p:sp>
      <p:sp>
        <p:nvSpPr>
          <p:cNvPr id="3" name="Content Placeholder 2"/>
          <p:cNvSpPr>
            <a:spLocks noGrp="1"/>
          </p:cNvSpPr>
          <p:nvPr>
            <p:ph idx="1"/>
          </p:nvPr>
        </p:nvSpPr>
        <p:spPr>
          <a:xfrm>
            <a:off x="381000" y="990600"/>
            <a:ext cx="8305800" cy="5486400"/>
          </a:xfrm>
        </p:spPr>
        <p:txBody>
          <a:bodyPr/>
          <a:lstStyle/>
          <a:p>
            <a:pPr marL="0" indent="0">
              <a:buNone/>
            </a:pPr>
            <a:r>
              <a:rPr lang="ne-NP" dirty="0"/>
              <a:t> </a:t>
            </a:r>
            <a:r>
              <a:rPr lang="ne-NP" dirty="0" smtClean="0">
                <a:solidFill>
                  <a:srgbClr val="00B050"/>
                </a:solidFill>
              </a:rPr>
              <a:t>भत्ता लिएका लाभग्राहीहरुको विबरण </a:t>
            </a:r>
          </a:p>
          <a:p>
            <a:pPr>
              <a:buNone/>
            </a:pPr>
            <a:r>
              <a:rPr lang="ne-NP" sz="2800" dirty="0" smtClean="0"/>
              <a:t>   	 </a:t>
            </a:r>
          </a:p>
          <a:p>
            <a:pPr>
              <a:buNone/>
            </a:pPr>
            <a:r>
              <a:rPr lang="ne-NP" sz="2800" dirty="0" smtClean="0"/>
              <a:t>  </a:t>
            </a:r>
          </a:p>
          <a:p>
            <a:pPr>
              <a:buNone/>
            </a:pPr>
            <a:endParaRPr lang="ne-NP" sz="2800" dirty="0" smtClean="0"/>
          </a:p>
          <a:p>
            <a:pPr>
              <a:buNone/>
            </a:pPr>
            <a:r>
              <a:rPr lang="ne-NP" sz="2800" dirty="0" smtClean="0"/>
              <a:t>       	</a:t>
            </a:r>
          </a:p>
          <a:p>
            <a:pPr>
              <a:buFont typeface="Wingdings" pitchFamily="2" charset="2"/>
              <a:buChar char="Ø"/>
            </a:pPr>
            <a:endParaRPr lang="ne-NP" sz="2800" dirty="0" smtClean="0"/>
          </a:p>
          <a:p>
            <a:pPr>
              <a:buNone/>
            </a:pPr>
            <a:r>
              <a:rPr lang="ne-NP" sz="2800" dirty="0" smtClean="0"/>
              <a:t>         	</a:t>
            </a:r>
          </a:p>
          <a:p>
            <a:pPr>
              <a:buNone/>
            </a:pPr>
            <a:endParaRPr lang="ne-NP" sz="2800" dirty="0" smtClean="0"/>
          </a:p>
          <a:p>
            <a:pPr>
              <a:buNone/>
            </a:pPr>
            <a:r>
              <a:rPr lang="ne-NP" sz="2800" dirty="0" smtClean="0"/>
              <a:t> </a:t>
            </a:r>
          </a:p>
          <a:p>
            <a:pPr marL="0" indent="0">
              <a:buNone/>
            </a:pPr>
            <a:r>
              <a:rPr lang="ne-NP" sz="2800" dirty="0" smtClean="0">
                <a:solidFill>
                  <a:srgbClr val="0070C0"/>
                </a:solidFill>
              </a:rPr>
              <a:t> </a:t>
            </a:r>
            <a:r>
              <a:rPr lang="ne-NP" sz="2800" dirty="0" smtClean="0"/>
              <a:t> </a:t>
            </a:r>
            <a:endParaRPr lang="en-US" sz="2800" dirty="0"/>
          </a:p>
        </p:txBody>
      </p:sp>
      <p:graphicFrame>
        <p:nvGraphicFramePr>
          <p:cNvPr id="4" name="Table 3"/>
          <p:cNvGraphicFramePr>
            <a:graphicFrameLocks noGrp="1"/>
          </p:cNvGraphicFramePr>
          <p:nvPr>
            <p:extLst/>
          </p:nvPr>
        </p:nvGraphicFramePr>
        <p:xfrm>
          <a:off x="609600" y="1905001"/>
          <a:ext cx="7467600" cy="4114800"/>
        </p:xfrm>
        <a:graphic>
          <a:graphicData uri="http://schemas.openxmlformats.org/drawingml/2006/table">
            <a:tbl>
              <a:tblPr firstRow="1" bandRow="1">
                <a:tableStyleId>{5C22544A-7EE6-4342-B048-85BDC9FD1C3A}</a:tableStyleId>
              </a:tblPr>
              <a:tblGrid>
                <a:gridCol w="3872089">
                  <a:extLst>
                    <a:ext uri="{9D8B030D-6E8A-4147-A177-3AD203B41FA5}">
                      <a16:colId xmlns:a16="http://schemas.microsoft.com/office/drawing/2014/main" xmlns="" val="20000"/>
                    </a:ext>
                  </a:extLst>
                </a:gridCol>
                <a:gridCol w="3595511">
                  <a:extLst>
                    <a:ext uri="{9D8B030D-6E8A-4147-A177-3AD203B41FA5}">
                      <a16:colId xmlns:a16="http://schemas.microsoft.com/office/drawing/2014/main" xmlns="" val="20001"/>
                    </a:ext>
                  </a:extLst>
                </a:gridCol>
              </a:tblGrid>
              <a:tr h="441960">
                <a:tc>
                  <a:txBody>
                    <a:bodyPr/>
                    <a:lstStyle/>
                    <a:p>
                      <a:r>
                        <a:rPr lang="ne-NP" sz="2400" dirty="0" smtClean="0">
                          <a:solidFill>
                            <a:schemeClr val="tx1"/>
                          </a:solidFill>
                        </a:rPr>
                        <a:t>जेष्ठ</a:t>
                      </a:r>
                      <a:r>
                        <a:rPr lang="ne-NP" sz="2400" baseline="0" dirty="0" smtClean="0">
                          <a:solidFill>
                            <a:schemeClr val="tx1"/>
                          </a:solidFill>
                        </a:rPr>
                        <a:t> नागरिक संख्या </a:t>
                      </a:r>
                      <a:endParaRPr lang="en-US" sz="2400" dirty="0">
                        <a:solidFill>
                          <a:schemeClr val="tx1"/>
                        </a:solidFill>
                      </a:endParaRPr>
                    </a:p>
                  </a:txBody>
                  <a:tcPr/>
                </a:tc>
                <a:tc>
                  <a:txBody>
                    <a:bodyPr/>
                    <a:lstStyle/>
                    <a:p>
                      <a:pPr algn="ctr"/>
                      <a:r>
                        <a:rPr lang="ne-NP" sz="2400" dirty="0" smtClean="0">
                          <a:solidFill>
                            <a:schemeClr val="tx1"/>
                          </a:solidFill>
                        </a:rPr>
                        <a:t>४४३७ जना </a:t>
                      </a:r>
                      <a:endParaRPr lang="en-US" sz="2400" dirty="0">
                        <a:solidFill>
                          <a:schemeClr val="tx1"/>
                        </a:solidFill>
                      </a:endParaRPr>
                    </a:p>
                  </a:txBody>
                  <a:tcPr/>
                </a:tc>
                <a:extLst>
                  <a:ext uri="{0D108BD9-81ED-4DB2-BD59-A6C34878D82A}">
                    <a16:rowId xmlns:a16="http://schemas.microsoft.com/office/drawing/2014/main" xmlns="" val="10000"/>
                  </a:ext>
                </a:extLst>
              </a:tr>
              <a:tr h="441960">
                <a:tc>
                  <a:txBody>
                    <a:bodyPr/>
                    <a:lstStyle/>
                    <a:p>
                      <a:r>
                        <a:rPr lang="ne-NP" sz="2400" b="1" dirty="0" smtClean="0"/>
                        <a:t>दलित जेष्ठ</a:t>
                      </a:r>
                      <a:r>
                        <a:rPr lang="ne-NP" sz="2400" b="1" baseline="0" dirty="0" smtClean="0"/>
                        <a:t> नागरिक </a:t>
                      </a:r>
                      <a:endParaRPr lang="en-US" sz="2400" b="1" dirty="0"/>
                    </a:p>
                  </a:txBody>
                  <a:tcPr/>
                </a:tc>
                <a:tc>
                  <a:txBody>
                    <a:bodyPr/>
                    <a:lstStyle/>
                    <a:p>
                      <a:pPr algn="ctr"/>
                      <a:r>
                        <a:rPr lang="ne-NP" sz="2400" b="1" dirty="0" smtClean="0"/>
                        <a:t>७८० जना </a:t>
                      </a:r>
                      <a:endParaRPr lang="en-US" sz="2400" b="1" dirty="0"/>
                    </a:p>
                  </a:txBody>
                  <a:tcPr/>
                </a:tc>
                <a:extLst>
                  <a:ext uri="{0D108BD9-81ED-4DB2-BD59-A6C34878D82A}">
                    <a16:rowId xmlns:a16="http://schemas.microsoft.com/office/drawing/2014/main" xmlns="" val="10001"/>
                  </a:ext>
                </a:extLst>
              </a:tr>
              <a:tr h="441960">
                <a:tc>
                  <a:txBody>
                    <a:bodyPr/>
                    <a:lstStyle/>
                    <a:p>
                      <a:r>
                        <a:rPr lang="ne-NP" sz="2400" b="1" dirty="0" smtClean="0"/>
                        <a:t>एकल</a:t>
                      </a:r>
                      <a:r>
                        <a:rPr lang="ne-NP" sz="2400" b="1" baseline="0" dirty="0" smtClean="0"/>
                        <a:t> महिला </a:t>
                      </a:r>
                      <a:endParaRPr lang="en-US" sz="2400" b="1" dirty="0"/>
                    </a:p>
                  </a:txBody>
                  <a:tcPr/>
                </a:tc>
                <a:tc>
                  <a:txBody>
                    <a:bodyPr/>
                    <a:lstStyle/>
                    <a:p>
                      <a:pPr algn="ctr"/>
                      <a:r>
                        <a:rPr lang="ne-NP" sz="2400" b="1" dirty="0" smtClean="0"/>
                        <a:t>२२३६</a:t>
                      </a:r>
                      <a:r>
                        <a:rPr lang="ne-NP" sz="2400" b="1" baseline="0" dirty="0" smtClean="0"/>
                        <a:t> जना</a:t>
                      </a:r>
                      <a:endParaRPr lang="en-US" sz="2400" b="1" dirty="0"/>
                    </a:p>
                  </a:txBody>
                  <a:tcPr/>
                </a:tc>
                <a:extLst>
                  <a:ext uri="{0D108BD9-81ED-4DB2-BD59-A6C34878D82A}">
                    <a16:rowId xmlns:a16="http://schemas.microsoft.com/office/drawing/2014/main" xmlns="" val="10002"/>
                  </a:ext>
                </a:extLst>
              </a:tr>
              <a:tr h="441960">
                <a:tc>
                  <a:txBody>
                    <a:bodyPr/>
                    <a:lstStyle/>
                    <a:p>
                      <a:r>
                        <a:rPr lang="ne-NP" sz="2400" b="1" dirty="0" smtClean="0"/>
                        <a:t>विधवा </a:t>
                      </a:r>
                      <a:endParaRPr lang="en-US" sz="2400" b="1" dirty="0"/>
                    </a:p>
                  </a:txBody>
                  <a:tcPr/>
                </a:tc>
                <a:tc>
                  <a:txBody>
                    <a:bodyPr/>
                    <a:lstStyle/>
                    <a:p>
                      <a:pPr algn="ctr"/>
                      <a:r>
                        <a:rPr lang="ne-NP" sz="2400" b="1" dirty="0" smtClean="0"/>
                        <a:t>२३३१ जना</a:t>
                      </a:r>
                      <a:endParaRPr lang="en-US" sz="2400" b="1" dirty="0"/>
                    </a:p>
                  </a:txBody>
                  <a:tcPr/>
                </a:tc>
                <a:extLst>
                  <a:ext uri="{0D108BD9-81ED-4DB2-BD59-A6C34878D82A}">
                    <a16:rowId xmlns:a16="http://schemas.microsoft.com/office/drawing/2014/main" xmlns="" val="10003"/>
                  </a:ext>
                </a:extLst>
              </a:tr>
              <a:tr h="441960">
                <a:tc>
                  <a:txBody>
                    <a:bodyPr/>
                    <a:lstStyle/>
                    <a:p>
                      <a:r>
                        <a:rPr lang="ne-NP" sz="2400" b="1" dirty="0" smtClean="0"/>
                        <a:t>लोपोन्मुख</a:t>
                      </a:r>
                      <a:r>
                        <a:rPr lang="ne-NP" sz="2400" b="1" baseline="0" dirty="0" smtClean="0"/>
                        <a:t> </a:t>
                      </a:r>
                      <a:endParaRPr lang="en-US" sz="2400" b="1" dirty="0"/>
                    </a:p>
                  </a:txBody>
                  <a:tcPr/>
                </a:tc>
                <a:tc>
                  <a:txBody>
                    <a:bodyPr/>
                    <a:lstStyle/>
                    <a:p>
                      <a:pPr algn="ctr"/>
                      <a:r>
                        <a:rPr lang="ne-NP" sz="2400" b="1" dirty="0" smtClean="0"/>
                        <a:t>०१ जना </a:t>
                      </a:r>
                      <a:endParaRPr lang="en-US" sz="2400" b="1" dirty="0"/>
                    </a:p>
                  </a:txBody>
                  <a:tcPr/>
                </a:tc>
                <a:extLst>
                  <a:ext uri="{0D108BD9-81ED-4DB2-BD59-A6C34878D82A}">
                    <a16:rowId xmlns:a16="http://schemas.microsoft.com/office/drawing/2014/main" xmlns="" val="10004"/>
                  </a:ext>
                </a:extLst>
              </a:tr>
              <a:tr h="441960">
                <a:tc>
                  <a:txBody>
                    <a:bodyPr/>
                    <a:lstStyle/>
                    <a:p>
                      <a:r>
                        <a:rPr lang="ne-NP" sz="2400" b="1" dirty="0" smtClean="0"/>
                        <a:t>पूर्ण</a:t>
                      </a:r>
                      <a:r>
                        <a:rPr lang="ne-NP" sz="2400" b="1" baseline="0" dirty="0" smtClean="0"/>
                        <a:t> अपा</a:t>
                      </a:r>
                      <a:r>
                        <a:rPr lang="ne-NP" sz="2400" b="1" baseline="0" dirty="0" smtClean="0">
                          <a:cs typeface="Kalimati"/>
                        </a:rPr>
                        <a:t>ङ्ग </a:t>
                      </a:r>
                      <a:endParaRPr lang="en-US" sz="2400" b="1" dirty="0"/>
                    </a:p>
                  </a:txBody>
                  <a:tcPr/>
                </a:tc>
                <a:tc>
                  <a:txBody>
                    <a:bodyPr/>
                    <a:lstStyle/>
                    <a:p>
                      <a:pPr algn="ctr"/>
                      <a:r>
                        <a:rPr lang="ne-NP" sz="2400" b="1" dirty="0" smtClean="0"/>
                        <a:t>१६६ जना </a:t>
                      </a:r>
                      <a:endParaRPr lang="en-US" sz="2400" b="1" dirty="0"/>
                    </a:p>
                  </a:txBody>
                  <a:tcPr/>
                </a:tc>
                <a:extLst>
                  <a:ext uri="{0D108BD9-81ED-4DB2-BD59-A6C34878D82A}">
                    <a16:rowId xmlns:a16="http://schemas.microsoft.com/office/drawing/2014/main" xmlns="" val="10005"/>
                  </a:ext>
                </a:extLst>
              </a:tr>
              <a:tr h="441960">
                <a:tc>
                  <a:txBody>
                    <a:bodyPr/>
                    <a:lstStyle/>
                    <a:p>
                      <a:r>
                        <a:rPr lang="ne-NP" sz="2400" b="1" dirty="0" smtClean="0"/>
                        <a:t>अति अशक्त</a:t>
                      </a:r>
                      <a:r>
                        <a:rPr lang="ne-NP" sz="2400" b="1" baseline="0" dirty="0" smtClean="0"/>
                        <a:t> </a:t>
                      </a:r>
                      <a:endParaRPr lang="en-US" sz="2400" b="1" dirty="0"/>
                    </a:p>
                  </a:txBody>
                  <a:tcPr/>
                </a:tc>
                <a:tc>
                  <a:txBody>
                    <a:bodyPr/>
                    <a:lstStyle/>
                    <a:p>
                      <a:pPr algn="ctr"/>
                      <a:r>
                        <a:rPr lang="ne-NP" sz="2400" b="1" dirty="0" smtClean="0"/>
                        <a:t>३१९ जना</a:t>
                      </a:r>
                      <a:endParaRPr lang="en-US" sz="2400" b="1" dirty="0"/>
                    </a:p>
                  </a:txBody>
                  <a:tcPr/>
                </a:tc>
                <a:extLst>
                  <a:ext uri="{0D108BD9-81ED-4DB2-BD59-A6C34878D82A}">
                    <a16:rowId xmlns:a16="http://schemas.microsoft.com/office/drawing/2014/main" xmlns="" val="10006"/>
                  </a:ext>
                </a:extLst>
              </a:tr>
              <a:tr h="441960">
                <a:tc>
                  <a:txBody>
                    <a:bodyPr/>
                    <a:lstStyle/>
                    <a:p>
                      <a:r>
                        <a:rPr lang="ne-NP" sz="2400" b="1" dirty="0" smtClean="0"/>
                        <a:t>बालबालिका </a:t>
                      </a:r>
                      <a:endParaRPr lang="en-US" sz="2400" b="1" dirty="0"/>
                    </a:p>
                  </a:txBody>
                  <a:tcPr/>
                </a:tc>
                <a:tc>
                  <a:txBody>
                    <a:bodyPr/>
                    <a:lstStyle/>
                    <a:p>
                      <a:pPr algn="ctr"/>
                      <a:r>
                        <a:rPr lang="ne-NP" sz="2400" b="1" dirty="0" smtClean="0"/>
                        <a:t>५६६ जना </a:t>
                      </a:r>
                      <a:endParaRPr lang="en-US" sz="2400" b="1" dirty="0"/>
                    </a:p>
                  </a:txBody>
                  <a:tcPr/>
                </a:tc>
                <a:extLst>
                  <a:ext uri="{0D108BD9-81ED-4DB2-BD59-A6C34878D82A}">
                    <a16:rowId xmlns:a16="http://schemas.microsoft.com/office/drawing/2014/main" xmlns="" val="10007"/>
                  </a:ext>
                </a:extLst>
              </a:tr>
              <a:tr h="441960">
                <a:tc>
                  <a:txBody>
                    <a:bodyPr/>
                    <a:lstStyle/>
                    <a:p>
                      <a:r>
                        <a:rPr lang="ne-NP" sz="2400" b="1" dirty="0" smtClean="0">
                          <a:solidFill>
                            <a:srgbClr val="FF0000"/>
                          </a:solidFill>
                        </a:rPr>
                        <a:t>जम्मा</a:t>
                      </a:r>
                      <a:r>
                        <a:rPr lang="ne-NP" sz="2400" b="1" baseline="0" dirty="0" smtClean="0">
                          <a:solidFill>
                            <a:srgbClr val="FF0000"/>
                          </a:solidFill>
                        </a:rPr>
                        <a:t> लाभग्राही संख्या </a:t>
                      </a:r>
                      <a:endParaRPr lang="en-US" sz="2400" b="1" dirty="0">
                        <a:solidFill>
                          <a:srgbClr val="FF0000"/>
                        </a:solidFill>
                      </a:endParaRPr>
                    </a:p>
                  </a:txBody>
                  <a:tcPr/>
                </a:tc>
                <a:tc>
                  <a:txBody>
                    <a:bodyPr/>
                    <a:lstStyle/>
                    <a:p>
                      <a:pPr algn="ctr"/>
                      <a:r>
                        <a:rPr lang="ne-NP" sz="2400" b="1" dirty="0" smtClean="0">
                          <a:solidFill>
                            <a:srgbClr val="FF0000"/>
                          </a:solidFill>
                        </a:rPr>
                        <a:t>९८२८ जना </a:t>
                      </a:r>
                      <a:endParaRPr lang="en-US" sz="2400" b="1" dirty="0">
                        <a:solidFill>
                          <a:srgbClr val="FF0000"/>
                        </a:solidFill>
                      </a:endParaRPr>
                    </a:p>
                  </a:txBody>
                  <a:tcPr/>
                </a:tc>
                <a:extLst>
                  <a:ext uri="{0D108BD9-81ED-4DB2-BD59-A6C34878D82A}">
                    <a16:rowId xmlns:a16="http://schemas.microsoft.com/office/drawing/2014/main" xmlns="" val="10008"/>
                  </a:ext>
                </a:extLst>
              </a:tr>
            </a:tbl>
          </a:graphicData>
        </a:graphic>
      </p:graphicFrame>
    </p:spTree>
    <p:extLst>
      <p:ext uri="{BB962C8B-B14F-4D97-AF65-F5344CB8AC3E}">
        <p14:creationId xmlns:p14="http://schemas.microsoft.com/office/powerpoint/2010/main" val="4403496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3"/>
          </a:xfrm>
        </p:spPr>
        <p:txBody>
          <a:bodyPr>
            <a:normAutofit fontScale="90000"/>
          </a:bodyPr>
          <a:lstStyle/>
          <a:p>
            <a:r>
              <a:rPr lang="ne-NP" dirty="0" smtClean="0">
                <a:solidFill>
                  <a:srgbClr val="FF0000"/>
                </a:solidFill>
              </a:rPr>
              <a:t>सामाजिक सुरक्षा भत्ता निकासा</a:t>
            </a:r>
            <a:endParaRPr lang="en-US" dirty="0">
              <a:solidFill>
                <a:srgbClr val="FF0000"/>
              </a:solidFill>
            </a:endParaRPr>
          </a:p>
        </p:txBody>
      </p:sp>
      <p:sp>
        <p:nvSpPr>
          <p:cNvPr id="3" name="Content Placeholder 2"/>
          <p:cNvSpPr>
            <a:spLocks noGrp="1"/>
          </p:cNvSpPr>
          <p:nvPr>
            <p:ph idx="1"/>
          </p:nvPr>
        </p:nvSpPr>
        <p:spPr>
          <a:xfrm>
            <a:off x="457200" y="914401"/>
            <a:ext cx="8229600" cy="5791199"/>
          </a:xfrm>
        </p:spPr>
        <p:txBody>
          <a:bodyPr>
            <a:normAutofit lnSpcReduction="10000"/>
          </a:bodyPr>
          <a:lstStyle/>
          <a:p>
            <a:pPr marL="0" indent="0">
              <a:buNone/>
            </a:pPr>
            <a:r>
              <a:rPr lang="ne-NP" sz="2400" smtClean="0">
                <a:solidFill>
                  <a:srgbClr val="00B050"/>
                </a:solidFill>
                <a:latin typeface="Mangal"/>
                <a:cs typeface="Mangal"/>
              </a:rPr>
              <a:t>कुल </a:t>
            </a:r>
            <a:r>
              <a:rPr lang="ne-NP" sz="2400" dirty="0" smtClean="0">
                <a:solidFill>
                  <a:srgbClr val="00B050"/>
                </a:solidFill>
                <a:latin typeface="Mangal"/>
                <a:cs typeface="Mangal"/>
              </a:rPr>
              <a:t>जम्मा वितरण भएको रकम रु १६९४२४७०५</a:t>
            </a:r>
            <a:r>
              <a:rPr lang="ne-NP" sz="2400" smtClean="0">
                <a:latin typeface="Mangal"/>
                <a:cs typeface="Mangal"/>
              </a:rPr>
              <a:t>। </a:t>
            </a:r>
            <a:endParaRPr lang="en-US" sz="2400" smtClean="0">
              <a:latin typeface="Mangal"/>
              <a:cs typeface="Mangal"/>
            </a:endParaRPr>
          </a:p>
          <a:p>
            <a:pPr marL="0" indent="0">
              <a:buNone/>
            </a:pPr>
            <a:endParaRPr lang="ne-NP" sz="2400" dirty="0" smtClean="0">
              <a:latin typeface="Mangal"/>
              <a:cs typeface="Mangal"/>
            </a:endParaRPr>
          </a:p>
          <a:p>
            <a:pPr>
              <a:buFont typeface="Wingdings" pitchFamily="2" charset="2"/>
              <a:buChar char="Ø"/>
            </a:pPr>
            <a:r>
              <a:rPr lang="ne-NP" sz="2400" dirty="0" smtClean="0">
                <a:latin typeface="Mangal"/>
                <a:cs typeface="Mangal"/>
              </a:rPr>
              <a:t>जेष्ठ नागरिक 		</a:t>
            </a:r>
            <a:r>
              <a:rPr lang="en-US" sz="2400" dirty="0" smtClean="0">
                <a:latin typeface="Mangal"/>
                <a:cs typeface="Mangal"/>
              </a:rPr>
              <a:t>	</a:t>
            </a:r>
            <a:r>
              <a:rPr lang="ne-NP" sz="2400" dirty="0" smtClean="0">
                <a:latin typeface="Mangal"/>
                <a:cs typeface="Mangal"/>
              </a:rPr>
              <a:t>रु ८२१८२०००।</a:t>
            </a:r>
          </a:p>
          <a:p>
            <a:pPr>
              <a:buFont typeface="Wingdings" pitchFamily="2" charset="2"/>
              <a:buChar char="Ø"/>
            </a:pPr>
            <a:r>
              <a:rPr lang="ne-NP" sz="2400" dirty="0" smtClean="0">
                <a:latin typeface="Mangal"/>
                <a:cs typeface="Mangal"/>
              </a:rPr>
              <a:t>जेष्ठ नागरिक दलित     </a:t>
            </a:r>
            <a:r>
              <a:rPr lang="en-US" sz="2400" dirty="0" smtClean="0">
                <a:latin typeface="Mangal"/>
                <a:cs typeface="Mangal"/>
              </a:rPr>
              <a:t>		</a:t>
            </a:r>
            <a:r>
              <a:rPr lang="ne-NP" sz="2400" dirty="0" smtClean="0">
                <a:latin typeface="Mangal"/>
                <a:cs typeface="Mangal"/>
              </a:rPr>
              <a:t>रु १३२३००००।</a:t>
            </a:r>
          </a:p>
          <a:p>
            <a:pPr>
              <a:buFont typeface="Wingdings" pitchFamily="2" charset="2"/>
              <a:buChar char="Ø"/>
            </a:pPr>
            <a:r>
              <a:rPr lang="ne-NP" sz="2400" dirty="0" smtClean="0">
                <a:latin typeface="Mangal"/>
                <a:cs typeface="Mangal"/>
              </a:rPr>
              <a:t>एकल महिला 	</a:t>
            </a:r>
            <a:r>
              <a:rPr lang="en-US" sz="2400" dirty="0" smtClean="0">
                <a:latin typeface="Mangal"/>
                <a:cs typeface="Mangal"/>
              </a:rPr>
              <a:t>	</a:t>
            </a:r>
            <a:r>
              <a:rPr lang="ne-NP" sz="2400" dirty="0" smtClean="0">
                <a:latin typeface="Mangal"/>
                <a:cs typeface="Mangal"/>
              </a:rPr>
              <a:t>	रु ३८८०८०००। </a:t>
            </a:r>
          </a:p>
          <a:p>
            <a:pPr>
              <a:buFont typeface="Wingdings" pitchFamily="2" charset="2"/>
              <a:buChar char="Ø"/>
            </a:pPr>
            <a:r>
              <a:rPr lang="ne-NP" sz="2400" dirty="0" smtClean="0">
                <a:latin typeface="Mangal"/>
                <a:cs typeface="Mangal"/>
              </a:rPr>
              <a:t>विधवा 		</a:t>
            </a:r>
            <a:r>
              <a:rPr lang="en-US" sz="2400" dirty="0" smtClean="0">
                <a:latin typeface="Mangal"/>
                <a:cs typeface="Mangal"/>
              </a:rPr>
              <a:t>	</a:t>
            </a:r>
            <a:r>
              <a:rPr lang="ne-NP" sz="2400" dirty="0" smtClean="0">
                <a:latin typeface="Mangal"/>
                <a:cs typeface="Mangal"/>
              </a:rPr>
              <a:t>	रु २९३२२०००।</a:t>
            </a:r>
          </a:p>
          <a:p>
            <a:pPr>
              <a:buFont typeface="Wingdings" pitchFamily="2" charset="2"/>
              <a:buChar char="Ø"/>
            </a:pPr>
            <a:r>
              <a:rPr lang="ne-NP" sz="2400" dirty="0" smtClean="0">
                <a:latin typeface="Mangal"/>
                <a:cs typeface="Mangal"/>
              </a:rPr>
              <a:t>लोपोन्मुख 		</a:t>
            </a:r>
            <a:r>
              <a:rPr lang="en-US" sz="2400" dirty="0" smtClean="0">
                <a:latin typeface="Mangal"/>
                <a:cs typeface="Mangal"/>
              </a:rPr>
              <a:t>	     </a:t>
            </a:r>
            <a:r>
              <a:rPr lang="ne-NP" sz="2400" dirty="0" smtClean="0">
                <a:latin typeface="Mangal"/>
                <a:cs typeface="Mangal"/>
              </a:rPr>
              <a:t>      रु ८०००। </a:t>
            </a:r>
          </a:p>
          <a:p>
            <a:pPr>
              <a:buFont typeface="Wingdings" pitchFamily="2" charset="2"/>
              <a:buChar char="Ø"/>
            </a:pPr>
            <a:r>
              <a:rPr lang="ne-NP" sz="2400" dirty="0" smtClean="0">
                <a:latin typeface="Mangal"/>
                <a:cs typeface="Mangal"/>
              </a:rPr>
              <a:t>पूर्ण अपाङ्ग 		</a:t>
            </a:r>
            <a:r>
              <a:rPr lang="en-US" sz="2400" dirty="0" smtClean="0">
                <a:latin typeface="Mangal"/>
                <a:cs typeface="Mangal"/>
              </a:rPr>
              <a:t>		</a:t>
            </a:r>
            <a:r>
              <a:rPr lang="ne-NP" sz="2400" dirty="0" smtClean="0">
                <a:latin typeface="Mangal"/>
                <a:cs typeface="Mangal"/>
              </a:rPr>
              <a:t>रु ४०४४०००।</a:t>
            </a:r>
          </a:p>
          <a:p>
            <a:pPr>
              <a:buFont typeface="Wingdings" pitchFamily="2" charset="2"/>
              <a:buChar char="Ø"/>
            </a:pPr>
            <a:r>
              <a:rPr lang="ne-NP" sz="2400" dirty="0" smtClean="0">
                <a:latin typeface="Mangal"/>
                <a:cs typeface="Mangal"/>
              </a:rPr>
              <a:t>अति अशक्त 	</a:t>
            </a:r>
            <a:r>
              <a:rPr lang="en-US" sz="2400" dirty="0" smtClean="0">
                <a:latin typeface="Mangal"/>
                <a:cs typeface="Mangal"/>
              </a:rPr>
              <a:t>	</a:t>
            </a:r>
            <a:r>
              <a:rPr lang="ne-NP" sz="2400" dirty="0" smtClean="0">
                <a:latin typeface="Mangal"/>
                <a:cs typeface="Mangal"/>
              </a:rPr>
              <a:t>	रु २३४४८००।</a:t>
            </a:r>
          </a:p>
          <a:p>
            <a:pPr>
              <a:buFont typeface="Wingdings" pitchFamily="2" charset="2"/>
              <a:buChar char="Ø"/>
            </a:pPr>
            <a:r>
              <a:rPr lang="ne-NP" sz="2400" dirty="0" smtClean="0">
                <a:latin typeface="Mangal"/>
                <a:cs typeface="Mangal"/>
              </a:rPr>
              <a:t>बालबालिका सुरक्षा  </a:t>
            </a:r>
            <a:r>
              <a:rPr lang="en-US" sz="2400" dirty="0" smtClean="0">
                <a:latin typeface="Mangal"/>
                <a:cs typeface="Mangal"/>
              </a:rPr>
              <a:t>		</a:t>
            </a:r>
            <a:r>
              <a:rPr lang="ne-NP" sz="2400" dirty="0" smtClean="0">
                <a:latin typeface="Mangal"/>
                <a:cs typeface="Mangal"/>
              </a:rPr>
              <a:t>	रु २६७४८००। </a:t>
            </a:r>
          </a:p>
          <a:p>
            <a:pPr>
              <a:buFont typeface="Wingdings" pitchFamily="2" charset="2"/>
              <a:buChar char="Ø"/>
            </a:pPr>
            <a:endParaRPr lang="en-US" sz="2400" smtClean="0">
              <a:solidFill>
                <a:srgbClr val="FF0000"/>
              </a:solidFill>
              <a:latin typeface="Mangal"/>
              <a:cs typeface="Mangal"/>
            </a:endParaRPr>
          </a:p>
          <a:p>
            <a:pPr>
              <a:buFont typeface="Wingdings" pitchFamily="2" charset="2"/>
              <a:buChar char="Ø"/>
            </a:pPr>
            <a:r>
              <a:rPr lang="ne-NP" sz="2400" smtClean="0">
                <a:solidFill>
                  <a:srgbClr val="FF0000"/>
                </a:solidFill>
                <a:latin typeface="Mangal"/>
                <a:cs typeface="Mangal"/>
              </a:rPr>
              <a:t>महिला </a:t>
            </a:r>
            <a:r>
              <a:rPr lang="ne-NP" sz="2400" dirty="0" smtClean="0">
                <a:solidFill>
                  <a:srgbClr val="FF0000"/>
                </a:solidFill>
                <a:latin typeface="Mangal"/>
                <a:cs typeface="Mangal"/>
              </a:rPr>
              <a:t>१३८८ र पुरूष १५५३ गरी जम्मा २९४१ जेष्ठ नागरिक परिचयपत्र वितरण गरियो </a:t>
            </a:r>
          </a:p>
          <a:p>
            <a:pPr marL="0" indent="0">
              <a:buNone/>
            </a:pPr>
            <a:r>
              <a:rPr lang="ne-NP" sz="2400" dirty="0" smtClean="0">
                <a:solidFill>
                  <a:srgbClr val="FF0000"/>
                </a:solidFill>
                <a:latin typeface="Mangal"/>
                <a:cs typeface="Mangal"/>
              </a:rPr>
              <a:t> </a:t>
            </a:r>
          </a:p>
          <a:p>
            <a:pPr marL="0" indent="0">
              <a:buNone/>
            </a:pPr>
            <a:endParaRPr lang="en-US" dirty="0"/>
          </a:p>
        </p:txBody>
      </p:sp>
    </p:spTree>
    <p:extLst>
      <p:ext uri="{BB962C8B-B14F-4D97-AF65-F5344CB8AC3E}">
        <p14:creationId xmlns:p14="http://schemas.microsoft.com/office/powerpoint/2010/main" val="273551129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09600" y="26670"/>
            <a:ext cx="8150225" cy="685800"/>
          </a:xfrm>
        </p:spPr>
        <p:txBody>
          <a:bodyPr>
            <a:normAutofit fontScale="90000"/>
          </a:bodyPr>
          <a:lstStyle/>
          <a:p>
            <a:pPr eaLnBrk="1" hangingPunct="1"/>
            <a:r>
              <a:rPr lang="ne-NP" sz="4000" dirty="0" smtClean="0">
                <a:solidFill>
                  <a:srgbClr val="FF0000"/>
                </a:solidFill>
                <a:latin typeface="Preeti" pitchFamily="2" charset="0"/>
              </a:rPr>
              <a:t>लक्षित वर्गको कार्यक्रम वडागत खर्च  </a:t>
            </a:r>
            <a:endParaRPr lang="en-US" sz="4000" dirty="0" smtClean="0">
              <a:solidFill>
                <a:srgbClr val="FF0000"/>
              </a:solidFill>
              <a:latin typeface="Preeti" pitchFamily="2" charset="0"/>
            </a:endParaRPr>
          </a:p>
        </p:txBody>
      </p:sp>
      <p:sp>
        <p:nvSpPr>
          <p:cNvPr id="3075" name="Rectangle 3"/>
          <p:cNvSpPr>
            <a:spLocks noGrp="1" noChangeArrowheads="1"/>
          </p:cNvSpPr>
          <p:nvPr>
            <p:ph type="body" idx="1"/>
          </p:nvPr>
        </p:nvSpPr>
        <p:spPr>
          <a:xfrm>
            <a:off x="228600" y="914400"/>
            <a:ext cx="8610600" cy="5791200"/>
          </a:xfrm>
        </p:spPr>
        <p:txBody>
          <a:bodyPr>
            <a:normAutofit/>
          </a:bodyPr>
          <a:lstStyle/>
          <a:p>
            <a:pPr marL="0" indent="0" algn="ctr" eaLnBrk="1" hangingPunct="1">
              <a:lnSpc>
                <a:spcPct val="90000"/>
              </a:lnSpc>
              <a:buNone/>
            </a:pPr>
            <a:r>
              <a:rPr lang="en-US" sz="2400" b="1" dirty="0" smtClean="0">
                <a:solidFill>
                  <a:srgbClr val="0066FF"/>
                </a:solidFill>
                <a:latin typeface="Preeti" pitchFamily="2" charset="0"/>
              </a:rPr>
              <a:t>                                                      </a:t>
            </a:r>
          </a:p>
          <a:p>
            <a:pPr marL="0" indent="0" eaLnBrk="1" hangingPunct="1">
              <a:lnSpc>
                <a:spcPct val="90000"/>
              </a:lnSpc>
              <a:buNone/>
            </a:pPr>
            <a:endParaRPr lang="da-DK" sz="3200" b="1" dirty="0" smtClean="0">
              <a:solidFill>
                <a:srgbClr val="0066FF"/>
              </a:solidFill>
              <a:latin typeface="Preeti" pitchFamily="2"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151116200"/>
              </p:ext>
            </p:extLst>
          </p:nvPr>
        </p:nvGraphicFramePr>
        <p:xfrm>
          <a:off x="228600" y="685800"/>
          <a:ext cx="8458200" cy="5815052"/>
        </p:xfrm>
        <a:graphic>
          <a:graphicData uri="http://schemas.openxmlformats.org/drawingml/2006/table">
            <a:tbl>
              <a:tblPr firstRow="1" bandRow="1">
                <a:tableStyleId>{21E4AEA4-8DFA-4A89-87EB-49C32662AFE0}</a:tableStyleId>
              </a:tblPr>
              <a:tblGrid>
                <a:gridCol w="462558">
                  <a:extLst>
                    <a:ext uri="{9D8B030D-6E8A-4147-A177-3AD203B41FA5}">
                      <a16:colId xmlns:a16="http://schemas.microsoft.com/office/drawing/2014/main" xmlns="" val="20000"/>
                    </a:ext>
                  </a:extLst>
                </a:gridCol>
                <a:gridCol w="991195">
                  <a:extLst>
                    <a:ext uri="{9D8B030D-6E8A-4147-A177-3AD203B41FA5}">
                      <a16:colId xmlns:a16="http://schemas.microsoft.com/office/drawing/2014/main" xmlns="" val="20001"/>
                    </a:ext>
                  </a:extLst>
                </a:gridCol>
                <a:gridCol w="991195">
                  <a:extLst>
                    <a:ext uri="{9D8B030D-6E8A-4147-A177-3AD203B41FA5}">
                      <a16:colId xmlns:a16="http://schemas.microsoft.com/office/drawing/2014/main" xmlns="" val="20002"/>
                    </a:ext>
                  </a:extLst>
                </a:gridCol>
                <a:gridCol w="925116">
                  <a:extLst>
                    <a:ext uri="{9D8B030D-6E8A-4147-A177-3AD203B41FA5}">
                      <a16:colId xmlns:a16="http://schemas.microsoft.com/office/drawing/2014/main" xmlns="" val="20006"/>
                    </a:ext>
                  </a:extLst>
                </a:gridCol>
                <a:gridCol w="859036">
                  <a:extLst>
                    <a:ext uri="{9D8B030D-6E8A-4147-A177-3AD203B41FA5}">
                      <a16:colId xmlns:a16="http://schemas.microsoft.com/office/drawing/2014/main" xmlns="" val="20003"/>
                    </a:ext>
                  </a:extLst>
                </a:gridCol>
                <a:gridCol w="991195">
                  <a:extLst>
                    <a:ext uri="{9D8B030D-6E8A-4147-A177-3AD203B41FA5}">
                      <a16:colId xmlns:a16="http://schemas.microsoft.com/office/drawing/2014/main" xmlns="" val="20007"/>
                    </a:ext>
                  </a:extLst>
                </a:gridCol>
                <a:gridCol w="991195">
                  <a:extLst>
                    <a:ext uri="{9D8B030D-6E8A-4147-A177-3AD203B41FA5}">
                      <a16:colId xmlns:a16="http://schemas.microsoft.com/office/drawing/2014/main" xmlns="" val="20004"/>
                    </a:ext>
                  </a:extLst>
                </a:gridCol>
                <a:gridCol w="1123355">
                  <a:extLst>
                    <a:ext uri="{9D8B030D-6E8A-4147-A177-3AD203B41FA5}">
                      <a16:colId xmlns:a16="http://schemas.microsoft.com/office/drawing/2014/main" xmlns="" val="20005"/>
                    </a:ext>
                  </a:extLst>
                </a:gridCol>
                <a:gridCol w="1123355">
                  <a:extLst>
                    <a:ext uri="{9D8B030D-6E8A-4147-A177-3AD203B41FA5}">
                      <a16:colId xmlns:a16="http://schemas.microsoft.com/office/drawing/2014/main" xmlns="" val="20008"/>
                    </a:ext>
                  </a:extLst>
                </a:gridCol>
              </a:tblGrid>
              <a:tr h="415297">
                <a:tc>
                  <a:txBody>
                    <a:bodyPr/>
                    <a:lstStyle/>
                    <a:p>
                      <a:r>
                        <a:rPr lang="ne-NP" sz="1400" dirty="0" smtClean="0"/>
                        <a:t>व</a:t>
                      </a:r>
                      <a:r>
                        <a:rPr lang="en-US" sz="1400" baseline="0" dirty="0" smtClean="0"/>
                        <a:t> </a:t>
                      </a:r>
                      <a:r>
                        <a:rPr lang="ne-NP" sz="1400" baseline="0" dirty="0" smtClean="0"/>
                        <a:t>नं</a:t>
                      </a:r>
                      <a:endParaRPr lang="en-US" sz="1400" dirty="0"/>
                    </a:p>
                  </a:txBody>
                  <a:tcPr/>
                </a:tc>
                <a:tc>
                  <a:txBody>
                    <a:bodyPr/>
                    <a:lstStyle/>
                    <a:p>
                      <a:r>
                        <a:rPr lang="ne-NP" sz="1400" dirty="0" smtClean="0"/>
                        <a:t>कुलपुजीगत रकम</a:t>
                      </a:r>
                      <a:endParaRPr lang="en-US" sz="1400" dirty="0"/>
                    </a:p>
                  </a:txBody>
                  <a:tcPr/>
                </a:tc>
                <a:tc>
                  <a:txBody>
                    <a:bodyPr/>
                    <a:lstStyle/>
                    <a:p>
                      <a:r>
                        <a:rPr lang="ne-NP" sz="1400" baseline="0" dirty="0" smtClean="0"/>
                        <a:t>बा</a:t>
                      </a:r>
                      <a:r>
                        <a:rPr lang="en-US" sz="1400" baseline="0" dirty="0" smtClean="0"/>
                        <a:t> </a:t>
                      </a:r>
                      <a:r>
                        <a:rPr lang="ne-NP" sz="1400" dirty="0" smtClean="0"/>
                        <a:t>बा    </a:t>
                      </a:r>
                      <a:endParaRPr lang="en-US" sz="1400" dirty="0" smtClean="0"/>
                    </a:p>
                    <a:p>
                      <a:r>
                        <a:rPr lang="ne-NP" sz="1400" dirty="0" smtClean="0"/>
                        <a:t>लक्षित  </a:t>
                      </a:r>
                      <a:endParaRPr lang="en-US" sz="1400" dirty="0"/>
                    </a:p>
                  </a:txBody>
                  <a:tcPr/>
                </a:tc>
                <a:tc>
                  <a:txBody>
                    <a:bodyPr/>
                    <a:lstStyle/>
                    <a:p>
                      <a:r>
                        <a:rPr lang="ne-NP" sz="1400" dirty="0" smtClean="0"/>
                        <a:t>खर्च भएको </a:t>
                      </a:r>
                      <a:endParaRPr lang="en-US" sz="1400" dirty="0"/>
                    </a:p>
                  </a:txBody>
                  <a:tcPr/>
                </a:tc>
                <a:tc>
                  <a:txBody>
                    <a:bodyPr/>
                    <a:lstStyle/>
                    <a:p>
                      <a:r>
                        <a:rPr lang="ne-NP" sz="1400" dirty="0" smtClean="0"/>
                        <a:t>महिला    </a:t>
                      </a:r>
                      <a:endParaRPr lang="en-US" sz="1400" dirty="0" smtClean="0"/>
                    </a:p>
                    <a:p>
                      <a:r>
                        <a:rPr lang="ne-NP" sz="1400" dirty="0" smtClean="0"/>
                        <a:t>लक्षित     </a:t>
                      </a:r>
                      <a:endParaRPr lang="en-US" sz="1400" dirty="0"/>
                    </a:p>
                  </a:txBody>
                  <a:tcPr>
                    <a:lnT w="12700" cap="flat" cmpd="sng" algn="ctr">
                      <a:solidFill>
                        <a:schemeClr val="tx1"/>
                      </a:solidFill>
                      <a:prstDash val="solid"/>
                      <a:round/>
                      <a:headEnd type="none" w="med" len="med"/>
                      <a:tailEnd type="none" w="med" len="med"/>
                    </a:lnT>
                  </a:tcPr>
                </a:tc>
                <a:tc>
                  <a:txBody>
                    <a:bodyPr/>
                    <a:lstStyle/>
                    <a:p>
                      <a:r>
                        <a:rPr lang="ne-NP" sz="1400" dirty="0" smtClean="0"/>
                        <a:t>खर्च भएको</a:t>
                      </a:r>
                      <a:endParaRPr lang="en-US" sz="1400" dirty="0"/>
                    </a:p>
                  </a:txBody>
                  <a:tcPr>
                    <a:lnT w="12700" cap="flat" cmpd="sng" algn="ctr">
                      <a:solidFill>
                        <a:schemeClr val="tx1"/>
                      </a:solidFill>
                      <a:prstDash val="solid"/>
                      <a:round/>
                      <a:headEnd type="none" w="med" len="med"/>
                      <a:tailEnd type="none" w="med" len="med"/>
                    </a:lnT>
                  </a:tcPr>
                </a:tc>
                <a:tc>
                  <a:txBody>
                    <a:bodyPr/>
                    <a:lstStyle/>
                    <a:p>
                      <a:r>
                        <a:rPr lang="ne-NP" sz="1400" dirty="0" smtClean="0"/>
                        <a:t>अन्य</a:t>
                      </a:r>
                      <a:r>
                        <a:rPr lang="en-US" sz="1400" baseline="0" dirty="0" smtClean="0"/>
                        <a:t> </a:t>
                      </a:r>
                    </a:p>
                    <a:p>
                      <a:r>
                        <a:rPr lang="ne-NP" sz="1400" dirty="0" smtClean="0"/>
                        <a:t>लक्षित </a:t>
                      </a:r>
                      <a:endParaRPr lang="en-US" sz="1400" dirty="0"/>
                    </a:p>
                  </a:txBody>
                  <a:tcPr>
                    <a:lnR w="12700" cap="flat" cmpd="sng" algn="ctr">
                      <a:solidFill>
                        <a:schemeClr val="tx1"/>
                      </a:solidFill>
                      <a:prstDash val="solid"/>
                      <a:round/>
                      <a:headEnd type="none" w="med" len="med"/>
                      <a:tailEnd type="none" w="med" len="med"/>
                    </a:lnR>
                  </a:tcPr>
                </a:tc>
                <a:tc>
                  <a:txBody>
                    <a:bodyPr/>
                    <a:lstStyle/>
                    <a:p>
                      <a:r>
                        <a:rPr lang="ne-NP" sz="1400" dirty="0" smtClean="0">
                          <a:solidFill>
                            <a:schemeClr val="tx1"/>
                          </a:solidFill>
                        </a:rPr>
                        <a:t>भएको</a:t>
                      </a:r>
                      <a:r>
                        <a:rPr lang="ne-NP" sz="1400" baseline="0" dirty="0" smtClean="0">
                          <a:solidFill>
                            <a:schemeClr val="tx1"/>
                          </a:solidFill>
                        </a:rPr>
                        <a:t> </a:t>
                      </a:r>
                    </a:p>
                    <a:p>
                      <a:r>
                        <a:rPr lang="ne-NP" sz="1400" baseline="0" dirty="0" smtClean="0">
                          <a:solidFill>
                            <a:schemeClr val="tx1"/>
                          </a:solidFill>
                        </a:rPr>
                        <a:t>खर्च</a:t>
                      </a:r>
                      <a:endParaRPr 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400" dirty="0" smtClean="0">
                          <a:solidFill>
                            <a:schemeClr val="tx1"/>
                          </a:solidFill>
                        </a:rPr>
                        <a:t>%</a:t>
                      </a:r>
                      <a:endParaRPr 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0"/>
                  </a:ext>
                </a:extLst>
              </a:tr>
              <a:tr h="422904">
                <a:tc>
                  <a:txBody>
                    <a:bodyPr/>
                    <a:lstStyle/>
                    <a:p>
                      <a:r>
                        <a:rPr lang="ne-NP" sz="1400" dirty="0" smtClean="0"/>
                        <a:t>१</a:t>
                      </a:r>
                      <a:endParaRPr lang="en-US" sz="1400" dirty="0"/>
                    </a:p>
                  </a:txBody>
                  <a:tcPr/>
                </a:tc>
                <a:tc>
                  <a:txBody>
                    <a:bodyPr/>
                    <a:lstStyle/>
                    <a:p>
                      <a:r>
                        <a:rPr lang="ne-NP" sz="1400" dirty="0" smtClean="0"/>
                        <a:t>२३४१३१६</a:t>
                      </a:r>
                      <a:endParaRPr lang="en-US" sz="1400" dirty="0"/>
                    </a:p>
                  </a:txBody>
                  <a:tcPr/>
                </a:tc>
                <a:tc>
                  <a:txBody>
                    <a:bodyPr/>
                    <a:lstStyle/>
                    <a:p>
                      <a:r>
                        <a:rPr lang="ne-NP" sz="1400" dirty="0" smtClean="0"/>
                        <a:t>३५११९७</a:t>
                      </a:r>
                      <a:endParaRPr lang="en-US" sz="1400" dirty="0"/>
                    </a:p>
                  </a:txBody>
                  <a:tcPr/>
                </a:tc>
                <a:tc>
                  <a:txBody>
                    <a:bodyPr/>
                    <a:lstStyle/>
                    <a:p>
                      <a:r>
                        <a:rPr lang="ne-NP" sz="1400" dirty="0" smtClean="0"/>
                        <a:t>३१४५००</a:t>
                      </a:r>
                      <a:endParaRPr lang="en-US" sz="1400" dirty="0"/>
                    </a:p>
                  </a:txBody>
                  <a:tcPr/>
                </a:tc>
                <a:tc>
                  <a:txBody>
                    <a:bodyPr/>
                    <a:lstStyle/>
                    <a:p>
                      <a:r>
                        <a:rPr lang="ne-NP" sz="1400" dirty="0" smtClean="0"/>
                        <a:t>२३४१३१</a:t>
                      </a:r>
                      <a:endParaRPr lang="en-US" sz="1400" dirty="0"/>
                    </a:p>
                  </a:txBody>
                  <a:tcPr/>
                </a:tc>
                <a:tc>
                  <a:txBody>
                    <a:bodyPr/>
                    <a:lstStyle/>
                    <a:p>
                      <a:r>
                        <a:rPr lang="ne-NP" sz="1400" dirty="0" smtClean="0"/>
                        <a:t>२३३२००</a:t>
                      </a:r>
                      <a:endParaRPr lang="en-US" sz="1400" dirty="0"/>
                    </a:p>
                  </a:txBody>
                  <a:tcPr/>
                </a:tc>
                <a:tc>
                  <a:txBody>
                    <a:bodyPr/>
                    <a:lstStyle/>
                    <a:p>
                      <a:r>
                        <a:rPr lang="ne-NP" sz="1400" dirty="0" smtClean="0"/>
                        <a:t>३५११९७</a:t>
                      </a:r>
                      <a:endParaRPr lang="en-US" sz="1400" dirty="0"/>
                    </a:p>
                  </a:txBody>
                  <a:tcPr>
                    <a:lnR w="12700" cap="flat" cmpd="sng" algn="ctr">
                      <a:solidFill>
                        <a:schemeClr val="tx1"/>
                      </a:solidFill>
                      <a:prstDash val="solid"/>
                      <a:round/>
                      <a:headEnd type="none" w="med" len="med"/>
                      <a:tailEnd type="none" w="med" len="med"/>
                    </a:lnR>
                  </a:tcPr>
                </a:tc>
                <a:tc>
                  <a:txBody>
                    <a:bodyPr/>
                    <a:lstStyle/>
                    <a:p>
                      <a:r>
                        <a:rPr lang="ne-NP" sz="1400" u="none" dirty="0" smtClean="0"/>
                        <a:t>३०९५००</a:t>
                      </a:r>
                      <a:endParaRPr lang="en-US" sz="1400" u="non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r" fontAlgn="b"/>
                      <a:r>
                        <a:rPr lang="en-US" sz="1600" b="0" i="0" u="none" strike="noStrike">
                          <a:solidFill>
                            <a:srgbClr val="000000"/>
                          </a:solidFill>
                          <a:effectLst/>
                          <a:latin typeface="Kalimati"/>
                        </a:rPr>
                        <a:t>91.53</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1"/>
                  </a:ext>
                </a:extLst>
              </a:tr>
              <a:tr h="441313">
                <a:tc>
                  <a:txBody>
                    <a:bodyPr/>
                    <a:lstStyle/>
                    <a:p>
                      <a:r>
                        <a:rPr lang="ne-NP" sz="1400" dirty="0" smtClean="0"/>
                        <a:t>२</a:t>
                      </a:r>
                      <a:endParaRPr lang="en-US" sz="1400" dirty="0"/>
                    </a:p>
                  </a:txBody>
                  <a:tcPr/>
                </a:tc>
                <a:tc>
                  <a:txBody>
                    <a:bodyPr/>
                    <a:lstStyle/>
                    <a:p>
                      <a:r>
                        <a:rPr lang="ne-NP" sz="1400" dirty="0" smtClean="0"/>
                        <a:t>१८४३२१४</a:t>
                      </a:r>
                      <a:endParaRPr lang="en-US" sz="1400" dirty="0"/>
                    </a:p>
                  </a:txBody>
                  <a:tcPr/>
                </a:tc>
                <a:tc>
                  <a:txBody>
                    <a:bodyPr/>
                    <a:lstStyle/>
                    <a:p>
                      <a:r>
                        <a:rPr lang="ne-NP" sz="1400" dirty="0" smtClean="0"/>
                        <a:t>२७६४८२</a:t>
                      </a:r>
                      <a:endParaRPr lang="en-US" sz="1400" dirty="0"/>
                    </a:p>
                  </a:txBody>
                  <a:tcPr/>
                </a:tc>
                <a:tc>
                  <a:txBody>
                    <a:bodyPr/>
                    <a:lstStyle/>
                    <a:p>
                      <a:r>
                        <a:rPr lang="ne-NP" sz="1400" dirty="0" smtClean="0"/>
                        <a:t>२७६२००</a:t>
                      </a:r>
                      <a:endParaRPr lang="en-US" sz="1400" dirty="0"/>
                    </a:p>
                  </a:txBody>
                  <a:tcPr/>
                </a:tc>
                <a:tc>
                  <a:txBody>
                    <a:bodyPr/>
                    <a:lstStyle/>
                    <a:p>
                      <a:r>
                        <a:rPr lang="ne-NP" sz="1400" dirty="0" smtClean="0"/>
                        <a:t>१८४३२१</a:t>
                      </a:r>
                      <a:endParaRPr lang="en-US" sz="1400" dirty="0"/>
                    </a:p>
                  </a:txBody>
                  <a:tcPr/>
                </a:tc>
                <a:tc>
                  <a:txBody>
                    <a:bodyPr/>
                    <a:lstStyle/>
                    <a:p>
                      <a:r>
                        <a:rPr lang="ne-NP" sz="1400" dirty="0" smtClean="0"/>
                        <a:t>१८३८००</a:t>
                      </a:r>
                      <a:endParaRPr lang="en-US" sz="1400" dirty="0"/>
                    </a:p>
                  </a:txBody>
                  <a:tcPr/>
                </a:tc>
                <a:tc>
                  <a:txBody>
                    <a:bodyPr/>
                    <a:lstStyle/>
                    <a:p>
                      <a:r>
                        <a:rPr lang="ne-NP" sz="1400" dirty="0" smtClean="0"/>
                        <a:t>२७६४८२</a:t>
                      </a:r>
                      <a:endParaRPr lang="en-US" sz="1400" dirty="0"/>
                    </a:p>
                  </a:txBody>
                  <a:tcPr>
                    <a:lnR w="12700" cap="flat" cmpd="sng" algn="ctr">
                      <a:solidFill>
                        <a:schemeClr val="tx1"/>
                      </a:solidFill>
                      <a:prstDash val="solid"/>
                      <a:round/>
                      <a:headEnd type="none" w="med" len="med"/>
                      <a:tailEnd type="none" w="med" len="med"/>
                    </a:lnR>
                  </a:tcPr>
                </a:tc>
                <a:tc>
                  <a:txBody>
                    <a:bodyPr/>
                    <a:lstStyle/>
                    <a:p>
                      <a:r>
                        <a:rPr lang="ne-NP" sz="1400" u="none" dirty="0" smtClean="0"/>
                        <a:t>२७३६००</a:t>
                      </a:r>
                      <a:endParaRPr lang="en-US" sz="1400" u="non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r" fontAlgn="b"/>
                      <a:r>
                        <a:rPr lang="en-US" sz="1600" b="0" i="0" u="none" strike="noStrike">
                          <a:solidFill>
                            <a:srgbClr val="000000"/>
                          </a:solidFill>
                          <a:effectLst/>
                          <a:latin typeface="Kalimati"/>
                        </a:rPr>
                        <a:t>99.50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2"/>
                  </a:ext>
                </a:extLst>
              </a:tr>
              <a:tr h="457200">
                <a:tc>
                  <a:txBody>
                    <a:bodyPr/>
                    <a:lstStyle/>
                    <a:p>
                      <a:r>
                        <a:rPr lang="ne-NP" sz="1400" dirty="0" smtClean="0"/>
                        <a:t>३</a:t>
                      </a:r>
                      <a:endParaRPr lang="en-US" sz="1400" dirty="0"/>
                    </a:p>
                  </a:txBody>
                  <a:tcPr/>
                </a:tc>
                <a:tc>
                  <a:txBody>
                    <a:bodyPr/>
                    <a:lstStyle/>
                    <a:p>
                      <a:r>
                        <a:rPr lang="ne-NP" sz="1400" dirty="0" smtClean="0"/>
                        <a:t>२२०५०५३</a:t>
                      </a:r>
                      <a:endParaRPr lang="en-US" sz="1400" dirty="0"/>
                    </a:p>
                  </a:txBody>
                  <a:tcPr/>
                </a:tc>
                <a:tc>
                  <a:txBody>
                    <a:bodyPr/>
                    <a:lstStyle/>
                    <a:p>
                      <a:r>
                        <a:rPr lang="ne-NP" sz="1400" dirty="0" smtClean="0"/>
                        <a:t>३३०७५७</a:t>
                      </a:r>
                      <a:endParaRPr lang="en-US" sz="1400" dirty="0"/>
                    </a:p>
                  </a:txBody>
                  <a:tcPr/>
                </a:tc>
                <a:tc>
                  <a:txBody>
                    <a:bodyPr/>
                    <a:lstStyle/>
                    <a:p>
                      <a:r>
                        <a:rPr lang="ne-NP" sz="1400" dirty="0" smtClean="0"/>
                        <a:t>३१९४००</a:t>
                      </a:r>
                      <a:endParaRPr lang="en-US" sz="1400" dirty="0"/>
                    </a:p>
                  </a:txBody>
                  <a:tcPr/>
                </a:tc>
                <a:tc>
                  <a:txBody>
                    <a:bodyPr/>
                    <a:lstStyle/>
                    <a:p>
                      <a:r>
                        <a:rPr lang="ne-NP" sz="1400" dirty="0" smtClean="0"/>
                        <a:t>२२०५०५</a:t>
                      </a:r>
                      <a:endParaRPr lang="en-US" sz="1400" dirty="0"/>
                    </a:p>
                  </a:txBody>
                  <a:tcPr/>
                </a:tc>
                <a:tc>
                  <a:txBody>
                    <a:bodyPr/>
                    <a:lstStyle/>
                    <a:p>
                      <a:r>
                        <a:rPr lang="ne-NP" sz="1400" dirty="0" smtClean="0"/>
                        <a:t>२०६०००</a:t>
                      </a:r>
                      <a:endParaRPr lang="en-US" sz="1400" dirty="0"/>
                    </a:p>
                  </a:txBody>
                  <a:tcPr/>
                </a:tc>
                <a:tc>
                  <a:txBody>
                    <a:bodyPr/>
                    <a:lstStyle/>
                    <a:p>
                      <a:r>
                        <a:rPr lang="ne-NP" sz="1400" dirty="0" smtClean="0"/>
                        <a:t>३३०७५७</a:t>
                      </a:r>
                      <a:endParaRPr lang="en-US" sz="1400" dirty="0"/>
                    </a:p>
                  </a:txBody>
                  <a:tcPr>
                    <a:lnR w="12700" cap="flat" cmpd="sng" algn="ctr">
                      <a:solidFill>
                        <a:schemeClr val="tx1"/>
                      </a:solidFill>
                      <a:prstDash val="solid"/>
                      <a:round/>
                      <a:headEnd type="none" w="med" len="med"/>
                      <a:tailEnd type="none" w="med" len="med"/>
                    </a:lnR>
                  </a:tcPr>
                </a:tc>
                <a:tc>
                  <a:txBody>
                    <a:bodyPr/>
                    <a:lstStyle/>
                    <a:p>
                      <a:r>
                        <a:rPr lang="ne-NP" sz="1400" u="none" dirty="0" smtClean="0"/>
                        <a:t>२५०७००</a:t>
                      </a:r>
                      <a:endParaRPr lang="en-US" sz="1400" u="non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r" fontAlgn="b"/>
                      <a:r>
                        <a:rPr lang="en-US" sz="1600" b="0" i="0" u="none" strike="noStrike">
                          <a:solidFill>
                            <a:srgbClr val="000000"/>
                          </a:solidFill>
                          <a:effectLst/>
                          <a:latin typeface="Kalimati"/>
                        </a:rPr>
                        <a:t>87.99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3"/>
                  </a:ext>
                </a:extLst>
              </a:tr>
              <a:tr h="396887">
                <a:tc>
                  <a:txBody>
                    <a:bodyPr/>
                    <a:lstStyle/>
                    <a:p>
                      <a:r>
                        <a:rPr lang="ne-NP" sz="1400" dirty="0" smtClean="0"/>
                        <a:t>४</a:t>
                      </a:r>
                      <a:endParaRPr lang="en-US" sz="1400" dirty="0"/>
                    </a:p>
                  </a:txBody>
                  <a:tcPr/>
                </a:tc>
                <a:tc>
                  <a:txBody>
                    <a:bodyPr/>
                    <a:lstStyle/>
                    <a:p>
                      <a:r>
                        <a:rPr lang="ne-NP" sz="1400" dirty="0" smtClean="0"/>
                        <a:t>६५६५५५९</a:t>
                      </a:r>
                      <a:endParaRPr lang="en-US" sz="1400" dirty="0"/>
                    </a:p>
                  </a:txBody>
                  <a:tcPr/>
                </a:tc>
                <a:tc>
                  <a:txBody>
                    <a:bodyPr/>
                    <a:lstStyle/>
                    <a:p>
                      <a:r>
                        <a:rPr lang="ne-NP" sz="1400" dirty="0" smtClean="0"/>
                        <a:t>९८४८३३</a:t>
                      </a:r>
                      <a:endParaRPr lang="en-US" sz="1400" dirty="0"/>
                    </a:p>
                  </a:txBody>
                  <a:tcPr/>
                </a:tc>
                <a:tc>
                  <a:txBody>
                    <a:bodyPr/>
                    <a:lstStyle/>
                    <a:p>
                      <a:r>
                        <a:rPr lang="ne-NP" sz="1400" dirty="0" smtClean="0"/>
                        <a:t>९८४७००</a:t>
                      </a:r>
                      <a:endParaRPr lang="en-US" sz="1400" dirty="0"/>
                    </a:p>
                  </a:txBody>
                  <a:tcPr/>
                </a:tc>
                <a:tc>
                  <a:txBody>
                    <a:bodyPr/>
                    <a:lstStyle/>
                    <a:p>
                      <a:r>
                        <a:rPr lang="ne-NP" sz="1400" dirty="0" smtClean="0"/>
                        <a:t>६५६५५५</a:t>
                      </a:r>
                      <a:endParaRPr lang="en-US" sz="1400" dirty="0"/>
                    </a:p>
                  </a:txBody>
                  <a:tcPr/>
                </a:tc>
                <a:tc>
                  <a:txBody>
                    <a:bodyPr/>
                    <a:lstStyle/>
                    <a:p>
                      <a:r>
                        <a:rPr lang="ne-NP" sz="1400" dirty="0" smtClean="0"/>
                        <a:t>६४२७००</a:t>
                      </a:r>
                      <a:endParaRPr lang="en-US" sz="1400" dirty="0"/>
                    </a:p>
                  </a:txBody>
                  <a:tcPr/>
                </a:tc>
                <a:tc>
                  <a:txBody>
                    <a:bodyPr/>
                    <a:lstStyle/>
                    <a:p>
                      <a:r>
                        <a:rPr lang="ne-NP" sz="1400" dirty="0" smtClean="0"/>
                        <a:t>९८४८३३</a:t>
                      </a:r>
                      <a:endParaRPr lang="en-US" sz="1400" dirty="0"/>
                    </a:p>
                  </a:txBody>
                  <a:tcPr>
                    <a:lnR w="12700" cap="flat" cmpd="sng" algn="ctr">
                      <a:solidFill>
                        <a:schemeClr val="tx1"/>
                      </a:solidFill>
                      <a:prstDash val="solid"/>
                      <a:round/>
                      <a:headEnd type="none" w="med" len="med"/>
                      <a:tailEnd type="none" w="med" len="med"/>
                    </a:lnR>
                  </a:tcPr>
                </a:tc>
                <a:tc>
                  <a:txBody>
                    <a:bodyPr/>
                    <a:lstStyle/>
                    <a:p>
                      <a:r>
                        <a:rPr lang="ne-NP" sz="1400" u="none" dirty="0" smtClean="0"/>
                        <a:t>९६०३००</a:t>
                      </a:r>
                      <a:endParaRPr lang="en-US" sz="1400" u="non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r" fontAlgn="b"/>
                      <a:r>
                        <a:rPr lang="en-US" sz="1600" b="0" i="0" u="none" strike="noStrike">
                          <a:solidFill>
                            <a:srgbClr val="000000"/>
                          </a:solidFill>
                          <a:effectLst/>
                          <a:latin typeface="Kalimati"/>
                        </a:rPr>
                        <a:t>98.53</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4"/>
                  </a:ext>
                </a:extLst>
              </a:tr>
              <a:tr h="457200">
                <a:tc>
                  <a:txBody>
                    <a:bodyPr/>
                    <a:lstStyle/>
                    <a:p>
                      <a:r>
                        <a:rPr lang="ne-NP" sz="1400" dirty="0" smtClean="0"/>
                        <a:t>५</a:t>
                      </a:r>
                      <a:endParaRPr lang="en-US" sz="1400" dirty="0"/>
                    </a:p>
                  </a:txBody>
                  <a:tcPr/>
                </a:tc>
                <a:tc>
                  <a:txBody>
                    <a:bodyPr/>
                    <a:lstStyle/>
                    <a:p>
                      <a:r>
                        <a:rPr lang="ne-NP" sz="1400" dirty="0" smtClean="0"/>
                        <a:t>६३३०६५२</a:t>
                      </a:r>
                      <a:endParaRPr lang="en-US" sz="1400" dirty="0"/>
                    </a:p>
                  </a:txBody>
                  <a:tcPr/>
                </a:tc>
                <a:tc>
                  <a:txBody>
                    <a:bodyPr/>
                    <a:lstStyle/>
                    <a:p>
                      <a:r>
                        <a:rPr lang="ne-NP" sz="1400" dirty="0" smtClean="0"/>
                        <a:t>९४९५९७</a:t>
                      </a:r>
                      <a:endParaRPr lang="en-US" sz="1400" dirty="0"/>
                    </a:p>
                  </a:txBody>
                  <a:tcPr/>
                </a:tc>
                <a:tc>
                  <a:txBody>
                    <a:bodyPr/>
                    <a:lstStyle/>
                    <a:p>
                      <a:r>
                        <a:rPr lang="ne-NP" sz="1400" dirty="0" smtClean="0"/>
                        <a:t>९४१०००</a:t>
                      </a:r>
                      <a:endParaRPr lang="en-US" sz="1400" dirty="0"/>
                    </a:p>
                  </a:txBody>
                  <a:tcPr/>
                </a:tc>
                <a:tc>
                  <a:txBody>
                    <a:bodyPr/>
                    <a:lstStyle/>
                    <a:p>
                      <a:r>
                        <a:rPr lang="ne-NP" sz="1400" dirty="0" smtClean="0"/>
                        <a:t>६३३०६५</a:t>
                      </a:r>
                      <a:endParaRPr lang="en-US" sz="1400" dirty="0"/>
                    </a:p>
                  </a:txBody>
                  <a:tcPr/>
                </a:tc>
                <a:tc>
                  <a:txBody>
                    <a:bodyPr/>
                    <a:lstStyle/>
                    <a:p>
                      <a:r>
                        <a:rPr lang="ne-NP" sz="1400" dirty="0" smtClean="0"/>
                        <a:t>५१६३००</a:t>
                      </a:r>
                      <a:endParaRPr lang="en-US" sz="1400" dirty="0"/>
                    </a:p>
                  </a:txBody>
                  <a:tcPr/>
                </a:tc>
                <a:tc>
                  <a:txBody>
                    <a:bodyPr/>
                    <a:lstStyle/>
                    <a:p>
                      <a:r>
                        <a:rPr lang="ne-NP" sz="1400" dirty="0" smtClean="0"/>
                        <a:t>९४९५९७</a:t>
                      </a:r>
                      <a:endParaRPr lang="en-US" sz="1400" dirty="0"/>
                    </a:p>
                  </a:txBody>
                  <a:tcPr>
                    <a:lnR w="12700" cap="flat" cmpd="sng" algn="ctr">
                      <a:solidFill>
                        <a:schemeClr val="tx1"/>
                      </a:solidFill>
                      <a:prstDash val="solid"/>
                      <a:round/>
                      <a:headEnd type="none" w="med" len="med"/>
                      <a:tailEnd type="none" w="med" len="med"/>
                    </a:lnR>
                  </a:tcPr>
                </a:tc>
                <a:tc>
                  <a:txBody>
                    <a:bodyPr/>
                    <a:lstStyle/>
                    <a:p>
                      <a:r>
                        <a:rPr lang="ne-NP" sz="1400" u="none" dirty="0" smtClean="0"/>
                        <a:t>९२३४००</a:t>
                      </a:r>
                      <a:endParaRPr lang="en-US" sz="1400" u="non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Kalimati"/>
                        </a:rPr>
                        <a:t>94.01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r h="381000">
                <a:tc>
                  <a:txBody>
                    <a:bodyPr/>
                    <a:lstStyle/>
                    <a:p>
                      <a:r>
                        <a:rPr lang="ne-NP" sz="1400" dirty="0" smtClean="0"/>
                        <a:t>६</a:t>
                      </a:r>
                      <a:endParaRPr lang="en-US" sz="1400" dirty="0"/>
                    </a:p>
                  </a:txBody>
                  <a:tcPr/>
                </a:tc>
                <a:tc>
                  <a:txBody>
                    <a:bodyPr/>
                    <a:lstStyle/>
                    <a:p>
                      <a:r>
                        <a:rPr lang="ne-NP" sz="1400" dirty="0" smtClean="0"/>
                        <a:t>५२५२६६२</a:t>
                      </a:r>
                      <a:endParaRPr lang="en-US" sz="1400" dirty="0"/>
                    </a:p>
                  </a:txBody>
                  <a:tcPr/>
                </a:tc>
                <a:tc>
                  <a:txBody>
                    <a:bodyPr/>
                    <a:lstStyle/>
                    <a:p>
                      <a:r>
                        <a:rPr lang="ne-NP" sz="1400" dirty="0" smtClean="0"/>
                        <a:t>७८७८८४</a:t>
                      </a:r>
                      <a:endParaRPr lang="en-US" sz="1400" dirty="0"/>
                    </a:p>
                  </a:txBody>
                  <a:tcPr/>
                </a:tc>
                <a:tc>
                  <a:txBody>
                    <a:bodyPr/>
                    <a:lstStyle/>
                    <a:p>
                      <a:r>
                        <a:rPr lang="ne-NP" sz="1400" dirty="0" smtClean="0"/>
                        <a:t>७८७८००</a:t>
                      </a:r>
                      <a:endParaRPr lang="en-US" sz="1400" dirty="0"/>
                    </a:p>
                  </a:txBody>
                  <a:tcPr/>
                </a:tc>
                <a:tc>
                  <a:txBody>
                    <a:bodyPr/>
                    <a:lstStyle/>
                    <a:p>
                      <a:r>
                        <a:rPr lang="ne-NP" sz="1400" dirty="0" smtClean="0"/>
                        <a:t>५२५२५६</a:t>
                      </a:r>
                      <a:endParaRPr lang="en-US" sz="1400" dirty="0"/>
                    </a:p>
                  </a:txBody>
                  <a:tcPr/>
                </a:tc>
                <a:tc>
                  <a:txBody>
                    <a:bodyPr/>
                    <a:lstStyle/>
                    <a:p>
                      <a:r>
                        <a:rPr lang="ne-NP" sz="1400" dirty="0" smtClean="0"/>
                        <a:t>५१९९००</a:t>
                      </a:r>
                      <a:endParaRPr lang="en-US" sz="1400" dirty="0"/>
                    </a:p>
                  </a:txBody>
                  <a:tcPr/>
                </a:tc>
                <a:tc>
                  <a:txBody>
                    <a:bodyPr/>
                    <a:lstStyle/>
                    <a:p>
                      <a:r>
                        <a:rPr lang="ne-NP" sz="1400" dirty="0" smtClean="0"/>
                        <a:t>७८७८८४</a:t>
                      </a:r>
                      <a:endParaRPr lang="en-US" sz="1400" dirty="0"/>
                    </a:p>
                  </a:txBody>
                  <a:tcPr>
                    <a:lnR w="12700" cap="flat" cmpd="sng" algn="ctr">
                      <a:solidFill>
                        <a:schemeClr val="tx1"/>
                      </a:solidFill>
                      <a:prstDash val="solid"/>
                      <a:round/>
                      <a:headEnd type="none" w="med" len="med"/>
                      <a:tailEnd type="none" w="med" len="med"/>
                    </a:lnR>
                  </a:tcPr>
                </a:tc>
                <a:tc>
                  <a:txBody>
                    <a:bodyPr/>
                    <a:lstStyle/>
                    <a:p>
                      <a:r>
                        <a:rPr lang="ne-NP" sz="1400" u="none" dirty="0" smtClean="0"/>
                        <a:t>६७४३००</a:t>
                      </a:r>
                      <a:endParaRPr lang="en-US" sz="1400" u="non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600" b="0" i="0" u="none" strike="noStrike">
                          <a:solidFill>
                            <a:srgbClr val="000000"/>
                          </a:solidFill>
                          <a:effectLst/>
                          <a:latin typeface="Kalimati"/>
                        </a:rPr>
                        <a:t>94.33</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xmlns="" val="10006"/>
                  </a:ext>
                </a:extLst>
              </a:tr>
              <a:tr h="441960">
                <a:tc>
                  <a:txBody>
                    <a:bodyPr/>
                    <a:lstStyle/>
                    <a:p>
                      <a:r>
                        <a:rPr lang="ne-NP" sz="1400" dirty="0" smtClean="0"/>
                        <a:t>७</a:t>
                      </a:r>
                      <a:endParaRPr lang="en-US" sz="1400" dirty="0"/>
                    </a:p>
                  </a:txBody>
                  <a:tcPr/>
                </a:tc>
                <a:tc>
                  <a:txBody>
                    <a:bodyPr/>
                    <a:lstStyle/>
                    <a:p>
                      <a:r>
                        <a:rPr lang="ne-NP" sz="1400" dirty="0" smtClean="0"/>
                        <a:t>१९२८३५१</a:t>
                      </a:r>
                      <a:endParaRPr lang="en-US" sz="1400" dirty="0"/>
                    </a:p>
                  </a:txBody>
                  <a:tcPr/>
                </a:tc>
                <a:tc>
                  <a:txBody>
                    <a:bodyPr/>
                    <a:lstStyle/>
                    <a:p>
                      <a:r>
                        <a:rPr lang="ne-NP" sz="1400" dirty="0" smtClean="0"/>
                        <a:t>२८९२५२</a:t>
                      </a:r>
                      <a:endParaRPr lang="en-US" sz="1400" dirty="0"/>
                    </a:p>
                  </a:txBody>
                  <a:tcPr/>
                </a:tc>
                <a:tc>
                  <a:txBody>
                    <a:bodyPr/>
                    <a:lstStyle/>
                    <a:p>
                      <a:r>
                        <a:rPr lang="ne-NP" sz="1400" dirty="0" smtClean="0"/>
                        <a:t>२८९०००</a:t>
                      </a:r>
                      <a:endParaRPr lang="en-US" sz="1400" dirty="0"/>
                    </a:p>
                  </a:txBody>
                  <a:tcPr/>
                </a:tc>
                <a:tc>
                  <a:txBody>
                    <a:bodyPr/>
                    <a:lstStyle/>
                    <a:p>
                      <a:r>
                        <a:rPr lang="ne-NP" sz="1400" dirty="0" smtClean="0"/>
                        <a:t>१९२८३५</a:t>
                      </a:r>
                      <a:endParaRPr lang="en-US" sz="1400" dirty="0"/>
                    </a:p>
                  </a:txBody>
                  <a:tcPr/>
                </a:tc>
                <a:tc>
                  <a:txBody>
                    <a:bodyPr/>
                    <a:lstStyle/>
                    <a:p>
                      <a:r>
                        <a:rPr lang="ne-NP" sz="1400" dirty="0" smtClean="0"/>
                        <a:t>१९२८००</a:t>
                      </a:r>
                      <a:endParaRPr lang="en-US" sz="1400" dirty="0"/>
                    </a:p>
                  </a:txBody>
                  <a:tcPr/>
                </a:tc>
                <a:tc>
                  <a:txBody>
                    <a:bodyPr/>
                    <a:lstStyle/>
                    <a:p>
                      <a:r>
                        <a:rPr lang="ne-NP" sz="1400" dirty="0" smtClean="0"/>
                        <a:t>२८९२५२</a:t>
                      </a:r>
                      <a:endParaRPr lang="en-US" sz="1400" dirty="0"/>
                    </a:p>
                  </a:txBody>
                  <a:tcPr>
                    <a:lnR w="12700" cap="flat" cmpd="sng" algn="ctr">
                      <a:solidFill>
                        <a:schemeClr val="tx1"/>
                      </a:solidFill>
                      <a:prstDash val="solid"/>
                      <a:round/>
                      <a:headEnd type="none" w="med" len="med"/>
                      <a:tailEnd type="none" w="med" len="med"/>
                    </a:lnR>
                  </a:tcPr>
                </a:tc>
                <a:tc>
                  <a:txBody>
                    <a:bodyPr/>
                    <a:lstStyle/>
                    <a:p>
                      <a:r>
                        <a:rPr lang="ne-NP" sz="1400" u="none" dirty="0" smtClean="0"/>
                        <a:t>२८८५००</a:t>
                      </a:r>
                      <a:endParaRPr lang="en-US" sz="1400" u="non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r" fontAlgn="b"/>
                      <a:r>
                        <a:rPr lang="en-US" sz="1600" b="0" i="0" u="none" strike="noStrike">
                          <a:solidFill>
                            <a:srgbClr val="000000"/>
                          </a:solidFill>
                          <a:effectLst/>
                          <a:latin typeface="Kalimati"/>
                        </a:rPr>
                        <a:t>99.87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7"/>
                  </a:ext>
                </a:extLst>
              </a:tr>
              <a:tr h="457200">
                <a:tc>
                  <a:txBody>
                    <a:bodyPr/>
                    <a:lstStyle/>
                    <a:p>
                      <a:r>
                        <a:rPr lang="ne-NP" sz="1400" dirty="0" smtClean="0"/>
                        <a:t>८</a:t>
                      </a:r>
                      <a:endParaRPr lang="en-US" sz="1400" dirty="0"/>
                    </a:p>
                  </a:txBody>
                  <a:tcPr/>
                </a:tc>
                <a:tc>
                  <a:txBody>
                    <a:bodyPr/>
                    <a:lstStyle/>
                    <a:p>
                      <a:r>
                        <a:rPr lang="ne-NP" sz="1400" dirty="0" smtClean="0"/>
                        <a:t>५५२७८४१</a:t>
                      </a:r>
                      <a:endParaRPr lang="en-US" sz="1400" dirty="0"/>
                    </a:p>
                  </a:txBody>
                  <a:tcPr/>
                </a:tc>
                <a:tc>
                  <a:txBody>
                    <a:bodyPr/>
                    <a:lstStyle/>
                    <a:p>
                      <a:r>
                        <a:rPr lang="ne-NP" sz="1400" dirty="0" smtClean="0"/>
                        <a:t>८२९१७६</a:t>
                      </a:r>
                      <a:endParaRPr lang="en-US" sz="1400" dirty="0"/>
                    </a:p>
                  </a:txBody>
                  <a:tcPr/>
                </a:tc>
                <a:tc>
                  <a:txBody>
                    <a:bodyPr/>
                    <a:lstStyle/>
                    <a:p>
                      <a:r>
                        <a:rPr lang="ne-NP" sz="1400" dirty="0" smtClean="0"/>
                        <a:t>६९८९००</a:t>
                      </a:r>
                      <a:endParaRPr lang="en-US" sz="1400" dirty="0"/>
                    </a:p>
                  </a:txBody>
                  <a:tcPr/>
                </a:tc>
                <a:tc>
                  <a:txBody>
                    <a:bodyPr/>
                    <a:lstStyle/>
                    <a:p>
                      <a:r>
                        <a:rPr lang="ne-NP" sz="1400" dirty="0" smtClean="0"/>
                        <a:t>५५२७८४</a:t>
                      </a:r>
                      <a:endParaRPr lang="en-US" sz="1400" dirty="0"/>
                    </a:p>
                  </a:txBody>
                  <a:tcPr/>
                </a:tc>
                <a:tc>
                  <a:txBody>
                    <a:bodyPr/>
                    <a:lstStyle/>
                    <a:p>
                      <a:r>
                        <a:rPr lang="ne-NP" sz="1400" dirty="0" smtClean="0"/>
                        <a:t>५५२७००</a:t>
                      </a:r>
                      <a:endParaRPr lang="en-US" sz="1400" dirty="0"/>
                    </a:p>
                  </a:txBody>
                  <a:tcPr/>
                </a:tc>
                <a:tc>
                  <a:txBody>
                    <a:bodyPr/>
                    <a:lstStyle/>
                    <a:p>
                      <a:r>
                        <a:rPr lang="ne-NP" sz="1400" dirty="0" smtClean="0"/>
                        <a:t>८२९१७६</a:t>
                      </a:r>
                      <a:endParaRPr lang="en-US" sz="1400" dirty="0"/>
                    </a:p>
                  </a:txBody>
                  <a:tcPr>
                    <a:lnR w="12700" cap="flat" cmpd="sng" algn="ctr">
                      <a:solidFill>
                        <a:schemeClr val="tx1"/>
                      </a:solidFill>
                      <a:prstDash val="solid"/>
                      <a:round/>
                      <a:headEnd type="none" w="med" len="med"/>
                      <a:tailEnd type="none" w="med" len="med"/>
                    </a:lnR>
                  </a:tcPr>
                </a:tc>
                <a:tc>
                  <a:txBody>
                    <a:bodyPr/>
                    <a:lstStyle/>
                    <a:p>
                      <a:r>
                        <a:rPr lang="ne-NP" sz="1400" u="none" dirty="0" smtClean="0"/>
                        <a:t>७०३५००</a:t>
                      </a:r>
                      <a:endParaRPr lang="en-US" sz="1400" u="non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r" fontAlgn="b"/>
                      <a:r>
                        <a:rPr lang="en-US" sz="1600" b="0" i="0" u="none" strike="noStrike">
                          <a:solidFill>
                            <a:srgbClr val="000000"/>
                          </a:solidFill>
                          <a:effectLst/>
                          <a:latin typeface="Kalimati"/>
                        </a:rPr>
                        <a:t>88.42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8"/>
                  </a:ext>
                </a:extLst>
              </a:tr>
              <a:tr h="457200">
                <a:tc>
                  <a:txBody>
                    <a:bodyPr/>
                    <a:lstStyle/>
                    <a:p>
                      <a:r>
                        <a:rPr lang="ne-NP" sz="1400" dirty="0" smtClean="0"/>
                        <a:t>९</a:t>
                      </a:r>
                      <a:endParaRPr lang="en-US" sz="1400" dirty="0"/>
                    </a:p>
                  </a:txBody>
                  <a:tcPr/>
                </a:tc>
                <a:tc>
                  <a:txBody>
                    <a:bodyPr/>
                    <a:lstStyle/>
                    <a:p>
                      <a:r>
                        <a:rPr lang="ne-NP" sz="1400" dirty="0" smtClean="0"/>
                        <a:t>२१७५९८४</a:t>
                      </a:r>
                      <a:endParaRPr lang="en-US" sz="1400" dirty="0"/>
                    </a:p>
                  </a:txBody>
                  <a:tcPr/>
                </a:tc>
                <a:tc>
                  <a:txBody>
                    <a:bodyPr/>
                    <a:lstStyle/>
                    <a:p>
                      <a:r>
                        <a:rPr lang="ne-NP" sz="1400" dirty="0" smtClean="0"/>
                        <a:t>३२६३९७</a:t>
                      </a:r>
                      <a:endParaRPr lang="en-US" sz="1400" dirty="0"/>
                    </a:p>
                  </a:txBody>
                  <a:tcPr/>
                </a:tc>
                <a:tc>
                  <a:txBody>
                    <a:bodyPr/>
                    <a:lstStyle/>
                    <a:p>
                      <a:r>
                        <a:rPr lang="ne-NP" sz="1400" dirty="0" smtClean="0"/>
                        <a:t>१०८२००</a:t>
                      </a:r>
                      <a:endParaRPr lang="en-US" sz="1400" dirty="0"/>
                    </a:p>
                  </a:txBody>
                  <a:tcPr/>
                </a:tc>
                <a:tc>
                  <a:txBody>
                    <a:bodyPr/>
                    <a:lstStyle/>
                    <a:p>
                      <a:r>
                        <a:rPr lang="ne-NP" sz="1400" dirty="0" smtClean="0"/>
                        <a:t>२१७५९८</a:t>
                      </a:r>
                      <a:endParaRPr lang="en-US" sz="1400" dirty="0"/>
                    </a:p>
                  </a:txBody>
                  <a:tcPr/>
                </a:tc>
                <a:tc>
                  <a:txBody>
                    <a:bodyPr/>
                    <a:lstStyle/>
                    <a:p>
                      <a:r>
                        <a:rPr lang="ne-NP" sz="1400" dirty="0" smtClean="0"/>
                        <a:t>२०८३००</a:t>
                      </a:r>
                      <a:endParaRPr lang="en-US" sz="1400" dirty="0"/>
                    </a:p>
                  </a:txBody>
                  <a:tcPr/>
                </a:tc>
                <a:tc>
                  <a:txBody>
                    <a:bodyPr/>
                    <a:lstStyle/>
                    <a:p>
                      <a:r>
                        <a:rPr lang="ne-NP" sz="1400" dirty="0" smtClean="0"/>
                        <a:t>३२६३९७</a:t>
                      </a:r>
                      <a:endParaRPr lang="en-US" sz="1400" dirty="0"/>
                    </a:p>
                  </a:txBody>
                  <a:tcPr>
                    <a:lnR w="12700" cap="flat" cmpd="sng" algn="ctr">
                      <a:solidFill>
                        <a:schemeClr val="tx1"/>
                      </a:solidFill>
                      <a:prstDash val="solid"/>
                      <a:round/>
                      <a:headEnd type="none" w="med" len="med"/>
                      <a:tailEnd type="none" w="med" len="med"/>
                    </a:lnR>
                  </a:tcPr>
                </a:tc>
                <a:tc>
                  <a:txBody>
                    <a:bodyPr/>
                    <a:lstStyle/>
                    <a:p>
                      <a:r>
                        <a:rPr lang="ne-NP" sz="1400" u="none" dirty="0" smtClean="0"/>
                        <a:t>४५४४००</a:t>
                      </a:r>
                      <a:endParaRPr lang="en-US" sz="1400" u="non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r" fontAlgn="b"/>
                      <a:r>
                        <a:rPr lang="en-US" sz="1600" b="0" i="0" u="none" strike="noStrike">
                          <a:solidFill>
                            <a:srgbClr val="000000"/>
                          </a:solidFill>
                          <a:effectLst/>
                          <a:latin typeface="Kalimati"/>
                        </a:rPr>
                        <a:t>88.57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9"/>
                  </a:ext>
                </a:extLst>
              </a:tr>
              <a:tr h="457200">
                <a:tc>
                  <a:txBody>
                    <a:bodyPr/>
                    <a:lstStyle/>
                    <a:p>
                      <a:r>
                        <a:rPr lang="ne-NP" sz="1400" dirty="0" smtClean="0"/>
                        <a:t>१०</a:t>
                      </a:r>
                      <a:endParaRPr lang="en-US" sz="1400" dirty="0"/>
                    </a:p>
                  </a:txBody>
                  <a:tcPr/>
                </a:tc>
                <a:tc>
                  <a:txBody>
                    <a:bodyPr/>
                    <a:lstStyle/>
                    <a:p>
                      <a:r>
                        <a:rPr lang="ne-NP" sz="1400" dirty="0" smtClean="0"/>
                        <a:t>२४०८७४१</a:t>
                      </a:r>
                      <a:endParaRPr lang="en-US" sz="1400" dirty="0"/>
                    </a:p>
                  </a:txBody>
                  <a:tcPr/>
                </a:tc>
                <a:tc>
                  <a:txBody>
                    <a:bodyPr/>
                    <a:lstStyle/>
                    <a:p>
                      <a:r>
                        <a:rPr lang="ne-NP" sz="1400" dirty="0" smtClean="0"/>
                        <a:t>३६१३११</a:t>
                      </a:r>
                      <a:endParaRPr lang="en-US" sz="1400" dirty="0"/>
                    </a:p>
                  </a:txBody>
                  <a:tcPr/>
                </a:tc>
                <a:tc>
                  <a:txBody>
                    <a:bodyPr/>
                    <a:lstStyle/>
                    <a:p>
                      <a:r>
                        <a:rPr lang="ne-NP" sz="1400" dirty="0" smtClean="0"/>
                        <a:t>३५८४००</a:t>
                      </a:r>
                      <a:endParaRPr lang="en-US" sz="1400" dirty="0"/>
                    </a:p>
                  </a:txBody>
                  <a:tcPr/>
                </a:tc>
                <a:tc>
                  <a:txBody>
                    <a:bodyPr/>
                    <a:lstStyle/>
                    <a:p>
                      <a:r>
                        <a:rPr lang="ne-NP" sz="1400" dirty="0" smtClean="0"/>
                        <a:t>२४०८७६</a:t>
                      </a:r>
                      <a:endParaRPr lang="en-US" sz="1400" dirty="0"/>
                    </a:p>
                  </a:txBody>
                  <a:tcPr/>
                </a:tc>
                <a:tc>
                  <a:txBody>
                    <a:bodyPr/>
                    <a:lstStyle/>
                    <a:p>
                      <a:r>
                        <a:rPr lang="ne-NP" sz="1400" dirty="0" smtClean="0"/>
                        <a:t>२४००००</a:t>
                      </a:r>
                      <a:endParaRPr lang="en-US" sz="1400" dirty="0"/>
                    </a:p>
                  </a:txBody>
                  <a:tcPr/>
                </a:tc>
                <a:tc>
                  <a:txBody>
                    <a:bodyPr/>
                    <a:lstStyle/>
                    <a:p>
                      <a:r>
                        <a:rPr lang="ne-NP" sz="1400" dirty="0" smtClean="0"/>
                        <a:t>३६१३११</a:t>
                      </a:r>
                      <a:endParaRPr lang="en-US" sz="1400" dirty="0"/>
                    </a:p>
                  </a:txBody>
                  <a:tcPr>
                    <a:lnR w="12700" cap="flat" cmpd="sng" algn="ctr">
                      <a:solidFill>
                        <a:schemeClr val="tx1"/>
                      </a:solidFill>
                      <a:prstDash val="solid"/>
                      <a:round/>
                      <a:headEnd type="none" w="med" len="med"/>
                      <a:tailEnd type="none" w="med" len="med"/>
                    </a:lnR>
                  </a:tcPr>
                </a:tc>
                <a:tc>
                  <a:txBody>
                    <a:bodyPr/>
                    <a:lstStyle/>
                    <a:p>
                      <a:r>
                        <a:rPr lang="ne-NP" sz="1400" u="none" dirty="0" smtClean="0"/>
                        <a:t>३६११००</a:t>
                      </a:r>
                      <a:endParaRPr lang="en-US" sz="1400" u="non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r" fontAlgn="b"/>
                      <a:r>
                        <a:rPr lang="en-US" sz="1600" b="0" i="0" u="none" strike="noStrike">
                          <a:solidFill>
                            <a:srgbClr val="000000"/>
                          </a:solidFill>
                          <a:effectLst/>
                          <a:latin typeface="Kalimati"/>
                        </a:rPr>
                        <a:t>99.59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10"/>
                  </a:ext>
                </a:extLst>
              </a:tr>
              <a:tr h="457200">
                <a:tc>
                  <a:txBody>
                    <a:bodyPr/>
                    <a:lstStyle/>
                    <a:p>
                      <a:r>
                        <a:rPr lang="ne-NP" sz="1400" dirty="0" smtClean="0"/>
                        <a:t>११</a:t>
                      </a:r>
                      <a:endParaRPr lang="en-US" sz="1400" dirty="0"/>
                    </a:p>
                  </a:txBody>
                  <a:tcPr/>
                </a:tc>
                <a:tc>
                  <a:txBody>
                    <a:bodyPr/>
                    <a:lstStyle/>
                    <a:p>
                      <a:r>
                        <a:rPr lang="ne-NP" sz="1400" dirty="0" smtClean="0"/>
                        <a:t>४७७५९७४</a:t>
                      </a:r>
                      <a:endParaRPr lang="en-US" sz="1400" dirty="0"/>
                    </a:p>
                  </a:txBody>
                  <a:tcPr/>
                </a:tc>
                <a:tc>
                  <a:txBody>
                    <a:bodyPr/>
                    <a:lstStyle/>
                    <a:p>
                      <a:r>
                        <a:rPr lang="ne-NP" sz="1400" dirty="0" smtClean="0"/>
                        <a:t>७१६३९६</a:t>
                      </a:r>
                      <a:endParaRPr lang="en-US" sz="1400" dirty="0"/>
                    </a:p>
                  </a:txBody>
                  <a:tcPr/>
                </a:tc>
                <a:tc>
                  <a:txBody>
                    <a:bodyPr/>
                    <a:lstStyle/>
                    <a:p>
                      <a:r>
                        <a:rPr lang="ne-NP" sz="1400" dirty="0" smtClean="0"/>
                        <a:t>६०३५००</a:t>
                      </a:r>
                      <a:endParaRPr lang="en-US" sz="1400" dirty="0"/>
                    </a:p>
                  </a:txBody>
                  <a:tcPr/>
                </a:tc>
                <a:tc>
                  <a:txBody>
                    <a:bodyPr/>
                    <a:lstStyle/>
                    <a:p>
                      <a:r>
                        <a:rPr lang="ne-NP" sz="1400" dirty="0" smtClean="0"/>
                        <a:t>४७७५९७</a:t>
                      </a:r>
                      <a:endParaRPr lang="en-US" sz="1400" dirty="0"/>
                    </a:p>
                  </a:txBody>
                  <a:tcPr/>
                </a:tc>
                <a:tc>
                  <a:txBody>
                    <a:bodyPr/>
                    <a:lstStyle/>
                    <a:p>
                      <a:r>
                        <a:rPr lang="ne-NP" sz="1400" dirty="0" smtClean="0"/>
                        <a:t>३७५४००</a:t>
                      </a:r>
                      <a:endParaRPr lang="en-US" sz="1400" dirty="0"/>
                    </a:p>
                  </a:txBody>
                  <a:tcPr/>
                </a:tc>
                <a:tc>
                  <a:txBody>
                    <a:bodyPr/>
                    <a:lstStyle/>
                    <a:p>
                      <a:r>
                        <a:rPr lang="ne-NP" sz="1400" dirty="0" smtClean="0"/>
                        <a:t>७१६३९६</a:t>
                      </a:r>
                      <a:endParaRPr lang="en-US" sz="1400" dirty="0"/>
                    </a:p>
                  </a:txBody>
                  <a:tcPr>
                    <a:lnR w="12700" cap="flat" cmpd="sng" algn="ctr">
                      <a:solidFill>
                        <a:schemeClr val="tx1"/>
                      </a:solidFill>
                      <a:prstDash val="solid"/>
                      <a:round/>
                      <a:headEnd type="none" w="med" len="med"/>
                      <a:tailEnd type="none" w="med" len="med"/>
                    </a:lnR>
                  </a:tcPr>
                </a:tc>
                <a:tc>
                  <a:txBody>
                    <a:bodyPr/>
                    <a:lstStyle/>
                    <a:p>
                      <a:r>
                        <a:rPr lang="ne-NP" sz="1400" u="none" dirty="0" smtClean="0"/>
                        <a:t>६४६३००</a:t>
                      </a:r>
                      <a:endParaRPr lang="en-US" sz="1400" u="non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r" fontAlgn="b"/>
                      <a:r>
                        <a:rPr lang="en-US" sz="1600" b="0" i="0" u="none" strike="noStrike">
                          <a:solidFill>
                            <a:srgbClr val="000000"/>
                          </a:solidFill>
                          <a:effectLst/>
                          <a:latin typeface="Kalimati"/>
                        </a:rPr>
                        <a:t>85.07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11"/>
                  </a:ext>
                </a:extLst>
              </a:tr>
              <a:tr h="469628">
                <a:tc>
                  <a:txBody>
                    <a:bodyPr/>
                    <a:lstStyle/>
                    <a:p>
                      <a:r>
                        <a:rPr lang="ne-NP" sz="1400" dirty="0" smtClean="0"/>
                        <a:t>१२</a:t>
                      </a:r>
                      <a:endParaRPr lang="en-US" sz="1400" dirty="0"/>
                    </a:p>
                  </a:txBody>
                  <a:tcPr/>
                </a:tc>
                <a:tc>
                  <a:txBody>
                    <a:bodyPr/>
                    <a:lstStyle/>
                    <a:p>
                      <a:r>
                        <a:rPr lang="ne-NP" sz="1400" dirty="0" smtClean="0"/>
                        <a:t>२१८००९१</a:t>
                      </a:r>
                      <a:endParaRPr lang="en-US" sz="1400" dirty="0"/>
                    </a:p>
                  </a:txBody>
                  <a:tcPr/>
                </a:tc>
                <a:tc>
                  <a:txBody>
                    <a:bodyPr/>
                    <a:lstStyle/>
                    <a:p>
                      <a:r>
                        <a:rPr lang="ne-NP" sz="1400" dirty="0" smtClean="0"/>
                        <a:t>३२७०१३</a:t>
                      </a:r>
                      <a:endParaRPr lang="en-US" sz="1400" dirty="0"/>
                    </a:p>
                  </a:txBody>
                  <a:tcPr/>
                </a:tc>
                <a:tc>
                  <a:txBody>
                    <a:bodyPr/>
                    <a:lstStyle/>
                    <a:p>
                      <a:r>
                        <a:rPr lang="ne-NP" sz="1400" dirty="0" smtClean="0"/>
                        <a:t>१६३१००</a:t>
                      </a:r>
                      <a:endParaRPr lang="en-US" sz="1400" dirty="0"/>
                    </a:p>
                  </a:txBody>
                  <a:tcPr/>
                </a:tc>
                <a:tc>
                  <a:txBody>
                    <a:bodyPr/>
                    <a:lstStyle/>
                    <a:p>
                      <a:r>
                        <a:rPr lang="ne-NP" sz="1400" dirty="0" smtClean="0"/>
                        <a:t>२१८००९</a:t>
                      </a:r>
                      <a:endParaRPr lang="en-US" sz="1400" dirty="0"/>
                    </a:p>
                  </a:txBody>
                  <a:tcPr/>
                </a:tc>
                <a:tc>
                  <a:txBody>
                    <a:bodyPr/>
                    <a:lstStyle/>
                    <a:p>
                      <a:r>
                        <a:rPr lang="ne-NP" sz="1400" dirty="0" smtClean="0"/>
                        <a:t>१७८३००</a:t>
                      </a:r>
                      <a:endParaRPr lang="en-US" sz="1400" dirty="0"/>
                    </a:p>
                  </a:txBody>
                  <a:tcPr/>
                </a:tc>
                <a:tc>
                  <a:txBody>
                    <a:bodyPr/>
                    <a:lstStyle/>
                    <a:p>
                      <a:r>
                        <a:rPr lang="ne-NP" sz="1400" dirty="0" smtClean="0"/>
                        <a:t>३२७०१३</a:t>
                      </a:r>
                      <a:endParaRPr lang="en-US" sz="1400" dirty="0"/>
                    </a:p>
                  </a:txBody>
                  <a:tcPr>
                    <a:lnR w="12700" cap="flat" cmpd="sng" algn="ctr">
                      <a:solidFill>
                        <a:schemeClr val="tx1"/>
                      </a:solidFill>
                      <a:prstDash val="solid"/>
                      <a:round/>
                      <a:headEnd type="none" w="med" len="med"/>
                      <a:tailEnd type="none" w="med" len="med"/>
                    </a:lnR>
                  </a:tcPr>
                </a:tc>
                <a:tc>
                  <a:txBody>
                    <a:bodyPr/>
                    <a:lstStyle/>
                    <a:p>
                      <a:r>
                        <a:rPr lang="ne-NP" sz="1400" u="none" dirty="0" smtClean="0"/>
                        <a:t>३८७७००</a:t>
                      </a:r>
                      <a:endParaRPr lang="en-US" sz="1400" u="non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r" fontAlgn="b"/>
                      <a:r>
                        <a:rPr lang="en-US" sz="1600" b="0" i="0" u="none" strike="noStrike" dirty="0">
                          <a:solidFill>
                            <a:srgbClr val="000000"/>
                          </a:solidFill>
                          <a:effectLst/>
                          <a:latin typeface="Kalimati"/>
                        </a:rPr>
                        <a:t>83.61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12"/>
                  </a:ext>
                </a:extLst>
              </a:tr>
            </a:tbl>
          </a:graphicData>
        </a:graphic>
      </p:graphicFrame>
    </p:spTree>
    <p:extLst>
      <p:ext uri="{BB962C8B-B14F-4D97-AF65-F5344CB8AC3E}">
        <p14:creationId xmlns:p14="http://schemas.microsoft.com/office/powerpoint/2010/main" val="12665057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80">
                                          <p:stCondLst>
                                            <p:cond delay="0"/>
                                          </p:stCondLst>
                                        </p:cTn>
                                        <p:tgtEl>
                                          <p:spTgt spid="3074"/>
                                        </p:tgtEl>
                                      </p:cBhvr>
                                    </p:animEffect>
                                    <p:anim calcmode="lin" valueType="num">
                                      <p:cBhvr>
                                        <p:cTn id="8" dur="1822"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07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07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074"/>
                                        </p:tgtEl>
                                        <p:attrNameLst>
                                          <p:attrName>ppt_y</p:attrName>
                                        </p:attrNameLst>
                                      </p:cBhvr>
                                      <p:tavLst>
                                        <p:tav tm="0" fmla="#ppt_y-sin(pi*$)/81">
                                          <p:val>
                                            <p:fltVal val="0"/>
                                          </p:val>
                                        </p:tav>
                                        <p:tav tm="100000">
                                          <p:val>
                                            <p:fltVal val="1"/>
                                          </p:val>
                                        </p:tav>
                                      </p:tavLst>
                                    </p:anim>
                                    <p:animScale>
                                      <p:cBhvr>
                                        <p:cTn id="13" dur="26">
                                          <p:stCondLst>
                                            <p:cond delay="650"/>
                                          </p:stCondLst>
                                        </p:cTn>
                                        <p:tgtEl>
                                          <p:spTgt spid="3074"/>
                                        </p:tgtEl>
                                      </p:cBhvr>
                                      <p:to x="100000" y="60000"/>
                                    </p:animScale>
                                    <p:animScale>
                                      <p:cBhvr>
                                        <p:cTn id="14" dur="166" decel="50000">
                                          <p:stCondLst>
                                            <p:cond delay="676"/>
                                          </p:stCondLst>
                                        </p:cTn>
                                        <p:tgtEl>
                                          <p:spTgt spid="3074"/>
                                        </p:tgtEl>
                                      </p:cBhvr>
                                      <p:to x="100000" y="100000"/>
                                    </p:animScale>
                                    <p:animScale>
                                      <p:cBhvr>
                                        <p:cTn id="15" dur="26">
                                          <p:stCondLst>
                                            <p:cond delay="1312"/>
                                          </p:stCondLst>
                                        </p:cTn>
                                        <p:tgtEl>
                                          <p:spTgt spid="3074"/>
                                        </p:tgtEl>
                                      </p:cBhvr>
                                      <p:to x="100000" y="80000"/>
                                    </p:animScale>
                                    <p:animScale>
                                      <p:cBhvr>
                                        <p:cTn id="16" dur="166" decel="50000">
                                          <p:stCondLst>
                                            <p:cond delay="1338"/>
                                          </p:stCondLst>
                                        </p:cTn>
                                        <p:tgtEl>
                                          <p:spTgt spid="3074"/>
                                        </p:tgtEl>
                                      </p:cBhvr>
                                      <p:to x="100000" y="100000"/>
                                    </p:animScale>
                                    <p:animScale>
                                      <p:cBhvr>
                                        <p:cTn id="17" dur="26">
                                          <p:stCondLst>
                                            <p:cond delay="1642"/>
                                          </p:stCondLst>
                                        </p:cTn>
                                        <p:tgtEl>
                                          <p:spTgt spid="3074"/>
                                        </p:tgtEl>
                                      </p:cBhvr>
                                      <p:to x="100000" y="90000"/>
                                    </p:animScale>
                                    <p:animScale>
                                      <p:cBhvr>
                                        <p:cTn id="18" dur="166" decel="50000">
                                          <p:stCondLst>
                                            <p:cond delay="1668"/>
                                          </p:stCondLst>
                                        </p:cTn>
                                        <p:tgtEl>
                                          <p:spTgt spid="3074"/>
                                        </p:tgtEl>
                                      </p:cBhvr>
                                      <p:to x="100000" y="100000"/>
                                    </p:animScale>
                                    <p:animScale>
                                      <p:cBhvr>
                                        <p:cTn id="19" dur="26">
                                          <p:stCondLst>
                                            <p:cond delay="1808"/>
                                          </p:stCondLst>
                                        </p:cTn>
                                        <p:tgtEl>
                                          <p:spTgt spid="3074"/>
                                        </p:tgtEl>
                                      </p:cBhvr>
                                      <p:to x="100000" y="95000"/>
                                    </p:animScale>
                                    <p:animScale>
                                      <p:cBhvr>
                                        <p:cTn id="20" dur="166" decel="50000">
                                          <p:stCondLst>
                                            <p:cond delay="1834"/>
                                          </p:stCondLst>
                                        </p:cTn>
                                        <p:tgtEl>
                                          <p:spTgt spid="307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0" end="0"/>
                                            </p:txEl>
                                          </p:spTgt>
                                        </p:tgtEl>
                                        <p:attrNameLst>
                                          <p:attrName>style.visibility</p:attrName>
                                        </p:attrNameLst>
                                      </p:cBhvr>
                                      <p:to>
                                        <p:strVal val="visible"/>
                                      </p:to>
                                    </p:set>
                                    <p:anim calcmode="lin" valueType="num">
                                      <p:cBhvr additive="base">
                                        <p:cTn id="25"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5"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85800" y="152400"/>
            <a:ext cx="7618413" cy="762000"/>
          </a:xfrm>
        </p:spPr>
        <p:txBody>
          <a:bodyPr>
            <a:normAutofit/>
          </a:bodyPr>
          <a:lstStyle/>
          <a:p>
            <a:pPr eaLnBrk="1" hangingPunct="1"/>
            <a:r>
              <a:rPr lang="ne-NP" sz="4000" b="1" dirty="0" smtClean="0">
                <a:solidFill>
                  <a:srgbClr val="FF0000"/>
                </a:solidFill>
                <a:latin typeface="Preeti" pitchFamily="2" charset="0"/>
              </a:rPr>
              <a:t>लक्षित वर्गको कार्यक्रम वडागत खर्च  </a:t>
            </a:r>
            <a:endParaRPr lang="en-US" sz="4000" b="1" dirty="0" smtClean="0">
              <a:solidFill>
                <a:srgbClr val="FF0000"/>
              </a:solidFill>
              <a:latin typeface="Preeti" pitchFamily="2" charset="0"/>
            </a:endParaRPr>
          </a:p>
        </p:txBody>
      </p:sp>
      <p:sp>
        <p:nvSpPr>
          <p:cNvPr id="5123" name="Rectangle 3"/>
          <p:cNvSpPr>
            <a:spLocks noGrp="1" noChangeArrowheads="1"/>
          </p:cNvSpPr>
          <p:nvPr>
            <p:ph type="body" idx="1"/>
          </p:nvPr>
        </p:nvSpPr>
        <p:spPr>
          <a:xfrm>
            <a:off x="381000" y="838200"/>
            <a:ext cx="8534400" cy="5410200"/>
          </a:xfrm>
        </p:spPr>
        <p:txBody>
          <a:bodyPr/>
          <a:lstStyle/>
          <a:p>
            <a:pPr marL="0" indent="0" eaLnBrk="1" hangingPunct="1">
              <a:buFont typeface="Wingdings" pitchFamily="2" charset="2"/>
              <a:buNone/>
              <a:defRPr/>
            </a:pPr>
            <a:r>
              <a:rPr lang="ne-NP" sz="3200" b="1" dirty="0" smtClean="0">
                <a:latin typeface="Preeti"/>
              </a:rPr>
              <a:t> </a:t>
            </a:r>
            <a:endParaRPr lang="en-US" sz="3200" b="1" dirty="0" smtClean="0">
              <a:solidFill>
                <a:srgbClr val="FF0000"/>
              </a:solidFill>
              <a:latin typeface="Preeti"/>
            </a:endParaRPr>
          </a:p>
        </p:txBody>
      </p:sp>
      <p:graphicFrame>
        <p:nvGraphicFramePr>
          <p:cNvPr id="2" name="Table 1"/>
          <p:cNvGraphicFramePr>
            <a:graphicFrameLocks noGrp="1"/>
          </p:cNvGraphicFramePr>
          <p:nvPr>
            <p:extLst>
              <p:ext uri="{D42A27DB-BD31-4B8C-83A1-F6EECF244321}">
                <p14:modId xmlns:p14="http://schemas.microsoft.com/office/powerpoint/2010/main" val="3895606587"/>
              </p:ext>
            </p:extLst>
          </p:nvPr>
        </p:nvGraphicFramePr>
        <p:xfrm>
          <a:off x="533400" y="912534"/>
          <a:ext cx="8382000" cy="5640666"/>
        </p:xfrm>
        <a:graphic>
          <a:graphicData uri="http://schemas.openxmlformats.org/drawingml/2006/table">
            <a:tbl>
              <a:tblPr firstRow="1" bandRow="1">
                <a:tableStyleId>{21E4AEA4-8DFA-4A89-87EB-49C32662AFE0}</a:tableStyleId>
              </a:tblPr>
              <a:tblGrid>
                <a:gridCol w="469392">
                  <a:extLst>
                    <a:ext uri="{9D8B030D-6E8A-4147-A177-3AD203B41FA5}">
                      <a16:colId xmlns:a16="http://schemas.microsoft.com/office/drawing/2014/main" xmlns="" val="20000"/>
                    </a:ext>
                  </a:extLst>
                </a:gridCol>
                <a:gridCol w="1005840">
                  <a:extLst>
                    <a:ext uri="{9D8B030D-6E8A-4147-A177-3AD203B41FA5}">
                      <a16:colId xmlns:a16="http://schemas.microsoft.com/office/drawing/2014/main" xmlns="" val="20001"/>
                    </a:ext>
                  </a:extLst>
                </a:gridCol>
                <a:gridCol w="1005840">
                  <a:extLst>
                    <a:ext uri="{9D8B030D-6E8A-4147-A177-3AD203B41FA5}">
                      <a16:colId xmlns:a16="http://schemas.microsoft.com/office/drawing/2014/main" xmlns="" val="20002"/>
                    </a:ext>
                  </a:extLst>
                </a:gridCol>
                <a:gridCol w="1005840">
                  <a:extLst>
                    <a:ext uri="{9D8B030D-6E8A-4147-A177-3AD203B41FA5}">
                      <a16:colId xmlns:a16="http://schemas.microsoft.com/office/drawing/2014/main" xmlns="" val="20005"/>
                    </a:ext>
                  </a:extLst>
                </a:gridCol>
                <a:gridCol w="938784">
                  <a:extLst>
                    <a:ext uri="{9D8B030D-6E8A-4147-A177-3AD203B41FA5}">
                      <a16:colId xmlns:a16="http://schemas.microsoft.com/office/drawing/2014/main" xmlns="" val="20003"/>
                    </a:ext>
                  </a:extLst>
                </a:gridCol>
                <a:gridCol w="938784">
                  <a:extLst>
                    <a:ext uri="{9D8B030D-6E8A-4147-A177-3AD203B41FA5}">
                      <a16:colId xmlns:a16="http://schemas.microsoft.com/office/drawing/2014/main" xmlns="" val="20006"/>
                    </a:ext>
                  </a:extLst>
                </a:gridCol>
                <a:gridCol w="1005840">
                  <a:extLst>
                    <a:ext uri="{9D8B030D-6E8A-4147-A177-3AD203B41FA5}">
                      <a16:colId xmlns:a16="http://schemas.microsoft.com/office/drawing/2014/main" xmlns="" val="20004"/>
                    </a:ext>
                  </a:extLst>
                </a:gridCol>
                <a:gridCol w="1005840">
                  <a:extLst>
                    <a:ext uri="{9D8B030D-6E8A-4147-A177-3AD203B41FA5}">
                      <a16:colId xmlns:a16="http://schemas.microsoft.com/office/drawing/2014/main" xmlns="" val="20007"/>
                    </a:ext>
                  </a:extLst>
                </a:gridCol>
                <a:gridCol w="1005840">
                  <a:extLst>
                    <a:ext uri="{9D8B030D-6E8A-4147-A177-3AD203B41FA5}">
                      <a16:colId xmlns:a16="http://schemas.microsoft.com/office/drawing/2014/main" xmlns="" val="20008"/>
                    </a:ext>
                  </a:extLst>
                </a:gridCol>
              </a:tblGrid>
              <a:tr h="762000">
                <a:tc>
                  <a:txBody>
                    <a:bodyPr/>
                    <a:lstStyle/>
                    <a:p>
                      <a:r>
                        <a:rPr lang="ne-NP" sz="1400" dirty="0" smtClean="0"/>
                        <a:t>वडा</a:t>
                      </a:r>
                      <a:endParaRPr lang="ne-NP" sz="1400" baseline="0" dirty="0" smtClean="0"/>
                    </a:p>
                    <a:p>
                      <a:r>
                        <a:rPr lang="ne-NP" sz="1400" baseline="0" dirty="0" smtClean="0"/>
                        <a:t>न्</a:t>
                      </a:r>
                      <a:endParaRPr lang="en-US" sz="1400" dirty="0"/>
                    </a:p>
                  </a:txBody>
                  <a:tcPr/>
                </a:tc>
                <a:tc>
                  <a:txBody>
                    <a:bodyPr/>
                    <a:lstStyle/>
                    <a:p>
                      <a:r>
                        <a:rPr lang="ne-NP" sz="1400" dirty="0" smtClean="0"/>
                        <a:t>कूल</a:t>
                      </a:r>
                      <a:endParaRPr lang="ne-NP" sz="1400" baseline="0" dirty="0" smtClean="0"/>
                    </a:p>
                    <a:p>
                      <a:r>
                        <a:rPr lang="ne-NP" sz="1400" baseline="0" dirty="0" smtClean="0"/>
                        <a:t>पूजीगत रकम </a:t>
                      </a:r>
                      <a:endParaRPr lang="en-US" sz="1400" dirty="0"/>
                    </a:p>
                  </a:txBody>
                  <a:tcPr/>
                </a:tc>
                <a:tc>
                  <a:txBody>
                    <a:bodyPr/>
                    <a:lstStyle/>
                    <a:p>
                      <a:r>
                        <a:rPr lang="ne-NP" sz="1400" dirty="0" smtClean="0"/>
                        <a:t>बाल</a:t>
                      </a:r>
                    </a:p>
                    <a:p>
                      <a:r>
                        <a:rPr lang="ne-NP" sz="1400" dirty="0" smtClean="0"/>
                        <a:t>बालिका </a:t>
                      </a:r>
                    </a:p>
                  </a:txBody>
                  <a:tcPr/>
                </a:tc>
                <a:tc>
                  <a:txBody>
                    <a:bodyPr/>
                    <a:lstStyle/>
                    <a:p>
                      <a:r>
                        <a:rPr lang="ne-NP" sz="1400" dirty="0" smtClean="0"/>
                        <a:t>खर्च</a:t>
                      </a:r>
                      <a:r>
                        <a:rPr lang="ne-NP" sz="1400" baseline="0" dirty="0" smtClean="0"/>
                        <a:t> भएको </a:t>
                      </a:r>
                      <a:endParaRPr lang="en-US" sz="1400" dirty="0"/>
                    </a:p>
                  </a:txBody>
                  <a:tcPr/>
                </a:tc>
                <a:tc>
                  <a:txBody>
                    <a:bodyPr/>
                    <a:lstStyle/>
                    <a:p>
                      <a:r>
                        <a:rPr lang="en-US" sz="1400" dirty="0" smtClean="0"/>
                        <a:t>  </a:t>
                      </a:r>
                      <a:r>
                        <a:rPr lang="ne-NP" sz="1400" dirty="0" smtClean="0"/>
                        <a:t>महिला    </a:t>
                      </a:r>
                    </a:p>
                    <a:p>
                      <a:r>
                        <a:rPr lang="ne-NP" sz="1400" dirty="0" smtClean="0"/>
                        <a:t>लक्षित</a:t>
                      </a:r>
                      <a:endParaRPr lang="en-US" sz="1400" dirty="0"/>
                    </a:p>
                  </a:txBody>
                  <a:tcPr/>
                </a:tc>
                <a:tc>
                  <a:txBody>
                    <a:bodyPr/>
                    <a:lstStyle/>
                    <a:p>
                      <a:r>
                        <a:rPr lang="ne-NP" sz="1400" dirty="0" smtClean="0"/>
                        <a:t>खर्च</a:t>
                      </a:r>
                      <a:r>
                        <a:rPr lang="ne-NP" sz="1400" baseline="0" dirty="0" smtClean="0"/>
                        <a:t> भएको </a:t>
                      </a:r>
                      <a:endParaRPr lang="en-US" sz="1400" dirty="0"/>
                    </a:p>
                  </a:txBody>
                  <a:tcPr/>
                </a:tc>
                <a:tc>
                  <a:txBody>
                    <a:bodyPr/>
                    <a:lstStyle/>
                    <a:p>
                      <a:r>
                        <a:rPr lang="ne-NP" sz="1400" dirty="0" smtClean="0"/>
                        <a:t>   अन्य   </a:t>
                      </a:r>
                    </a:p>
                    <a:p>
                      <a:r>
                        <a:rPr lang="ne-NP" sz="1400" dirty="0" smtClean="0"/>
                        <a:t>  लक्षित</a:t>
                      </a:r>
                      <a:endParaRPr lang="en-US" sz="1400" dirty="0"/>
                    </a:p>
                  </a:txBody>
                  <a:tcPr>
                    <a:lnR w="12700" cap="flat" cmpd="sng" algn="ctr">
                      <a:solidFill>
                        <a:schemeClr val="tx1"/>
                      </a:solidFill>
                      <a:prstDash val="solid"/>
                      <a:round/>
                      <a:headEnd type="none" w="med" len="med"/>
                      <a:tailEnd type="none" w="med" len="med"/>
                    </a:lnR>
                  </a:tcPr>
                </a:tc>
                <a:tc>
                  <a:txBody>
                    <a:bodyPr/>
                    <a:lstStyle/>
                    <a:p>
                      <a:r>
                        <a:rPr lang="ne-NP" sz="1400" dirty="0" smtClean="0"/>
                        <a:t> खर्च</a:t>
                      </a:r>
                    </a:p>
                    <a:p>
                      <a:r>
                        <a:rPr lang="ne-NP" sz="1400" dirty="0" smtClean="0"/>
                        <a:t>भएको</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400" dirty="0" smtClean="0"/>
                        <a:t>%</a:t>
                      </a:r>
                      <a:endParaRPr lang="en-US" sz="1400" dirty="0"/>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xmlns="" val="10000"/>
                  </a:ext>
                </a:extLst>
              </a:tr>
              <a:tr h="502920">
                <a:tc>
                  <a:txBody>
                    <a:bodyPr/>
                    <a:lstStyle/>
                    <a:p>
                      <a:r>
                        <a:rPr lang="ne-NP" sz="1400" dirty="0" smtClean="0"/>
                        <a:t>१३</a:t>
                      </a:r>
                      <a:endParaRPr lang="en-US" sz="1400" dirty="0"/>
                    </a:p>
                  </a:txBody>
                  <a:tcPr/>
                </a:tc>
                <a:tc>
                  <a:txBody>
                    <a:bodyPr/>
                    <a:lstStyle/>
                    <a:p>
                      <a:r>
                        <a:rPr lang="ne-NP" sz="1400" dirty="0" smtClean="0"/>
                        <a:t>३४०१६५४</a:t>
                      </a:r>
                      <a:endParaRPr lang="en-US" sz="1400" dirty="0"/>
                    </a:p>
                  </a:txBody>
                  <a:tcPr/>
                </a:tc>
                <a:tc>
                  <a:txBody>
                    <a:bodyPr/>
                    <a:lstStyle/>
                    <a:p>
                      <a:r>
                        <a:rPr lang="ne-NP" sz="1400" dirty="0" smtClean="0"/>
                        <a:t>५१०२४८</a:t>
                      </a:r>
                      <a:endParaRPr lang="en-US" sz="1400" dirty="0"/>
                    </a:p>
                  </a:txBody>
                  <a:tcPr/>
                </a:tc>
                <a:tc>
                  <a:txBody>
                    <a:bodyPr/>
                    <a:lstStyle/>
                    <a:p>
                      <a:r>
                        <a:rPr lang="ne-NP" sz="1400" dirty="0" smtClean="0"/>
                        <a:t>५०९५००</a:t>
                      </a:r>
                      <a:endParaRPr lang="en-US" sz="1400" dirty="0"/>
                    </a:p>
                  </a:txBody>
                  <a:tcPr/>
                </a:tc>
                <a:tc>
                  <a:txBody>
                    <a:bodyPr/>
                    <a:lstStyle/>
                    <a:p>
                      <a:r>
                        <a:rPr lang="ne-NP" sz="1400" dirty="0" smtClean="0"/>
                        <a:t>३४०१६५</a:t>
                      </a:r>
                      <a:endParaRPr lang="en-US" sz="1400" dirty="0"/>
                    </a:p>
                  </a:txBody>
                  <a:tcPr/>
                </a:tc>
                <a:tc>
                  <a:txBody>
                    <a:bodyPr/>
                    <a:lstStyle/>
                    <a:p>
                      <a:r>
                        <a:rPr lang="ne-NP" sz="1400" dirty="0" smtClean="0"/>
                        <a:t>३३११००</a:t>
                      </a:r>
                      <a:endParaRPr lang="en-US" sz="1400" dirty="0"/>
                    </a:p>
                  </a:txBody>
                  <a:tcPr/>
                </a:tc>
                <a:tc>
                  <a:txBody>
                    <a:bodyPr/>
                    <a:lstStyle/>
                    <a:p>
                      <a:r>
                        <a:rPr lang="ne-NP" sz="1400" dirty="0" smtClean="0">
                          <a:cs typeface="+mj-cs"/>
                        </a:rPr>
                        <a:t>५१०२४८</a:t>
                      </a:r>
                      <a:endParaRPr lang="en-US" sz="1400" dirty="0">
                        <a:cs typeface="+mj-cs"/>
                      </a:endParaRPr>
                    </a:p>
                  </a:txBody>
                  <a:tcPr>
                    <a:lnR w="12700" cap="flat" cmpd="sng" algn="ctr">
                      <a:solidFill>
                        <a:schemeClr val="tx1"/>
                      </a:solidFill>
                      <a:prstDash val="solid"/>
                      <a:round/>
                      <a:headEnd type="none" w="med" len="med"/>
                      <a:tailEnd type="none" w="med" len="med"/>
                    </a:lnR>
                  </a:tcPr>
                </a:tc>
                <a:tc>
                  <a:txBody>
                    <a:bodyPr/>
                    <a:lstStyle/>
                    <a:p>
                      <a:r>
                        <a:rPr kumimoji="0" lang="ne-NP" sz="1400" u="none" kern="1200" dirty="0" smtClean="0">
                          <a:solidFill>
                            <a:schemeClr val="dk1"/>
                          </a:solidFill>
                          <a:latin typeface="+mn-lt"/>
                          <a:ea typeface="+mn-ea"/>
                          <a:cs typeface="+mj-cs"/>
                        </a:rPr>
                        <a:t>५१०२००</a:t>
                      </a:r>
                      <a:endParaRPr kumimoji="0" lang="en-US" sz="1400" u="none" kern="1200" dirty="0">
                        <a:solidFill>
                          <a:schemeClr val="dk1"/>
                        </a:solidFill>
                        <a:latin typeface="+mn-lt"/>
                        <a:ea typeface="+mn-ea"/>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r" fontAlgn="b"/>
                      <a:r>
                        <a:rPr lang="en-US" sz="1600" b="0" i="0" u="none" strike="noStrike">
                          <a:solidFill>
                            <a:srgbClr val="000000"/>
                          </a:solidFill>
                          <a:effectLst/>
                          <a:latin typeface="Kalimati"/>
                        </a:rPr>
                        <a:t>99.28</a:t>
                      </a:r>
                    </a:p>
                  </a:txBody>
                  <a:tcPr marL="7620" marR="7620" marT="762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xmlns="" val="10008"/>
                  </a:ext>
                </a:extLst>
              </a:tr>
              <a:tr h="502920">
                <a:tc>
                  <a:txBody>
                    <a:bodyPr/>
                    <a:lstStyle/>
                    <a:p>
                      <a:r>
                        <a:rPr lang="ne-NP" sz="1400" dirty="0" smtClean="0"/>
                        <a:t>१४</a:t>
                      </a:r>
                      <a:endParaRPr lang="en-US" sz="1400" dirty="0"/>
                    </a:p>
                  </a:txBody>
                  <a:tcPr/>
                </a:tc>
                <a:tc>
                  <a:txBody>
                    <a:bodyPr/>
                    <a:lstStyle/>
                    <a:p>
                      <a:r>
                        <a:rPr lang="ne-NP" sz="1400" dirty="0" smtClean="0"/>
                        <a:t>२३३१५२३</a:t>
                      </a:r>
                      <a:endParaRPr lang="en-US" sz="1400" dirty="0"/>
                    </a:p>
                  </a:txBody>
                  <a:tcPr/>
                </a:tc>
                <a:tc>
                  <a:txBody>
                    <a:bodyPr/>
                    <a:lstStyle/>
                    <a:p>
                      <a:r>
                        <a:rPr lang="ne-NP" sz="1400" dirty="0" smtClean="0"/>
                        <a:t>३३४७२८</a:t>
                      </a:r>
                      <a:endParaRPr lang="en-US" sz="1400" dirty="0"/>
                    </a:p>
                  </a:txBody>
                  <a:tcPr/>
                </a:tc>
                <a:tc>
                  <a:txBody>
                    <a:bodyPr/>
                    <a:lstStyle/>
                    <a:p>
                      <a:r>
                        <a:rPr lang="ne-NP" sz="1400" dirty="0" smtClean="0"/>
                        <a:t>३३४७००</a:t>
                      </a:r>
                      <a:endParaRPr lang="en-US" sz="1400" dirty="0"/>
                    </a:p>
                  </a:txBody>
                  <a:tcPr/>
                </a:tc>
                <a:tc>
                  <a:txBody>
                    <a:bodyPr/>
                    <a:lstStyle/>
                    <a:p>
                      <a:r>
                        <a:rPr lang="ne-NP" sz="1400" dirty="0" smtClean="0"/>
                        <a:t>२२३१५२</a:t>
                      </a:r>
                      <a:endParaRPr lang="en-US" sz="1400" dirty="0"/>
                    </a:p>
                  </a:txBody>
                  <a:tcPr/>
                </a:tc>
                <a:tc>
                  <a:txBody>
                    <a:bodyPr/>
                    <a:lstStyle/>
                    <a:p>
                      <a:r>
                        <a:rPr lang="ne-NP" sz="1400" dirty="0" smtClean="0"/>
                        <a:t>१८४२००</a:t>
                      </a:r>
                      <a:endParaRPr lang="en-US" sz="1400" dirty="0"/>
                    </a:p>
                  </a:txBody>
                  <a:tcPr/>
                </a:tc>
                <a:tc>
                  <a:txBody>
                    <a:bodyPr/>
                    <a:lstStyle/>
                    <a:p>
                      <a:r>
                        <a:rPr lang="ne-NP" sz="1400" dirty="0" smtClean="0"/>
                        <a:t>३३४७२८</a:t>
                      </a:r>
                      <a:endParaRPr lang="en-US" sz="1400" dirty="0"/>
                    </a:p>
                  </a:txBody>
                  <a:tcPr>
                    <a:lnR w="12700" cap="flat" cmpd="sng" algn="ctr">
                      <a:solidFill>
                        <a:schemeClr val="tx1"/>
                      </a:solidFill>
                      <a:prstDash val="solid"/>
                      <a:round/>
                      <a:headEnd type="none" w="med" len="med"/>
                      <a:tailEnd type="none" w="med" len="med"/>
                    </a:lnR>
                  </a:tcPr>
                </a:tc>
                <a:tc>
                  <a:txBody>
                    <a:bodyPr/>
                    <a:lstStyle/>
                    <a:p>
                      <a:r>
                        <a:rPr lang="ne-NP" sz="1400" dirty="0" smtClean="0"/>
                        <a:t>३३४५००</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r" fontAlgn="b"/>
                      <a:r>
                        <a:rPr lang="en-US" sz="1600" b="0" i="0" u="none" strike="noStrike">
                          <a:solidFill>
                            <a:srgbClr val="000000"/>
                          </a:solidFill>
                          <a:effectLst/>
                          <a:latin typeface="Kalimati"/>
                        </a:rPr>
                        <a:t>95.61</a:t>
                      </a:r>
                    </a:p>
                  </a:txBody>
                  <a:tcPr marL="7620" marR="7620" marT="762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xmlns="" val="10001"/>
                  </a:ext>
                </a:extLst>
              </a:tr>
              <a:tr h="533400">
                <a:tc>
                  <a:txBody>
                    <a:bodyPr/>
                    <a:lstStyle/>
                    <a:p>
                      <a:r>
                        <a:rPr lang="ne-NP" sz="1400" dirty="0" smtClean="0"/>
                        <a:t>१५</a:t>
                      </a:r>
                      <a:endParaRPr lang="en-US" sz="1400" dirty="0"/>
                    </a:p>
                  </a:txBody>
                  <a:tcPr/>
                </a:tc>
                <a:tc>
                  <a:txBody>
                    <a:bodyPr/>
                    <a:lstStyle/>
                    <a:p>
                      <a:r>
                        <a:rPr lang="ne-NP" sz="1400" dirty="0" smtClean="0"/>
                        <a:t>७६६३४८७</a:t>
                      </a:r>
                      <a:endParaRPr lang="en-US" sz="1400" dirty="0"/>
                    </a:p>
                  </a:txBody>
                  <a:tcPr/>
                </a:tc>
                <a:tc>
                  <a:txBody>
                    <a:bodyPr/>
                    <a:lstStyle/>
                    <a:p>
                      <a:r>
                        <a:rPr lang="ne-NP" sz="1400" dirty="0" smtClean="0"/>
                        <a:t>११४९५२३</a:t>
                      </a:r>
                      <a:endParaRPr lang="en-US" sz="1400" dirty="0"/>
                    </a:p>
                  </a:txBody>
                  <a:tcPr/>
                </a:tc>
                <a:tc>
                  <a:txBody>
                    <a:bodyPr/>
                    <a:lstStyle/>
                    <a:p>
                      <a:r>
                        <a:rPr lang="ne-NP" sz="1400" dirty="0" smtClean="0"/>
                        <a:t>१०२११००</a:t>
                      </a:r>
                      <a:endParaRPr lang="en-US" sz="1400" dirty="0"/>
                    </a:p>
                  </a:txBody>
                  <a:tcPr/>
                </a:tc>
                <a:tc>
                  <a:txBody>
                    <a:bodyPr/>
                    <a:lstStyle/>
                    <a:p>
                      <a:r>
                        <a:rPr lang="ne-NP" sz="1400" dirty="0" smtClean="0"/>
                        <a:t>७६६३४८</a:t>
                      </a:r>
                      <a:endParaRPr lang="en-US" sz="1400" dirty="0"/>
                    </a:p>
                  </a:txBody>
                  <a:tcPr/>
                </a:tc>
                <a:tc>
                  <a:txBody>
                    <a:bodyPr/>
                    <a:lstStyle/>
                    <a:p>
                      <a:r>
                        <a:rPr lang="ne-NP" sz="1400" dirty="0" smtClean="0"/>
                        <a:t>६८६०००</a:t>
                      </a:r>
                      <a:endParaRPr lang="en-US" sz="1400" dirty="0"/>
                    </a:p>
                  </a:txBody>
                  <a:tcPr/>
                </a:tc>
                <a:tc>
                  <a:txBody>
                    <a:bodyPr/>
                    <a:lstStyle/>
                    <a:p>
                      <a:r>
                        <a:rPr lang="ne-NP" sz="1400" dirty="0" smtClean="0"/>
                        <a:t>११४९५२३</a:t>
                      </a:r>
                      <a:endParaRPr lang="en-US" sz="1400" dirty="0"/>
                    </a:p>
                  </a:txBody>
                  <a:tcPr>
                    <a:lnR w="12700" cap="flat" cmpd="sng" algn="ctr">
                      <a:solidFill>
                        <a:schemeClr val="tx1"/>
                      </a:solidFill>
                      <a:prstDash val="solid"/>
                      <a:round/>
                      <a:headEnd type="none" w="med" len="med"/>
                      <a:tailEnd type="none" w="med" len="med"/>
                    </a:lnR>
                  </a:tcPr>
                </a:tc>
                <a:tc>
                  <a:txBody>
                    <a:bodyPr/>
                    <a:lstStyle/>
                    <a:p>
                      <a:r>
                        <a:rPr lang="ne-NP" sz="1400" dirty="0" smtClean="0"/>
                        <a:t>११४०४००</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r" fontAlgn="b"/>
                      <a:r>
                        <a:rPr lang="en-US" sz="1600" b="0" i="0" u="none" strike="noStrike">
                          <a:solidFill>
                            <a:srgbClr val="000000"/>
                          </a:solidFill>
                          <a:effectLst/>
                          <a:latin typeface="Kalimati"/>
                        </a:rPr>
                        <a:t>92.89</a:t>
                      </a:r>
                    </a:p>
                  </a:txBody>
                  <a:tcPr marL="7620" marR="7620" marT="762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xmlns="" val="10002"/>
                  </a:ext>
                </a:extLst>
              </a:tr>
              <a:tr h="533400">
                <a:tc>
                  <a:txBody>
                    <a:bodyPr/>
                    <a:lstStyle/>
                    <a:p>
                      <a:r>
                        <a:rPr lang="ne-NP" sz="1400" dirty="0" smtClean="0"/>
                        <a:t>१६</a:t>
                      </a:r>
                      <a:endParaRPr lang="en-US" sz="1400" dirty="0"/>
                    </a:p>
                  </a:txBody>
                  <a:tcPr/>
                </a:tc>
                <a:tc>
                  <a:txBody>
                    <a:bodyPr/>
                    <a:lstStyle/>
                    <a:p>
                      <a:r>
                        <a:rPr lang="ne-NP" sz="1400" dirty="0" smtClean="0"/>
                        <a:t>३८३१३३९</a:t>
                      </a:r>
                      <a:endParaRPr lang="en-US" sz="1400" dirty="0"/>
                    </a:p>
                  </a:txBody>
                  <a:tcPr/>
                </a:tc>
                <a:tc>
                  <a:txBody>
                    <a:bodyPr/>
                    <a:lstStyle/>
                    <a:p>
                      <a:r>
                        <a:rPr lang="ne-NP" sz="1400" dirty="0" smtClean="0"/>
                        <a:t>५७४७००</a:t>
                      </a:r>
                      <a:endParaRPr lang="en-US" sz="1400" dirty="0"/>
                    </a:p>
                  </a:txBody>
                  <a:tcPr/>
                </a:tc>
                <a:tc>
                  <a:txBody>
                    <a:bodyPr/>
                    <a:lstStyle/>
                    <a:p>
                      <a:r>
                        <a:rPr lang="ne-NP" sz="1400" dirty="0" smtClean="0"/>
                        <a:t>३८२५००</a:t>
                      </a:r>
                      <a:endParaRPr lang="en-US" sz="1400" dirty="0"/>
                    </a:p>
                  </a:txBody>
                  <a:tcPr/>
                </a:tc>
                <a:tc>
                  <a:txBody>
                    <a:bodyPr/>
                    <a:lstStyle/>
                    <a:p>
                      <a:r>
                        <a:rPr lang="ne-NP" sz="1400" dirty="0" smtClean="0"/>
                        <a:t>३८३१३३</a:t>
                      </a:r>
                      <a:endParaRPr lang="en-US" sz="1400" dirty="0"/>
                    </a:p>
                  </a:txBody>
                  <a:tcPr/>
                </a:tc>
                <a:tc>
                  <a:txBody>
                    <a:bodyPr/>
                    <a:lstStyle/>
                    <a:p>
                      <a:r>
                        <a:rPr lang="ne-NP" sz="1400" dirty="0" smtClean="0"/>
                        <a:t>३१५८००</a:t>
                      </a:r>
                      <a:endParaRPr lang="en-US" sz="1400" dirty="0"/>
                    </a:p>
                  </a:txBody>
                  <a:tcPr/>
                </a:tc>
                <a:tc>
                  <a:txBody>
                    <a:bodyPr/>
                    <a:lstStyle/>
                    <a:p>
                      <a:r>
                        <a:rPr lang="ne-NP" sz="1400" dirty="0" smtClean="0"/>
                        <a:t>५७४७००</a:t>
                      </a:r>
                      <a:endParaRPr lang="en-US" sz="1400" dirty="0"/>
                    </a:p>
                  </a:txBody>
                  <a:tcPr>
                    <a:lnR w="12700" cap="flat" cmpd="sng" algn="ctr">
                      <a:solidFill>
                        <a:schemeClr val="tx1"/>
                      </a:solidFill>
                      <a:prstDash val="solid"/>
                      <a:round/>
                      <a:headEnd type="none" w="med" len="med"/>
                      <a:tailEnd type="none" w="med" len="med"/>
                    </a:lnR>
                  </a:tcPr>
                </a:tc>
                <a:tc>
                  <a:txBody>
                    <a:bodyPr/>
                    <a:lstStyle/>
                    <a:p>
                      <a:r>
                        <a:rPr lang="ne-NP" sz="1400" dirty="0" smtClean="0"/>
                        <a:t>३५४१००</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r" fontAlgn="b"/>
                      <a:r>
                        <a:rPr lang="en-US" sz="1600" b="0" i="0" u="none" strike="noStrike">
                          <a:solidFill>
                            <a:srgbClr val="000000"/>
                          </a:solidFill>
                          <a:effectLst/>
                          <a:latin typeface="Kalimati"/>
                        </a:rPr>
                        <a:t>68.67</a:t>
                      </a:r>
                    </a:p>
                  </a:txBody>
                  <a:tcPr marL="7620" marR="7620" marT="762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xmlns="" val="10003"/>
                  </a:ext>
                </a:extLst>
              </a:tr>
              <a:tr h="533400">
                <a:tc>
                  <a:txBody>
                    <a:bodyPr/>
                    <a:lstStyle/>
                    <a:p>
                      <a:r>
                        <a:rPr lang="ne-NP" sz="1400" dirty="0" smtClean="0"/>
                        <a:t>१७</a:t>
                      </a:r>
                      <a:endParaRPr lang="en-US" sz="1400" dirty="0"/>
                    </a:p>
                  </a:txBody>
                  <a:tcPr/>
                </a:tc>
                <a:tc>
                  <a:txBody>
                    <a:bodyPr/>
                    <a:lstStyle/>
                    <a:p>
                      <a:r>
                        <a:rPr lang="ne-NP" sz="1400" dirty="0" smtClean="0"/>
                        <a:t>७६६५०१४</a:t>
                      </a:r>
                      <a:endParaRPr lang="en-US" sz="1400" dirty="0"/>
                    </a:p>
                  </a:txBody>
                  <a:tcPr/>
                </a:tc>
                <a:tc>
                  <a:txBody>
                    <a:bodyPr/>
                    <a:lstStyle/>
                    <a:p>
                      <a:r>
                        <a:rPr lang="ne-NP" sz="1400" dirty="0" smtClean="0"/>
                        <a:t>११४९७५२</a:t>
                      </a:r>
                      <a:endParaRPr lang="en-US" sz="1400" dirty="0"/>
                    </a:p>
                  </a:txBody>
                  <a:tcPr/>
                </a:tc>
                <a:tc>
                  <a:txBody>
                    <a:bodyPr/>
                    <a:lstStyle/>
                    <a:p>
                      <a:r>
                        <a:rPr lang="ne-NP" sz="1400" dirty="0" smtClean="0"/>
                        <a:t>१११९९००</a:t>
                      </a:r>
                      <a:endParaRPr lang="en-US" sz="1400" dirty="0"/>
                    </a:p>
                  </a:txBody>
                  <a:tcPr/>
                </a:tc>
                <a:tc>
                  <a:txBody>
                    <a:bodyPr/>
                    <a:lstStyle/>
                    <a:p>
                      <a:r>
                        <a:rPr lang="ne-NP" sz="1400" dirty="0" smtClean="0"/>
                        <a:t>७६६५०१</a:t>
                      </a:r>
                      <a:endParaRPr lang="en-US" sz="1400" dirty="0"/>
                    </a:p>
                  </a:txBody>
                  <a:tcPr/>
                </a:tc>
                <a:tc>
                  <a:txBody>
                    <a:bodyPr/>
                    <a:lstStyle/>
                    <a:p>
                      <a:r>
                        <a:rPr lang="ne-NP" sz="1400" dirty="0" smtClean="0"/>
                        <a:t>७६२९००</a:t>
                      </a:r>
                      <a:endParaRPr lang="en-US" sz="1400" dirty="0"/>
                    </a:p>
                  </a:txBody>
                  <a:tcPr/>
                </a:tc>
                <a:tc>
                  <a:txBody>
                    <a:bodyPr/>
                    <a:lstStyle/>
                    <a:p>
                      <a:r>
                        <a:rPr lang="ne-NP" sz="1400" dirty="0" smtClean="0"/>
                        <a:t>११४९७५२</a:t>
                      </a:r>
                      <a:endParaRPr lang="en-US" sz="1400" dirty="0"/>
                    </a:p>
                  </a:txBody>
                  <a:tcPr>
                    <a:lnR w="12700" cap="flat" cmpd="sng" algn="ctr">
                      <a:solidFill>
                        <a:schemeClr val="tx1"/>
                      </a:solidFill>
                      <a:prstDash val="solid"/>
                      <a:round/>
                      <a:headEnd type="none" w="med" len="med"/>
                      <a:tailEnd type="none" w="med" len="med"/>
                    </a:lnR>
                  </a:tcPr>
                </a:tc>
                <a:tc>
                  <a:txBody>
                    <a:bodyPr/>
                    <a:lstStyle/>
                    <a:p>
                      <a:r>
                        <a:rPr lang="ne-NP" sz="1400" dirty="0" smtClean="0"/>
                        <a:t>११४८१००</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r" fontAlgn="b"/>
                      <a:r>
                        <a:rPr lang="en-US" sz="1600" b="0" i="0" u="none" strike="noStrike">
                          <a:solidFill>
                            <a:srgbClr val="000000"/>
                          </a:solidFill>
                          <a:effectLst/>
                          <a:latin typeface="Kalimati"/>
                        </a:rPr>
                        <a:t>98.86</a:t>
                      </a:r>
                    </a:p>
                  </a:txBody>
                  <a:tcPr marL="7620" marR="7620" marT="762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xmlns="" val="10004"/>
                  </a:ext>
                </a:extLst>
              </a:tr>
              <a:tr h="609600">
                <a:tc>
                  <a:txBody>
                    <a:bodyPr/>
                    <a:lstStyle/>
                    <a:p>
                      <a:r>
                        <a:rPr lang="ne-NP" sz="1400" dirty="0" smtClean="0"/>
                        <a:t>१८</a:t>
                      </a:r>
                      <a:endParaRPr lang="en-US" sz="1400" dirty="0"/>
                    </a:p>
                  </a:txBody>
                  <a:tcPr/>
                </a:tc>
                <a:tc>
                  <a:txBody>
                    <a:bodyPr/>
                    <a:lstStyle/>
                    <a:p>
                      <a:r>
                        <a:rPr lang="ne-NP" sz="1400" dirty="0" smtClean="0"/>
                        <a:t>३११४७१०</a:t>
                      </a:r>
                      <a:endParaRPr lang="en-US" sz="1400" dirty="0"/>
                    </a:p>
                  </a:txBody>
                  <a:tcPr/>
                </a:tc>
                <a:tc>
                  <a:txBody>
                    <a:bodyPr/>
                    <a:lstStyle/>
                    <a:p>
                      <a:r>
                        <a:rPr lang="ne-NP" sz="1400" dirty="0" smtClean="0"/>
                        <a:t>४६७२०६</a:t>
                      </a:r>
                      <a:endParaRPr lang="en-US" sz="1400" dirty="0"/>
                    </a:p>
                  </a:txBody>
                  <a:tcPr/>
                </a:tc>
                <a:tc>
                  <a:txBody>
                    <a:bodyPr/>
                    <a:lstStyle/>
                    <a:p>
                      <a:r>
                        <a:rPr lang="ne-NP" sz="1400" dirty="0" smtClean="0"/>
                        <a:t>४६६९००</a:t>
                      </a:r>
                      <a:endParaRPr lang="en-US" sz="1400" dirty="0"/>
                    </a:p>
                  </a:txBody>
                  <a:tcPr/>
                </a:tc>
                <a:tc>
                  <a:txBody>
                    <a:bodyPr/>
                    <a:lstStyle/>
                    <a:p>
                      <a:r>
                        <a:rPr lang="ne-NP" sz="1400" dirty="0" smtClean="0"/>
                        <a:t>३११४७१</a:t>
                      </a:r>
                      <a:endParaRPr lang="en-US" sz="1400" dirty="0"/>
                    </a:p>
                  </a:txBody>
                  <a:tcPr/>
                </a:tc>
                <a:tc>
                  <a:txBody>
                    <a:bodyPr/>
                    <a:lstStyle/>
                    <a:p>
                      <a:r>
                        <a:rPr lang="ne-NP" sz="1400" dirty="0" smtClean="0"/>
                        <a:t>३१०५००</a:t>
                      </a:r>
                      <a:endParaRPr lang="en-US" sz="1400" dirty="0"/>
                    </a:p>
                  </a:txBody>
                  <a:tcPr/>
                </a:tc>
                <a:tc>
                  <a:txBody>
                    <a:bodyPr/>
                    <a:lstStyle/>
                    <a:p>
                      <a:r>
                        <a:rPr lang="ne-NP" sz="1400" dirty="0" smtClean="0"/>
                        <a:t>४६७२०६</a:t>
                      </a:r>
                      <a:endParaRPr lang="en-US" sz="1400" dirty="0"/>
                    </a:p>
                  </a:txBody>
                  <a:tcPr>
                    <a:lnR w="12700" cap="flat" cmpd="sng" algn="ctr">
                      <a:solidFill>
                        <a:schemeClr val="tx1"/>
                      </a:solidFill>
                      <a:prstDash val="solid"/>
                      <a:round/>
                      <a:headEnd type="none" w="med" len="med"/>
                      <a:tailEnd type="none" w="med" len="med"/>
                    </a:lnR>
                  </a:tcPr>
                </a:tc>
                <a:tc>
                  <a:txBody>
                    <a:bodyPr/>
                    <a:lstStyle/>
                    <a:p>
                      <a:r>
                        <a:rPr lang="ne-NP" sz="1400" dirty="0" smtClean="0"/>
                        <a:t>४६६२००</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r" fontAlgn="b"/>
                      <a:r>
                        <a:rPr lang="en-US" sz="1600" b="0" i="0" u="none" strike="noStrike">
                          <a:solidFill>
                            <a:srgbClr val="000000"/>
                          </a:solidFill>
                          <a:effectLst/>
                          <a:latin typeface="Kalimati"/>
                        </a:rPr>
                        <a:t>99.82</a:t>
                      </a:r>
                    </a:p>
                  </a:txBody>
                  <a:tcPr marL="7620" marR="7620" marT="762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xmlns="" val="10005"/>
                  </a:ext>
                </a:extLst>
              </a:tr>
              <a:tr h="533400">
                <a:tc>
                  <a:txBody>
                    <a:bodyPr/>
                    <a:lstStyle/>
                    <a:p>
                      <a:r>
                        <a:rPr lang="ne-NP" sz="1400" dirty="0" smtClean="0"/>
                        <a:t>१९</a:t>
                      </a:r>
                      <a:endParaRPr lang="en-US" sz="1400" dirty="0"/>
                    </a:p>
                  </a:txBody>
                  <a:tcPr/>
                </a:tc>
                <a:tc>
                  <a:txBody>
                    <a:bodyPr/>
                    <a:lstStyle/>
                    <a:p>
                      <a:r>
                        <a:rPr lang="ne-NP" sz="1400" dirty="0" smtClean="0"/>
                        <a:t>५२६६५३४</a:t>
                      </a:r>
                      <a:endParaRPr lang="en-US" sz="1400" dirty="0"/>
                    </a:p>
                  </a:txBody>
                  <a:tcPr/>
                </a:tc>
                <a:tc>
                  <a:txBody>
                    <a:bodyPr/>
                    <a:lstStyle/>
                    <a:p>
                      <a:r>
                        <a:rPr lang="ne-NP" sz="1400" dirty="0" smtClean="0"/>
                        <a:t>७८९९८४</a:t>
                      </a:r>
                      <a:endParaRPr lang="en-US" sz="1400" dirty="0"/>
                    </a:p>
                  </a:txBody>
                  <a:tcPr/>
                </a:tc>
                <a:tc>
                  <a:txBody>
                    <a:bodyPr/>
                    <a:lstStyle/>
                    <a:p>
                      <a:r>
                        <a:rPr lang="ne-NP" sz="1400" dirty="0" smtClean="0"/>
                        <a:t>५४२३००</a:t>
                      </a:r>
                      <a:endParaRPr lang="en-US" sz="1400" dirty="0"/>
                    </a:p>
                  </a:txBody>
                  <a:tcPr/>
                </a:tc>
                <a:tc>
                  <a:txBody>
                    <a:bodyPr/>
                    <a:lstStyle/>
                    <a:p>
                      <a:r>
                        <a:rPr lang="ne-NP" sz="1400" dirty="0" smtClean="0"/>
                        <a:t>५२६६५६</a:t>
                      </a:r>
                      <a:endParaRPr lang="en-US" sz="1400" dirty="0"/>
                    </a:p>
                  </a:txBody>
                  <a:tcPr/>
                </a:tc>
                <a:tc>
                  <a:txBody>
                    <a:bodyPr/>
                    <a:lstStyle/>
                    <a:p>
                      <a:r>
                        <a:rPr lang="ne-NP" sz="1400" dirty="0" smtClean="0"/>
                        <a:t>५२५४००</a:t>
                      </a:r>
                      <a:endParaRPr lang="en-US" sz="1400" dirty="0"/>
                    </a:p>
                  </a:txBody>
                  <a:tcPr/>
                </a:tc>
                <a:tc>
                  <a:txBody>
                    <a:bodyPr/>
                    <a:lstStyle/>
                    <a:p>
                      <a:r>
                        <a:rPr lang="ne-NP" sz="1400" dirty="0" smtClean="0"/>
                        <a:t>७८९९८४</a:t>
                      </a:r>
                      <a:endParaRPr lang="en-US" sz="1400" dirty="0"/>
                    </a:p>
                  </a:txBody>
                  <a:tcPr>
                    <a:lnR w="12700" cap="flat" cmpd="sng" algn="ctr">
                      <a:solidFill>
                        <a:schemeClr val="tx1"/>
                      </a:solidFill>
                      <a:prstDash val="solid"/>
                      <a:round/>
                      <a:headEnd type="none" w="med" len="med"/>
                      <a:tailEnd type="none" w="med" len="med"/>
                    </a:lnR>
                  </a:tcPr>
                </a:tc>
                <a:tc>
                  <a:txBody>
                    <a:bodyPr/>
                    <a:lstStyle/>
                    <a:p>
                      <a:r>
                        <a:rPr lang="ne-NP" sz="1400" dirty="0" smtClean="0"/>
                        <a:t>७७९७००</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r" fontAlgn="b"/>
                      <a:r>
                        <a:rPr lang="en-US" sz="1600" b="0" i="0" u="none" strike="noStrike">
                          <a:solidFill>
                            <a:srgbClr val="000000"/>
                          </a:solidFill>
                          <a:effectLst/>
                          <a:latin typeface="Kalimati"/>
                        </a:rPr>
                        <a:t>87.69</a:t>
                      </a:r>
                    </a:p>
                  </a:txBody>
                  <a:tcPr marL="7620" marR="7620" marT="762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xmlns="" val="10006"/>
                  </a:ext>
                </a:extLst>
              </a:tr>
              <a:tr h="520026">
                <a:tc>
                  <a:txBody>
                    <a:bodyPr/>
                    <a:lstStyle/>
                    <a:p>
                      <a:r>
                        <a:rPr lang="ne-NP" sz="1400" dirty="0" smtClean="0"/>
                        <a:t>२०</a:t>
                      </a:r>
                      <a:endParaRPr lang="en-US" sz="1400" dirty="0"/>
                    </a:p>
                  </a:txBody>
                  <a:tcPr/>
                </a:tc>
                <a:tc>
                  <a:txBody>
                    <a:bodyPr/>
                    <a:lstStyle/>
                    <a:p>
                      <a:r>
                        <a:rPr lang="ne-NP" sz="1400" dirty="0" smtClean="0"/>
                        <a:t>९२९०३६१</a:t>
                      </a:r>
                      <a:endParaRPr lang="en-US" sz="1400" dirty="0"/>
                    </a:p>
                  </a:txBody>
                  <a:tcPr/>
                </a:tc>
                <a:tc>
                  <a:txBody>
                    <a:bodyPr/>
                    <a:lstStyle/>
                    <a:p>
                      <a:r>
                        <a:rPr lang="ne-NP" sz="1400" dirty="0" smtClean="0"/>
                        <a:t>१३९३५५४</a:t>
                      </a:r>
                      <a:endParaRPr lang="en-US" sz="1400" dirty="0"/>
                    </a:p>
                  </a:txBody>
                  <a:tcPr/>
                </a:tc>
                <a:tc>
                  <a:txBody>
                    <a:bodyPr/>
                    <a:lstStyle/>
                    <a:p>
                      <a:r>
                        <a:rPr lang="ne-NP" sz="1400" dirty="0" smtClean="0"/>
                        <a:t>१३८८२००</a:t>
                      </a:r>
                      <a:endParaRPr lang="en-US" sz="1400" dirty="0"/>
                    </a:p>
                  </a:txBody>
                  <a:tcPr/>
                </a:tc>
                <a:tc>
                  <a:txBody>
                    <a:bodyPr/>
                    <a:lstStyle/>
                    <a:p>
                      <a:r>
                        <a:rPr lang="ne-NP" sz="1400" dirty="0" smtClean="0"/>
                        <a:t>९२९०३६</a:t>
                      </a:r>
                      <a:endParaRPr lang="en-US" sz="1400" dirty="0"/>
                    </a:p>
                  </a:txBody>
                  <a:tcPr/>
                </a:tc>
                <a:tc>
                  <a:txBody>
                    <a:bodyPr/>
                    <a:lstStyle/>
                    <a:p>
                      <a:r>
                        <a:rPr lang="ne-NP" sz="1400" dirty="0" smtClean="0"/>
                        <a:t>९२८६००</a:t>
                      </a:r>
                      <a:endParaRPr lang="en-US" sz="1400" dirty="0"/>
                    </a:p>
                  </a:txBody>
                  <a:tcPr/>
                </a:tc>
                <a:tc>
                  <a:txBody>
                    <a:bodyPr/>
                    <a:lstStyle/>
                    <a:p>
                      <a:r>
                        <a:rPr lang="ne-NP" sz="1400" dirty="0" smtClean="0"/>
                        <a:t>१३९३५५४</a:t>
                      </a:r>
                      <a:endParaRPr lang="en-US" sz="1400" dirty="0"/>
                    </a:p>
                  </a:txBody>
                  <a:tcPr>
                    <a:lnR w="12700" cap="flat" cmpd="sng" algn="ctr">
                      <a:solidFill>
                        <a:schemeClr val="tx1"/>
                      </a:solidFill>
                      <a:prstDash val="solid"/>
                      <a:round/>
                      <a:headEnd type="none" w="med" len="med"/>
                      <a:tailEnd type="none" w="med" len="med"/>
                    </a:lnR>
                  </a:tcPr>
                </a:tc>
                <a:tc>
                  <a:txBody>
                    <a:bodyPr/>
                    <a:lstStyle/>
                    <a:p>
                      <a:r>
                        <a:rPr lang="ne-NP" sz="1400" dirty="0" smtClean="0"/>
                        <a:t>१३९३५००</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r" fontAlgn="b"/>
                      <a:r>
                        <a:rPr lang="en-US" sz="1600" b="0" i="0" u="none" strike="noStrike">
                          <a:solidFill>
                            <a:srgbClr val="000000"/>
                          </a:solidFill>
                          <a:effectLst/>
                          <a:latin typeface="Kalimati"/>
                        </a:rPr>
                        <a:t>99.84</a:t>
                      </a:r>
                    </a:p>
                  </a:txBody>
                  <a:tcPr marL="7620" marR="7620" marT="762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xmlns="" val="10007"/>
                  </a:ext>
                </a:extLst>
              </a:tr>
              <a:tr h="609600">
                <a:tc>
                  <a:txBody>
                    <a:bodyPr/>
                    <a:lstStyle/>
                    <a:p>
                      <a:r>
                        <a:rPr lang="ne-NP" sz="1400" dirty="0" smtClean="0"/>
                        <a:t>जम्मा</a:t>
                      </a:r>
                    </a:p>
                  </a:txBody>
                  <a:tcPr/>
                </a:tc>
                <a:tc>
                  <a:txBody>
                    <a:bodyPr/>
                    <a:lstStyle/>
                    <a:p>
                      <a:pPr algn="r" fontAlgn="b"/>
                      <a:r>
                        <a:rPr lang="ne-NP" sz="1400" b="0" i="0" u="none" strike="noStrike" dirty="0">
                          <a:solidFill>
                            <a:srgbClr val="000000"/>
                          </a:solidFill>
                          <a:effectLst/>
                          <a:latin typeface="Calibri"/>
                        </a:rPr>
                        <a:t>८६१०००६०</a:t>
                      </a:r>
                    </a:p>
                  </a:txBody>
                  <a:tcPr marL="7620" marR="7620" marT="7620" marB="0" anchor="b"/>
                </a:tc>
                <a:tc>
                  <a:txBody>
                    <a:bodyPr/>
                    <a:lstStyle/>
                    <a:p>
                      <a:pPr algn="r" fontAlgn="b"/>
                      <a:r>
                        <a:rPr lang="ne-NP" sz="1400" b="0" i="0" u="none" strike="noStrike" dirty="0">
                          <a:solidFill>
                            <a:srgbClr val="000000"/>
                          </a:solidFill>
                          <a:effectLst/>
                          <a:latin typeface="Calibri"/>
                        </a:rPr>
                        <a:t>१२८९९९९०</a:t>
                      </a:r>
                    </a:p>
                  </a:txBody>
                  <a:tcPr marL="7620" marR="7620" marT="7620" marB="0" anchor="b"/>
                </a:tc>
                <a:tc>
                  <a:txBody>
                    <a:bodyPr/>
                    <a:lstStyle/>
                    <a:p>
                      <a:pPr algn="r" fontAlgn="b"/>
                      <a:r>
                        <a:rPr lang="ne-NP" sz="1400" b="0" i="0" u="none" strike="noStrike" dirty="0">
                          <a:solidFill>
                            <a:srgbClr val="000000"/>
                          </a:solidFill>
                          <a:effectLst/>
                          <a:latin typeface="Calibri"/>
                        </a:rPr>
                        <a:t>११६०९८००</a:t>
                      </a:r>
                    </a:p>
                  </a:txBody>
                  <a:tcPr marL="7620" marR="7620" marT="7620" marB="0" anchor="b"/>
                </a:tc>
                <a:tc>
                  <a:txBody>
                    <a:bodyPr/>
                    <a:lstStyle/>
                    <a:p>
                      <a:pPr algn="r" fontAlgn="b"/>
                      <a:r>
                        <a:rPr lang="ne-NP" sz="1400" b="0" i="0" u="none" strike="noStrike" dirty="0">
                          <a:solidFill>
                            <a:srgbClr val="000000"/>
                          </a:solidFill>
                          <a:effectLst/>
                          <a:latin typeface="Calibri"/>
                        </a:rPr>
                        <a:t>८५९९९९४</a:t>
                      </a:r>
                    </a:p>
                  </a:txBody>
                  <a:tcPr marL="7620" marR="7620" marT="7620" marB="0" anchor="b"/>
                </a:tc>
                <a:tc>
                  <a:txBody>
                    <a:bodyPr/>
                    <a:lstStyle/>
                    <a:p>
                      <a:pPr algn="r" fontAlgn="b"/>
                      <a:r>
                        <a:rPr lang="ne-NP" sz="1400" b="0" i="0" u="none" strike="noStrike" dirty="0">
                          <a:solidFill>
                            <a:srgbClr val="000000"/>
                          </a:solidFill>
                          <a:effectLst/>
                          <a:latin typeface="Calibri"/>
                        </a:rPr>
                        <a:t>८०९३९००</a:t>
                      </a:r>
                    </a:p>
                  </a:txBody>
                  <a:tcPr marL="7620" marR="7620" marT="7620" marB="0" anchor="b"/>
                </a:tc>
                <a:tc>
                  <a:txBody>
                    <a:bodyPr/>
                    <a:lstStyle/>
                    <a:p>
                      <a:pPr algn="r" fontAlgn="b"/>
                      <a:r>
                        <a:rPr lang="ne-NP" sz="1400" b="0" i="0" u="none" strike="noStrike" dirty="0">
                          <a:solidFill>
                            <a:srgbClr val="000000"/>
                          </a:solidFill>
                          <a:effectLst/>
                          <a:latin typeface="Calibri"/>
                        </a:rPr>
                        <a:t>१२८९९९९०</a:t>
                      </a:r>
                    </a:p>
                  </a:txBody>
                  <a:tcPr marL="7620" marR="7620" marT="7620" marB="0" anchor="b">
                    <a:lnR w="12700" cap="flat" cmpd="sng" algn="ctr">
                      <a:solidFill>
                        <a:schemeClr val="tx1"/>
                      </a:solidFill>
                      <a:prstDash val="solid"/>
                      <a:round/>
                      <a:headEnd type="none" w="med" len="med"/>
                      <a:tailEnd type="none" w="med" len="med"/>
                    </a:lnR>
                  </a:tcPr>
                </a:tc>
                <a:tc>
                  <a:txBody>
                    <a:bodyPr/>
                    <a:lstStyle/>
                    <a:p>
                      <a:pPr algn="r" fontAlgn="b"/>
                      <a:r>
                        <a:rPr lang="ne-NP" sz="1400" b="0" i="0" u="none" strike="noStrike" dirty="0">
                          <a:solidFill>
                            <a:srgbClr val="000000"/>
                          </a:solidFill>
                          <a:effectLst/>
                          <a:latin typeface="Calibri"/>
                        </a:rPr>
                        <a:t>१२३६००००</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r" fontAlgn="b"/>
                      <a:r>
                        <a:rPr lang="en-US" sz="1600" b="0" i="0" u="none" strike="noStrike" dirty="0">
                          <a:solidFill>
                            <a:srgbClr val="000000"/>
                          </a:solidFill>
                          <a:effectLst/>
                          <a:latin typeface="Kalimati"/>
                        </a:rPr>
                        <a:t>93.21</a:t>
                      </a:r>
                    </a:p>
                  </a:txBody>
                  <a:tcPr marL="7620" marR="7620" marT="762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xmlns="" val="10009"/>
                  </a:ext>
                </a:extLst>
              </a:tr>
            </a:tbl>
          </a:graphicData>
        </a:graphic>
      </p:graphicFrame>
    </p:spTree>
    <p:extLst>
      <p:ext uri="{BB962C8B-B14F-4D97-AF65-F5344CB8AC3E}">
        <p14:creationId xmlns:p14="http://schemas.microsoft.com/office/powerpoint/2010/main" val="51221663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981200"/>
            <a:ext cx="7053542" cy="1430673"/>
          </a:xfrm>
        </p:spPr>
        <p:txBody>
          <a:bodyPr>
            <a:normAutofit/>
          </a:bodyPr>
          <a:lstStyle/>
          <a:p>
            <a:r>
              <a:rPr lang="ne-NP" sz="2800" dirty="0" smtClean="0"/>
              <a:t>शिक्षक विवरण</a:t>
            </a:r>
            <a:endParaRPr lang="en-US" sz="28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59480358"/>
              </p:ext>
            </p:extLst>
          </p:nvPr>
        </p:nvGraphicFramePr>
        <p:xfrm>
          <a:off x="304800" y="3505200"/>
          <a:ext cx="8458200" cy="1981200"/>
        </p:xfrm>
        <a:graphic>
          <a:graphicData uri="http://schemas.openxmlformats.org/drawingml/2006/table">
            <a:tbl>
              <a:tblPr>
                <a:tableStyleId>{5C22544A-7EE6-4342-B048-85BDC9FD1C3A}</a:tableStyleId>
              </a:tblPr>
              <a:tblGrid>
                <a:gridCol w="414488">
                  <a:extLst>
                    <a:ext uri="{9D8B030D-6E8A-4147-A177-3AD203B41FA5}">
                      <a16:colId xmlns:a16="http://schemas.microsoft.com/office/drawing/2014/main" xmlns="" val="20000"/>
                    </a:ext>
                  </a:extLst>
                </a:gridCol>
                <a:gridCol w="435211">
                  <a:extLst>
                    <a:ext uri="{9D8B030D-6E8A-4147-A177-3AD203B41FA5}">
                      <a16:colId xmlns:a16="http://schemas.microsoft.com/office/drawing/2014/main" xmlns="" val="20001"/>
                    </a:ext>
                  </a:extLst>
                </a:gridCol>
                <a:gridCol w="381329">
                  <a:extLst>
                    <a:ext uri="{9D8B030D-6E8A-4147-A177-3AD203B41FA5}">
                      <a16:colId xmlns:a16="http://schemas.microsoft.com/office/drawing/2014/main" xmlns="" val="20002"/>
                    </a:ext>
                  </a:extLst>
                </a:gridCol>
                <a:gridCol w="385474">
                  <a:extLst>
                    <a:ext uri="{9D8B030D-6E8A-4147-A177-3AD203B41FA5}">
                      <a16:colId xmlns:a16="http://schemas.microsoft.com/office/drawing/2014/main" xmlns="" val="20003"/>
                    </a:ext>
                  </a:extLst>
                </a:gridCol>
                <a:gridCol w="414488">
                  <a:extLst>
                    <a:ext uri="{9D8B030D-6E8A-4147-A177-3AD203B41FA5}">
                      <a16:colId xmlns:a16="http://schemas.microsoft.com/office/drawing/2014/main" xmlns="" val="20004"/>
                    </a:ext>
                  </a:extLst>
                </a:gridCol>
                <a:gridCol w="435211">
                  <a:extLst>
                    <a:ext uri="{9D8B030D-6E8A-4147-A177-3AD203B41FA5}">
                      <a16:colId xmlns:a16="http://schemas.microsoft.com/office/drawing/2014/main" xmlns="" val="20005"/>
                    </a:ext>
                  </a:extLst>
                </a:gridCol>
                <a:gridCol w="431067">
                  <a:extLst>
                    <a:ext uri="{9D8B030D-6E8A-4147-A177-3AD203B41FA5}">
                      <a16:colId xmlns:a16="http://schemas.microsoft.com/office/drawing/2014/main" xmlns="" val="20006"/>
                    </a:ext>
                  </a:extLst>
                </a:gridCol>
                <a:gridCol w="534690">
                  <a:extLst>
                    <a:ext uri="{9D8B030D-6E8A-4147-A177-3AD203B41FA5}">
                      <a16:colId xmlns:a16="http://schemas.microsoft.com/office/drawing/2014/main" xmlns="" val="20007"/>
                    </a:ext>
                  </a:extLst>
                </a:gridCol>
                <a:gridCol w="385474">
                  <a:extLst>
                    <a:ext uri="{9D8B030D-6E8A-4147-A177-3AD203B41FA5}">
                      <a16:colId xmlns:a16="http://schemas.microsoft.com/office/drawing/2014/main" xmlns="" val="20008"/>
                    </a:ext>
                  </a:extLst>
                </a:gridCol>
                <a:gridCol w="602168">
                  <a:extLst>
                    <a:ext uri="{9D8B030D-6E8A-4147-A177-3AD203B41FA5}">
                      <a16:colId xmlns:a16="http://schemas.microsoft.com/office/drawing/2014/main" xmlns="" val="20009"/>
                    </a:ext>
                  </a:extLst>
                </a:gridCol>
                <a:gridCol w="457200">
                  <a:extLst>
                    <a:ext uri="{9D8B030D-6E8A-4147-A177-3AD203B41FA5}">
                      <a16:colId xmlns:a16="http://schemas.microsoft.com/office/drawing/2014/main" xmlns="" val="20010"/>
                    </a:ext>
                  </a:extLst>
                </a:gridCol>
                <a:gridCol w="523975">
                  <a:extLst>
                    <a:ext uri="{9D8B030D-6E8A-4147-A177-3AD203B41FA5}">
                      <a16:colId xmlns:a16="http://schemas.microsoft.com/office/drawing/2014/main" xmlns="" val="20011"/>
                    </a:ext>
                  </a:extLst>
                </a:gridCol>
                <a:gridCol w="466625">
                  <a:extLst>
                    <a:ext uri="{9D8B030D-6E8A-4147-A177-3AD203B41FA5}">
                      <a16:colId xmlns:a16="http://schemas.microsoft.com/office/drawing/2014/main" xmlns="" val="20012"/>
                    </a:ext>
                  </a:extLst>
                </a:gridCol>
                <a:gridCol w="395509">
                  <a:extLst>
                    <a:ext uri="{9D8B030D-6E8A-4147-A177-3AD203B41FA5}">
                      <a16:colId xmlns:a16="http://schemas.microsoft.com/office/drawing/2014/main" xmlns="" val="20013"/>
                    </a:ext>
                  </a:extLst>
                </a:gridCol>
                <a:gridCol w="364749">
                  <a:extLst>
                    <a:ext uri="{9D8B030D-6E8A-4147-A177-3AD203B41FA5}">
                      <a16:colId xmlns:a16="http://schemas.microsoft.com/office/drawing/2014/main" xmlns="" val="20014"/>
                    </a:ext>
                  </a:extLst>
                </a:gridCol>
                <a:gridCol w="484951">
                  <a:extLst>
                    <a:ext uri="{9D8B030D-6E8A-4147-A177-3AD203B41FA5}">
                      <a16:colId xmlns:a16="http://schemas.microsoft.com/office/drawing/2014/main" xmlns="" val="20015"/>
                    </a:ext>
                  </a:extLst>
                </a:gridCol>
                <a:gridCol w="583591">
                  <a:extLst>
                    <a:ext uri="{9D8B030D-6E8A-4147-A177-3AD203B41FA5}">
                      <a16:colId xmlns:a16="http://schemas.microsoft.com/office/drawing/2014/main" xmlns="" val="20016"/>
                    </a:ext>
                  </a:extLst>
                </a:gridCol>
                <a:gridCol w="762000">
                  <a:extLst>
                    <a:ext uri="{9D8B030D-6E8A-4147-A177-3AD203B41FA5}">
                      <a16:colId xmlns:a16="http://schemas.microsoft.com/office/drawing/2014/main" xmlns="" val="20017"/>
                    </a:ext>
                  </a:extLst>
                </a:gridCol>
              </a:tblGrid>
              <a:tr h="685800">
                <a:tc gridSpan="5">
                  <a:txBody>
                    <a:bodyPr/>
                    <a:lstStyle/>
                    <a:p>
                      <a:pPr algn="ctr" fontAlgn="b"/>
                      <a:r>
                        <a:rPr lang="ne-NP" sz="1200" u="none" strike="noStrike" dirty="0">
                          <a:effectLst/>
                        </a:rPr>
                        <a:t>प्राथमिक </a:t>
                      </a:r>
                      <a:endParaRPr lang="ne-NP" sz="1200" b="0" i="0" u="none" strike="noStrike" dirty="0">
                        <a:solidFill>
                          <a:srgbClr val="000000"/>
                        </a:solidFill>
                        <a:effectLst/>
                        <a:latin typeface="Kokila" panose="020B0604020202020204" pitchFamily="34"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b"/>
                      <a:endParaRPr lang="ne-NP" sz="1200" b="0" i="0" u="none" strike="noStrike" dirty="0">
                        <a:solidFill>
                          <a:srgbClr val="FF0000"/>
                        </a:solidFill>
                        <a:effectLst/>
                        <a:latin typeface="Kokila" panose="020B0604020202020204" pitchFamily="34"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5">
                  <a:txBody>
                    <a:bodyPr/>
                    <a:lstStyle/>
                    <a:p>
                      <a:pPr algn="ctr" fontAlgn="b"/>
                      <a:r>
                        <a:rPr lang="ne-NP" sz="1200" u="none" strike="noStrike" dirty="0">
                          <a:effectLst/>
                        </a:rPr>
                        <a:t>निमावि </a:t>
                      </a:r>
                      <a:endParaRPr lang="ne-NP" sz="1200" b="0" i="0" u="none" strike="noStrike" dirty="0">
                        <a:solidFill>
                          <a:srgbClr val="000000"/>
                        </a:solidFill>
                        <a:effectLst/>
                        <a:latin typeface="Kokila" panose="020B0604020202020204" pitchFamily="34"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b"/>
                      <a:endParaRPr lang="ne-NP" sz="1200" b="0" i="0" u="none" strike="noStrike" dirty="0">
                        <a:solidFill>
                          <a:srgbClr val="FF0000"/>
                        </a:solidFill>
                        <a:effectLst/>
                        <a:latin typeface="Kokila" panose="020B0604020202020204" pitchFamily="34"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5">
                  <a:txBody>
                    <a:bodyPr/>
                    <a:lstStyle/>
                    <a:p>
                      <a:pPr algn="ctr" fontAlgn="b"/>
                      <a:r>
                        <a:rPr lang="ne-NP" sz="1200" b="0" i="0" u="none" strike="noStrike" dirty="0" smtClean="0">
                          <a:solidFill>
                            <a:schemeClr val="dk1"/>
                          </a:solidFill>
                          <a:effectLst/>
                          <a:latin typeface="+mn-lt"/>
                        </a:rPr>
                        <a:t>मा</a:t>
                      </a:r>
                      <a:r>
                        <a:rPr lang="ne-NP" sz="1200" b="0" i="0" u="none" strike="noStrike" baseline="0" dirty="0" smtClean="0">
                          <a:solidFill>
                            <a:schemeClr val="dk1"/>
                          </a:solidFill>
                          <a:effectLst/>
                          <a:latin typeface="+mn-lt"/>
                        </a:rPr>
                        <a:t> वि</a:t>
                      </a:r>
                      <a:endParaRPr lang="en-US" sz="1200" b="0" i="0" u="none" strike="noStrike" dirty="0">
                        <a:solidFill>
                          <a:srgbClr val="000000"/>
                        </a:solidFill>
                        <a:effectLst/>
                        <a:latin typeface="Kokila" panose="020B0604020202020204" pitchFamily="34"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b"/>
                      <a:endParaRPr lang="en-US" sz="1200" b="0" i="0" u="none" strike="noStrike">
                        <a:solidFill>
                          <a:srgbClr val="000000"/>
                        </a:solidFill>
                        <a:effectLst/>
                        <a:latin typeface="Kokila" panose="020B0604020202020204" pitchFamily="34"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b"/>
                      <a:endParaRPr lang="en-US" sz="1200" b="0" i="0" u="none" strike="noStrike">
                        <a:solidFill>
                          <a:srgbClr val="000000"/>
                        </a:solidFill>
                        <a:effectLst/>
                        <a:latin typeface="Kokila" panose="020B0604020202020204" pitchFamily="34"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b"/>
                      <a:endParaRPr lang="en-US" sz="1200" b="0" i="0" u="none" strike="noStrike" dirty="0">
                        <a:solidFill>
                          <a:srgbClr val="000000"/>
                        </a:solidFill>
                        <a:effectLst/>
                        <a:latin typeface="Kokila" panose="020B0604020202020204" pitchFamily="34"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b"/>
                      <a:endParaRPr lang="ne-NP" sz="1200" b="0" i="0" u="none" strike="noStrike" dirty="0">
                        <a:solidFill>
                          <a:srgbClr val="FF0000"/>
                        </a:solidFill>
                        <a:effectLst/>
                        <a:latin typeface="Kokila" panose="020B0604020202020204" pitchFamily="34"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fontAlgn="b"/>
                      <a:r>
                        <a:rPr lang="ne-NP" sz="1200" u="none" strike="noStrike" dirty="0">
                          <a:effectLst/>
                        </a:rPr>
                        <a:t>उमावि </a:t>
                      </a:r>
                      <a:endParaRPr lang="ne-NP" sz="1200" b="0" i="0" u="none" strike="noStrike" dirty="0">
                        <a:solidFill>
                          <a:srgbClr val="000000"/>
                        </a:solidFill>
                        <a:effectLst/>
                        <a:latin typeface="Kokila" panose="020B0604020202020204" pitchFamily="34" charset="0"/>
                      </a:endParaRPr>
                    </a:p>
                    <a:p>
                      <a:pPr algn="ctr" fontAlgn="b"/>
                      <a:r>
                        <a:rPr lang="ne-NP" sz="1200" u="none" strike="noStrike" dirty="0">
                          <a:effectLst/>
                        </a:rPr>
                        <a:t> </a:t>
                      </a:r>
                      <a:endParaRPr lang="ne-NP" sz="1200" b="0" i="0" u="none" strike="noStrike" dirty="0">
                        <a:solidFill>
                          <a:srgbClr val="FF0000"/>
                        </a:solidFill>
                        <a:effectLst/>
                        <a:latin typeface="Kokila" panose="020B0604020202020204" pitchFamily="34"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b"/>
                      <a:endParaRPr lang="ne-NP" sz="1200" b="0" i="0" u="none" strike="noStrike" dirty="0">
                        <a:solidFill>
                          <a:srgbClr val="FF0000"/>
                        </a:solidFill>
                        <a:effectLst/>
                        <a:latin typeface="Kokila" panose="020B0604020202020204" pitchFamily="34"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b"/>
                      <a:r>
                        <a:rPr lang="ne-NP" sz="1200" u="none" strike="noStrike" dirty="0">
                          <a:effectLst/>
                        </a:rPr>
                        <a:t>कुल जम्मा </a:t>
                      </a:r>
                      <a:endParaRPr lang="ne-NP" sz="1200" b="0" i="0" u="none" strike="noStrike" dirty="0">
                        <a:solidFill>
                          <a:srgbClr val="000000"/>
                        </a:solidFill>
                        <a:effectLst/>
                        <a:latin typeface="Kokila" panose="020B0604020202020204" pitchFamily="34"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609600">
                <a:tc>
                  <a:txBody>
                    <a:bodyPr/>
                    <a:lstStyle/>
                    <a:p>
                      <a:pPr algn="ctr" fontAlgn="b"/>
                      <a:r>
                        <a:rPr lang="ne-NP" sz="1200" u="none" strike="noStrike" dirty="0">
                          <a:effectLst/>
                        </a:rPr>
                        <a:t>प्रथम</a:t>
                      </a:r>
                      <a:endParaRPr lang="ne-NP" sz="1200" b="0" i="0" u="none" strike="noStrike" dirty="0">
                        <a:solidFill>
                          <a:srgbClr val="000000"/>
                        </a:solidFill>
                        <a:effectLst/>
                        <a:latin typeface="Kokila" panose="020B0604020202020204" pitchFamily="34"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ne-NP" sz="1200" u="none" strike="noStrike" dirty="0">
                          <a:effectLst/>
                        </a:rPr>
                        <a:t>द्वितीय</a:t>
                      </a:r>
                      <a:endParaRPr lang="ne-NP" sz="1200" b="0" i="0" u="none" strike="noStrike" dirty="0">
                        <a:solidFill>
                          <a:srgbClr val="000000"/>
                        </a:solidFill>
                        <a:effectLst/>
                        <a:latin typeface="Kokila" panose="020B0604020202020204" pitchFamily="34"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ne-NP" sz="1200" u="none" strike="noStrike">
                          <a:effectLst/>
                        </a:rPr>
                        <a:t>तृतीय </a:t>
                      </a:r>
                      <a:endParaRPr lang="ne-NP" sz="1200" b="0" i="0" u="none" strike="noStrike">
                        <a:solidFill>
                          <a:srgbClr val="000000"/>
                        </a:solidFill>
                        <a:effectLst/>
                        <a:latin typeface="Kokila" panose="020B0604020202020204" pitchFamily="34"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ne-NP" sz="1200" u="none" strike="noStrike">
                          <a:effectLst/>
                        </a:rPr>
                        <a:t>राहत</a:t>
                      </a:r>
                      <a:endParaRPr lang="ne-NP" sz="1200" b="0" i="0" u="none" strike="noStrike">
                        <a:solidFill>
                          <a:srgbClr val="000000"/>
                        </a:solidFill>
                        <a:effectLst/>
                        <a:latin typeface="Kokila" panose="020B0604020202020204" pitchFamily="34"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ne-NP" sz="1200" u="none" strike="noStrike" dirty="0" smtClean="0">
                          <a:effectLst/>
                        </a:rPr>
                        <a:t>जम्मा</a:t>
                      </a:r>
                      <a:endParaRPr lang="ne-NP" sz="1200" b="0" i="0" u="none" strike="noStrike" dirty="0" smtClean="0">
                        <a:solidFill>
                          <a:srgbClr val="FF0000"/>
                        </a:solidFill>
                        <a:effectLst/>
                        <a:latin typeface="Kokila" panose="020B0604020202020204" pitchFamily="34" charset="0"/>
                      </a:endParaRPr>
                    </a:p>
                    <a:p>
                      <a:pPr algn="ctr" fontAlgn="b"/>
                      <a:r>
                        <a:rPr lang="en-US" sz="1200" u="none" strike="noStrike" dirty="0">
                          <a:effectLst/>
                        </a:rPr>
                        <a:t> </a:t>
                      </a:r>
                      <a:endParaRPr lang="en-US" sz="1200" b="0" i="0" u="none" strike="noStrike" dirty="0">
                        <a:solidFill>
                          <a:srgbClr val="FF0000"/>
                        </a:solidFill>
                        <a:effectLst/>
                        <a:latin typeface="Kokila" panose="020B0604020202020204" pitchFamily="34"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ne-NP" sz="1200" u="none" strike="noStrike">
                          <a:effectLst/>
                        </a:rPr>
                        <a:t>प्रथम</a:t>
                      </a:r>
                      <a:endParaRPr lang="ne-NP" sz="1200" b="0" i="0" u="none" strike="noStrike">
                        <a:solidFill>
                          <a:srgbClr val="000000"/>
                        </a:solidFill>
                        <a:effectLst/>
                        <a:latin typeface="Kokila" panose="020B0604020202020204" pitchFamily="34"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ne-NP" sz="1200" u="none" strike="noStrike">
                          <a:effectLst/>
                        </a:rPr>
                        <a:t>द्वितीय</a:t>
                      </a:r>
                      <a:endParaRPr lang="ne-NP" sz="1200" b="0" i="0" u="none" strike="noStrike">
                        <a:solidFill>
                          <a:srgbClr val="000000"/>
                        </a:solidFill>
                        <a:effectLst/>
                        <a:latin typeface="Kokila" panose="020B0604020202020204" pitchFamily="34"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ne-NP" sz="1200" u="none" strike="noStrike" dirty="0">
                          <a:effectLst/>
                        </a:rPr>
                        <a:t>तृतीय </a:t>
                      </a:r>
                      <a:endParaRPr lang="ne-NP" sz="1200" b="0" i="0" u="none" strike="noStrike" dirty="0">
                        <a:solidFill>
                          <a:srgbClr val="000000"/>
                        </a:solidFill>
                        <a:effectLst/>
                        <a:latin typeface="Kokila" panose="020B0604020202020204" pitchFamily="34"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ne-NP" sz="1200" u="none" strike="noStrike">
                          <a:effectLst/>
                        </a:rPr>
                        <a:t>राहत</a:t>
                      </a:r>
                      <a:endParaRPr lang="ne-NP" sz="1200" b="0" i="0" u="none" strike="noStrike">
                        <a:solidFill>
                          <a:srgbClr val="000000"/>
                        </a:solidFill>
                        <a:effectLst/>
                        <a:latin typeface="Kokila" panose="020B0604020202020204" pitchFamily="34"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u="none" strike="noStrike" dirty="0">
                          <a:effectLst/>
                        </a:rPr>
                        <a:t> </a:t>
                      </a:r>
                      <a:r>
                        <a:rPr lang="ne-NP" sz="1200" u="none" strike="noStrike" dirty="0" smtClean="0">
                          <a:effectLst/>
                        </a:rPr>
                        <a:t>जम्मा</a:t>
                      </a:r>
                      <a:endParaRPr lang="en-US" sz="1200" b="0" i="0" u="none" strike="noStrike" dirty="0">
                        <a:solidFill>
                          <a:srgbClr val="FF0000"/>
                        </a:solidFill>
                        <a:effectLst/>
                        <a:latin typeface="Kokila" panose="020B0604020202020204" pitchFamily="34"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ne-NP" sz="1200" u="none" strike="noStrike" dirty="0">
                          <a:effectLst/>
                        </a:rPr>
                        <a:t>प्रथम</a:t>
                      </a:r>
                      <a:endParaRPr lang="ne-NP" sz="1200" b="0" i="0" u="none" strike="noStrike" dirty="0">
                        <a:solidFill>
                          <a:srgbClr val="000000"/>
                        </a:solidFill>
                        <a:effectLst/>
                        <a:latin typeface="Kokila" panose="020B0604020202020204" pitchFamily="34"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ne-NP" sz="1200" u="none" strike="noStrike" dirty="0">
                          <a:effectLst/>
                        </a:rPr>
                        <a:t>द्वितीय</a:t>
                      </a:r>
                      <a:endParaRPr lang="ne-NP" sz="1200" b="0" i="0" u="none" strike="noStrike" dirty="0">
                        <a:solidFill>
                          <a:srgbClr val="000000"/>
                        </a:solidFill>
                        <a:effectLst/>
                        <a:latin typeface="Kokila" panose="020B0604020202020204" pitchFamily="34"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ne-NP" sz="1200" u="none" strike="noStrike" dirty="0">
                          <a:effectLst/>
                        </a:rPr>
                        <a:t>तृतीय </a:t>
                      </a:r>
                      <a:endParaRPr lang="ne-NP" sz="1200" b="0" i="0" u="none" strike="noStrike" dirty="0">
                        <a:solidFill>
                          <a:srgbClr val="000000"/>
                        </a:solidFill>
                        <a:effectLst/>
                        <a:latin typeface="Kokila" panose="020B0604020202020204" pitchFamily="34"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ne-NP" sz="1200" u="none" strike="noStrike" dirty="0">
                          <a:effectLst/>
                        </a:rPr>
                        <a:t>राहत </a:t>
                      </a:r>
                      <a:endParaRPr lang="ne-NP" sz="1200" b="0" i="0" u="none" strike="noStrike" dirty="0">
                        <a:solidFill>
                          <a:srgbClr val="000000"/>
                        </a:solidFill>
                        <a:effectLst/>
                        <a:latin typeface="Kokila" panose="020B0604020202020204" pitchFamily="34"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ne-NP" sz="1200" u="none" strike="noStrike" dirty="0" smtClean="0">
                          <a:effectLst/>
                        </a:rPr>
                        <a:t>जम्मा</a:t>
                      </a:r>
                      <a:r>
                        <a:rPr lang="en-US" sz="1200" u="none" strike="noStrike" dirty="0">
                          <a:effectLst/>
                        </a:rPr>
                        <a:t> </a:t>
                      </a:r>
                      <a:endParaRPr lang="en-US" sz="1200" b="0" i="0" u="none" strike="noStrike" dirty="0">
                        <a:solidFill>
                          <a:srgbClr val="000000"/>
                        </a:solidFill>
                        <a:effectLst/>
                        <a:latin typeface="Kokila" panose="020B0604020202020204" pitchFamily="34"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ne-NP" sz="1200" u="none" strike="noStrike" dirty="0">
                          <a:effectLst/>
                        </a:rPr>
                        <a:t>दरबन्दी </a:t>
                      </a:r>
                      <a:endParaRPr lang="ne-NP" sz="1200" b="0" i="0" u="none" strike="noStrike" dirty="0">
                        <a:solidFill>
                          <a:srgbClr val="000000"/>
                        </a:solidFill>
                        <a:effectLst/>
                        <a:latin typeface="Kokila" panose="020B0604020202020204" pitchFamily="34"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ne-NP" sz="1200" u="none" strike="noStrike" dirty="0" smtClean="0">
                          <a:effectLst/>
                        </a:rPr>
                        <a:t>जम्मा</a:t>
                      </a:r>
                      <a:r>
                        <a:rPr lang="en-US" sz="1200" u="none" strike="noStrike" dirty="0">
                          <a:effectLst/>
                        </a:rPr>
                        <a:t> </a:t>
                      </a:r>
                      <a:endParaRPr lang="en-US" sz="1200" b="0" i="0" u="none" strike="noStrike" dirty="0">
                        <a:solidFill>
                          <a:srgbClr val="FF0000"/>
                        </a:solidFill>
                        <a:effectLst/>
                        <a:latin typeface="Kokila" panose="020B0604020202020204" pitchFamily="34"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xmlns="" val="10001"/>
                  </a:ext>
                </a:extLst>
              </a:tr>
              <a:tr h="685800">
                <a:tc>
                  <a:txBody>
                    <a:bodyPr/>
                    <a:lstStyle/>
                    <a:p>
                      <a:pPr algn="ctr" fontAlgn="ctr"/>
                      <a:r>
                        <a:rPr lang="ne-NP" sz="1200" u="none" strike="noStrike" dirty="0">
                          <a:effectLst/>
                        </a:rPr>
                        <a:t>५</a:t>
                      </a:r>
                      <a:endParaRPr lang="ne-NP" sz="1200" b="0" i="0" u="none" strike="noStrike" dirty="0">
                        <a:solidFill>
                          <a:srgbClr val="000000"/>
                        </a:solidFill>
                        <a:effectLst/>
                        <a:latin typeface="Kokila" panose="020B0604020202020204" pitchFamily="34"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ne-NP" sz="1200" u="none" strike="noStrike" dirty="0">
                          <a:effectLst/>
                        </a:rPr>
                        <a:t>६३</a:t>
                      </a:r>
                      <a:endParaRPr lang="ne-NP" sz="1200" b="0" i="0" u="none" strike="noStrike" dirty="0">
                        <a:solidFill>
                          <a:srgbClr val="000000"/>
                        </a:solidFill>
                        <a:effectLst/>
                        <a:latin typeface="Kokila" panose="020B0604020202020204" pitchFamily="34"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ne-NP" sz="1200" u="none" strike="noStrike" dirty="0">
                          <a:effectLst/>
                        </a:rPr>
                        <a:t>११३</a:t>
                      </a:r>
                      <a:endParaRPr lang="ne-NP" sz="1200" b="0" i="0" u="none" strike="noStrike" dirty="0">
                        <a:solidFill>
                          <a:srgbClr val="000000"/>
                        </a:solidFill>
                        <a:effectLst/>
                        <a:latin typeface="Kokila" panose="020B0604020202020204" pitchFamily="34"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ne-NP" sz="1200" u="none" strike="noStrike" dirty="0">
                          <a:effectLst/>
                        </a:rPr>
                        <a:t>३६</a:t>
                      </a:r>
                      <a:endParaRPr lang="ne-NP" sz="1200" b="0" i="0" u="none" strike="noStrike" dirty="0">
                        <a:solidFill>
                          <a:srgbClr val="000000"/>
                        </a:solidFill>
                        <a:effectLst/>
                        <a:latin typeface="Kokila" panose="020B0604020202020204" pitchFamily="34"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ne-NP" sz="1200" u="none" strike="noStrike" dirty="0">
                          <a:effectLst/>
                        </a:rPr>
                        <a:t>२१७</a:t>
                      </a:r>
                      <a:endParaRPr lang="ne-NP" sz="1200" b="0" i="0" u="none" strike="noStrike" dirty="0">
                        <a:solidFill>
                          <a:srgbClr val="000000"/>
                        </a:solidFill>
                        <a:effectLst/>
                        <a:latin typeface="Kokila" panose="020B0604020202020204" pitchFamily="34"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ne-NP" sz="1200" u="none" strike="noStrike" dirty="0">
                          <a:effectLst/>
                        </a:rPr>
                        <a:t>३</a:t>
                      </a:r>
                      <a:endParaRPr lang="ne-NP" sz="1200" b="0" i="0" u="none" strike="noStrike" dirty="0">
                        <a:solidFill>
                          <a:srgbClr val="000000"/>
                        </a:solidFill>
                        <a:effectLst/>
                        <a:latin typeface="Kokila" panose="020B0604020202020204" pitchFamily="34"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ne-NP" sz="1200" u="none" strike="noStrike" dirty="0">
                          <a:effectLst/>
                        </a:rPr>
                        <a:t>१५</a:t>
                      </a:r>
                      <a:endParaRPr lang="ne-NP" sz="1200" b="0" i="0" u="none" strike="noStrike" dirty="0">
                        <a:solidFill>
                          <a:srgbClr val="000000"/>
                        </a:solidFill>
                        <a:effectLst/>
                        <a:latin typeface="Kokila" panose="020B0604020202020204" pitchFamily="34"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ne-NP" sz="1200" u="none" strike="noStrike" dirty="0">
                          <a:effectLst/>
                        </a:rPr>
                        <a:t>८२</a:t>
                      </a:r>
                      <a:endParaRPr lang="ne-NP" sz="1200" b="0" i="0" u="none" strike="noStrike" dirty="0">
                        <a:solidFill>
                          <a:srgbClr val="000000"/>
                        </a:solidFill>
                        <a:effectLst/>
                        <a:latin typeface="Kokila" panose="020B0604020202020204" pitchFamily="34"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ne-NP" sz="1200" u="none" strike="noStrike" dirty="0">
                          <a:effectLst/>
                        </a:rPr>
                        <a:t>१२</a:t>
                      </a:r>
                      <a:endParaRPr lang="ne-NP" sz="1200" b="0" i="0" u="none" strike="noStrike" dirty="0">
                        <a:solidFill>
                          <a:srgbClr val="000000"/>
                        </a:solidFill>
                        <a:effectLst/>
                        <a:latin typeface="Kokila" panose="020B0604020202020204" pitchFamily="34"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ne-NP" sz="1200" u="none" strike="noStrike" dirty="0">
                          <a:effectLst/>
                        </a:rPr>
                        <a:t>११२</a:t>
                      </a:r>
                      <a:endParaRPr lang="ne-NP" sz="1200" b="0" i="0" u="none" strike="noStrike" dirty="0">
                        <a:solidFill>
                          <a:srgbClr val="000000"/>
                        </a:solidFill>
                        <a:effectLst/>
                        <a:latin typeface="Kokila" panose="020B0604020202020204" pitchFamily="34"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ne-NP" sz="1200" u="none" strike="noStrike" dirty="0">
                          <a:effectLst/>
                        </a:rPr>
                        <a:t>०</a:t>
                      </a:r>
                      <a:endParaRPr lang="ne-NP" sz="1200" b="0" i="0" u="none" strike="noStrike" dirty="0">
                        <a:solidFill>
                          <a:srgbClr val="000000"/>
                        </a:solidFill>
                        <a:effectLst/>
                        <a:latin typeface="Kokila" panose="020B0604020202020204" pitchFamily="34"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ne-NP" sz="1200" u="none" strike="noStrike" dirty="0">
                          <a:effectLst/>
                        </a:rPr>
                        <a:t>१०</a:t>
                      </a:r>
                      <a:endParaRPr lang="ne-NP" sz="1200" b="0" i="0" u="none" strike="noStrike" dirty="0">
                        <a:solidFill>
                          <a:srgbClr val="000000"/>
                        </a:solidFill>
                        <a:effectLst/>
                        <a:latin typeface="Kokila" panose="020B0604020202020204" pitchFamily="34"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ne-NP" sz="1200" u="none" strike="noStrike" dirty="0">
                          <a:effectLst/>
                        </a:rPr>
                        <a:t>७४</a:t>
                      </a:r>
                      <a:endParaRPr lang="ne-NP" sz="1200" b="0" i="0" u="none" strike="noStrike" dirty="0">
                        <a:solidFill>
                          <a:srgbClr val="000000"/>
                        </a:solidFill>
                        <a:effectLst/>
                        <a:latin typeface="Kokila" panose="020B0604020202020204" pitchFamily="34"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ne-NP" sz="1200" u="none" strike="noStrike" dirty="0">
                          <a:effectLst/>
                        </a:rPr>
                        <a:t>११</a:t>
                      </a:r>
                      <a:endParaRPr lang="ne-NP" sz="1200" b="0" i="0" u="none" strike="noStrike" dirty="0">
                        <a:solidFill>
                          <a:srgbClr val="000000"/>
                        </a:solidFill>
                        <a:effectLst/>
                        <a:latin typeface="Kokila" panose="020B0604020202020204" pitchFamily="34"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ne-NP" sz="1200" u="none" strike="noStrike" dirty="0">
                          <a:effectLst/>
                        </a:rPr>
                        <a:t>९५</a:t>
                      </a:r>
                      <a:endParaRPr lang="ne-NP" sz="1200" b="0" i="0" u="none" strike="noStrike" dirty="0">
                        <a:solidFill>
                          <a:srgbClr val="000000"/>
                        </a:solidFill>
                        <a:effectLst/>
                        <a:latin typeface="Kokila" panose="020B0604020202020204" pitchFamily="34"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ne-NP" sz="1200" u="none" strike="noStrike" dirty="0">
                          <a:effectLst/>
                        </a:rPr>
                        <a:t>२५</a:t>
                      </a:r>
                      <a:endParaRPr lang="ne-NP" sz="1200" b="0" i="0" u="none" strike="noStrike" dirty="0">
                        <a:solidFill>
                          <a:srgbClr val="000000"/>
                        </a:solidFill>
                        <a:effectLst/>
                        <a:latin typeface="Kokila" panose="020B0604020202020204" pitchFamily="34"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ne-NP" sz="1200" u="none" strike="noStrike" dirty="0">
                          <a:effectLst/>
                        </a:rPr>
                        <a:t>२५</a:t>
                      </a:r>
                      <a:endParaRPr lang="ne-NP" sz="1200" b="0" i="0" u="none" strike="noStrike" dirty="0">
                        <a:solidFill>
                          <a:srgbClr val="000000"/>
                        </a:solidFill>
                        <a:effectLst/>
                        <a:latin typeface="Kokila" panose="020B0604020202020204" pitchFamily="34"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ne-NP" sz="1200" u="none" strike="noStrike" dirty="0">
                          <a:effectLst/>
                        </a:rPr>
                        <a:t>४४९</a:t>
                      </a:r>
                      <a:endParaRPr lang="ne-NP" sz="1200" b="0" i="0" u="none" strike="noStrike" dirty="0">
                        <a:solidFill>
                          <a:srgbClr val="000000"/>
                        </a:solidFill>
                        <a:effectLst/>
                        <a:latin typeface="Kokila" panose="020B0604020202020204" pitchFamily="34"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sp>
        <p:nvSpPr>
          <p:cNvPr id="3" name="TextBox 2"/>
          <p:cNvSpPr txBox="1"/>
          <p:nvPr/>
        </p:nvSpPr>
        <p:spPr>
          <a:xfrm>
            <a:off x="2819400" y="788907"/>
            <a:ext cx="3505200" cy="707886"/>
          </a:xfrm>
          <a:prstGeom prst="rect">
            <a:avLst/>
          </a:prstGeom>
          <a:noFill/>
        </p:spPr>
        <p:txBody>
          <a:bodyPr wrap="square" rtlCol="0">
            <a:spAutoFit/>
          </a:bodyPr>
          <a:lstStyle/>
          <a:p>
            <a:pPr algn="ctr"/>
            <a:r>
              <a:rPr lang="ne-NP" sz="4000" b="1" dirty="0" smtClean="0">
                <a:effectLst>
                  <a:outerShdw blurRad="38100" dist="38100" dir="2700000" algn="tl">
                    <a:srgbClr val="000000">
                      <a:alpha val="43137"/>
                    </a:srgbClr>
                  </a:outerShdw>
                </a:effectLst>
                <a:cs typeface="Kalimati" pitchFamily="2"/>
              </a:rPr>
              <a:t>शिक्षा तर्फ</a:t>
            </a:r>
            <a:endParaRPr lang="en-US" sz="4000" b="1" dirty="0">
              <a:effectLst>
                <a:outerShdw blurRad="38100" dist="38100" dir="2700000" algn="tl">
                  <a:srgbClr val="000000">
                    <a:alpha val="43137"/>
                  </a:srgbClr>
                </a:outerShdw>
              </a:effectLst>
              <a:cs typeface="Kalimati" pitchFamily="2"/>
            </a:endParaRPr>
          </a:p>
        </p:txBody>
      </p:sp>
      <p:sp>
        <p:nvSpPr>
          <p:cNvPr id="6" name="Slide Number Placeholder 5"/>
          <p:cNvSpPr>
            <a:spLocks noGrp="1"/>
          </p:cNvSpPr>
          <p:nvPr>
            <p:ph type="sldNum" sz="quarter" idx="12"/>
          </p:nvPr>
        </p:nvSpPr>
        <p:spPr/>
        <p:txBody>
          <a:bodyPr/>
          <a:lstStyle/>
          <a:p>
            <a:fld id="{D5A3C07E-D37F-45BB-9AEA-E961484A1A12}" type="slidenum">
              <a:rPr lang="en-US" smtClean="0"/>
              <a:t>57</a:t>
            </a:fld>
            <a:endParaRPr lang="en-US"/>
          </a:p>
        </p:txBody>
      </p:sp>
    </p:spTree>
    <p:extLst>
      <p:ext uri="{BB962C8B-B14F-4D97-AF65-F5344CB8AC3E}">
        <p14:creationId xmlns:p14="http://schemas.microsoft.com/office/powerpoint/2010/main" val="317294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657313849"/>
              </p:ext>
            </p:extLst>
          </p:nvPr>
        </p:nvGraphicFramePr>
        <p:xfrm>
          <a:off x="304800" y="76200"/>
          <a:ext cx="8496779" cy="6783995"/>
        </p:xfrm>
        <a:graphic>
          <a:graphicData uri="http://schemas.openxmlformats.org/drawingml/2006/table">
            <a:tbl>
              <a:tblPr>
                <a:tableStyleId>{5C22544A-7EE6-4342-B048-85BDC9FD1C3A}</a:tableStyleId>
              </a:tblPr>
              <a:tblGrid>
                <a:gridCol w="686608">
                  <a:extLst>
                    <a:ext uri="{9D8B030D-6E8A-4147-A177-3AD203B41FA5}">
                      <a16:colId xmlns:a16="http://schemas.microsoft.com/office/drawing/2014/main" xmlns="" val="20000"/>
                    </a:ext>
                  </a:extLst>
                </a:gridCol>
                <a:gridCol w="414826">
                  <a:extLst>
                    <a:ext uri="{9D8B030D-6E8A-4147-A177-3AD203B41FA5}">
                      <a16:colId xmlns:a16="http://schemas.microsoft.com/office/drawing/2014/main" xmlns="" val="20001"/>
                    </a:ext>
                  </a:extLst>
                </a:gridCol>
                <a:gridCol w="429131">
                  <a:extLst>
                    <a:ext uri="{9D8B030D-6E8A-4147-A177-3AD203B41FA5}">
                      <a16:colId xmlns:a16="http://schemas.microsoft.com/office/drawing/2014/main" xmlns="" val="20002"/>
                    </a:ext>
                  </a:extLst>
                </a:gridCol>
                <a:gridCol w="457739">
                  <a:extLst>
                    <a:ext uri="{9D8B030D-6E8A-4147-A177-3AD203B41FA5}">
                      <a16:colId xmlns:a16="http://schemas.microsoft.com/office/drawing/2014/main" xmlns="" val="20003"/>
                    </a:ext>
                  </a:extLst>
                </a:gridCol>
                <a:gridCol w="529260">
                  <a:extLst>
                    <a:ext uri="{9D8B030D-6E8A-4147-A177-3AD203B41FA5}">
                      <a16:colId xmlns:a16="http://schemas.microsoft.com/office/drawing/2014/main" xmlns="" val="20004"/>
                    </a:ext>
                  </a:extLst>
                </a:gridCol>
                <a:gridCol w="547141">
                  <a:extLst>
                    <a:ext uri="{9D8B030D-6E8A-4147-A177-3AD203B41FA5}">
                      <a16:colId xmlns:a16="http://schemas.microsoft.com/office/drawing/2014/main" xmlns="" val="20005"/>
                    </a:ext>
                  </a:extLst>
                </a:gridCol>
                <a:gridCol w="572174">
                  <a:extLst>
                    <a:ext uri="{9D8B030D-6E8A-4147-A177-3AD203B41FA5}">
                      <a16:colId xmlns:a16="http://schemas.microsoft.com/office/drawing/2014/main" xmlns="" val="20006"/>
                    </a:ext>
                  </a:extLst>
                </a:gridCol>
                <a:gridCol w="590054">
                  <a:extLst>
                    <a:ext uri="{9D8B030D-6E8A-4147-A177-3AD203B41FA5}">
                      <a16:colId xmlns:a16="http://schemas.microsoft.com/office/drawing/2014/main" xmlns="" val="20007"/>
                    </a:ext>
                  </a:extLst>
                </a:gridCol>
                <a:gridCol w="418403">
                  <a:extLst>
                    <a:ext uri="{9D8B030D-6E8A-4147-A177-3AD203B41FA5}">
                      <a16:colId xmlns:a16="http://schemas.microsoft.com/office/drawing/2014/main" xmlns="" val="20008"/>
                    </a:ext>
                  </a:extLst>
                </a:gridCol>
                <a:gridCol w="418403">
                  <a:extLst>
                    <a:ext uri="{9D8B030D-6E8A-4147-A177-3AD203B41FA5}">
                      <a16:colId xmlns:a16="http://schemas.microsoft.com/office/drawing/2014/main" xmlns="" val="20009"/>
                    </a:ext>
                  </a:extLst>
                </a:gridCol>
                <a:gridCol w="686608">
                  <a:extLst>
                    <a:ext uri="{9D8B030D-6E8A-4147-A177-3AD203B41FA5}">
                      <a16:colId xmlns:a16="http://schemas.microsoft.com/office/drawing/2014/main" xmlns="" val="20010"/>
                    </a:ext>
                  </a:extLst>
                </a:gridCol>
                <a:gridCol w="686608">
                  <a:extLst>
                    <a:ext uri="{9D8B030D-6E8A-4147-A177-3AD203B41FA5}">
                      <a16:colId xmlns:a16="http://schemas.microsoft.com/office/drawing/2014/main" xmlns="" val="20011"/>
                    </a:ext>
                  </a:extLst>
                </a:gridCol>
                <a:gridCol w="686608">
                  <a:extLst>
                    <a:ext uri="{9D8B030D-6E8A-4147-A177-3AD203B41FA5}">
                      <a16:colId xmlns:a16="http://schemas.microsoft.com/office/drawing/2014/main" xmlns="" val="20012"/>
                    </a:ext>
                  </a:extLst>
                </a:gridCol>
                <a:gridCol w="686608">
                  <a:extLst>
                    <a:ext uri="{9D8B030D-6E8A-4147-A177-3AD203B41FA5}">
                      <a16:colId xmlns:a16="http://schemas.microsoft.com/office/drawing/2014/main" xmlns="" val="20013"/>
                    </a:ext>
                  </a:extLst>
                </a:gridCol>
                <a:gridCol w="686608">
                  <a:extLst>
                    <a:ext uri="{9D8B030D-6E8A-4147-A177-3AD203B41FA5}">
                      <a16:colId xmlns:a16="http://schemas.microsoft.com/office/drawing/2014/main" xmlns="" val="20014"/>
                    </a:ext>
                  </a:extLst>
                </a:gridCol>
              </a:tblGrid>
              <a:tr h="416224">
                <a:tc gridSpan="15">
                  <a:txBody>
                    <a:bodyPr/>
                    <a:lstStyle/>
                    <a:p>
                      <a:pPr algn="ctr" fontAlgn="b"/>
                      <a:r>
                        <a:rPr lang="ne-NP" sz="3200" u="none" strike="noStrike" dirty="0">
                          <a:effectLst/>
                        </a:rPr>
                        <a:t>धरान उपमहानगरपालिका </a:t>
                      </a:r>
                      <a:endParaRPr lang="ne-NP" sz="3200" b="1" i="0" u="none" strike="noStrike" dirty="0">
                        <a:solidFill>
                          <a:srgbClr val="000000"/>
                        </a:solidFill>
                        <a:effectLst/>
                        <a:latin typeface="Preeti" pitchFamily="2" charset="0"/>
                      </a:endParaRPr>
                    </a:p>
                  </a:txBody>
                  <a:tcPr marL="5213" marR="5213" marT="5213"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416224">
                <a:tc gridSpan="15">
                  <a:txBody>
                    <a:bodyPr/>
                    <a:lstStyle/>
                    <a:p>
                      <a:pPr algn="ctr" fontAlgn="b"/>
                      <a:r>
                        <a:rPr lang="en-US" sz="3200" u="none" strike="noStrike">
                          <a:effectLst/>
                          <a:latin typeface="Preeti" pitchFamily="2" charset="0"/>
                        </a:rPr>
                        <a:t>;|</a:t>
                      </a:r>
                      <a:r>
                        <a:rPr lang="en-US" sz="3200" u="none" strike="noStrike" smtClean="0">
                          <a:effectLst/>
                          <a:latin typeface="Preeti" pitchFamily="2" charset="0"/>
                        </a:rPr>
                        <a:t>f]t s]Gb|sf</a:t>
                      </a:r>
                      <a:r>
                        <a:rPr lang="en-US" sz="3200" u="none" strike="noStrike" dirty="0">
                          <a:effectLst/>
                          <a:latin typeface="Preeti" pitchFamily="2" charset="0"/>
                        </a:rPr>
                        <a:t>] </a:t>
                      </a:r>
                      <a:r>
                        <a:rPr lang="en-US" sz="3200" u="none" strike="noStrike" dirty="0" err="1">
                          <a:effectLst/>
                          <a:latin typeface="Preeti" pitchFamily="2" charset="0"/>
                        </a:rPr>
                        <a:t>sIffut</a:t>
                      </a:r>
                      <a:r>
                        <a:rPr lang="en-US" sz="3200" u="none" strike="noStrike" dirty="0">
                          <a:effectLst/>
                          <a:latin typeface="Preeti" pitchFamily="2" charset="0"/>
                        </a:rPr>
                        <a:t> / </a:t>
                      </a:r>
                      <a:r>
                        <a:rPr lang="en-US" sz="3200" u="none" strike="noStrike" dirty="0" err="1">
                          <a:effectLst/>
                          <a:latin typeface="Preeti" pitchFamily="2" charset="0"/>
                        </a:rPr>
                        <a:t>ljifout</a:t>
                      </a:r>
                      <a:r>
                        <a:rPr lang="en-US" sz="3200" u="none" strike="noStrike" dirty="0">
                          <a:effectLst/>
                          <a:latin typeface="Preeti" pitchFamily="2" charset="0"/>
                        </a:rPr>
                        <a:t> </a:t>
                      </a:r>
                      <a:r>
                        <a:rPr lang="en-US" sz="3200" u="none" strike="noStrike" dirty="0" err="1">
                          <a:effectLst/>
                          <a:latin typeface="Preeti" pitchFamily="2" charset="0"/>
                        </a:rPr>
                        <a:t>l;sfO</a:t>
                      </a:r>
                      <a:r>
                        <a:rPr lang="en-US" sz="3200" u="none" strike="noStrike" dirty="0">
                          <a:effectLst/>
                          <a:latin typeface="Preeti" pitchFamily="2" charset="0"/>
                        </a:rPr>
                        <a:t> </a:t>
                      </a:r>
                      <a:r>
                        <a:rPr lang="en-US" sz="3200" u="none" strike="noStrike" dirty="0" err="1">
                          <a:effectLst/>
                          <a:latin typeface="Preeti" pitchFamily="2" charset="0"/>
                        </a:rPr>
                        <a:t>pknlAw</a:t>
                      </a:r>
                      <a:r>
                        <a:rPr lang="en-US" sz="3200" u="none" strike="noStrike" dirty="0">
                          <a:effectLst/>
                          <a:latin typeface="Preeti" pitchFamily="2" charset="0"/>
                        </a:rPr>
                        <a:t>– </a:t>
                      </a:r>
                      <a:r>
                        <a:rPr lang="ne-NP" sz="2400" u="none" strike="noStrike" dirty="0">
                          <a:effectLst/>
                          <a:latin typeface="Preeti" pitchFamily="2" charset="0"/>
                        </a:rPr>
                        <a:t>२०७४</a:t>
                      </a:r>
                      <a:endParaRPr lang="ne-NP" sz="3200" b="1" i="0" u="none" strike="noStrike" dirty="0">
                        <a:solidFill>
                          <a:srgbClr val="000000"/>
                        </a:solidFill>
                        <a:effectLst/>
                        <a:latin typeface="Preeti" pitchFamily="2" charset="0"/>
                      </a:endParaRPr>
                    </a:p>
                  </a:txBody>
                  <a:tcPr marL="5213" marR="5213" marT="5213"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1"/>
                  </a:ext>
                </a:extLst>
              </a:tr>
              <a:tr h="274337">
                <a:tc gridSpan="15">
                  <a:txBody>
                    <a:bodyPr/>
                    <a:lstStyle/>
                    <a:p>
                      <a:pPr algn="ctr" fontAlgn="b"/>
                      <a:r>
                        <a:rPr lang="en-US" sz="2000" u="none" strike="noStrike" dirty="0">
                          <a:effectLst/>
                          <a:latin typeface="Preeti" pitchFamily="2" charset="0"/>
                        </a:rPr>
                        <a:t>;|f]</a:t>
                      </a:r>
                      <a:r>
                        <a:rPr lang="en-US" sz="2000" u="none" strike="noStrike" dirty="0" err="1">
                          <a:effectLst/>
                          <a:latin typeface="Preeti" pitchFamily="2" charset="0"/>
                        </a:rPr>
                        <a:t>ts</a:t>
                      </a:r>
                      <a:r>
                        <a:rPr lang="en-US" sz="2000" u="none" strike="noStrike" dirty="0">
                          <a:effectLst/>
                          <a:latin typeface="Preeti" pitchFamily="2" charset="0"/>
                        </a:rPr>
                        <a:t>]</a:t>
                      </a:r>
                      <a:r>
                        <a:rPr lang="en-US" sz="2000" u="none" strike="noStrike" dirty="0" err="1">
                          <a:effectLst/>
                          <a:latin typeface="Preeti" pitchFamily="2" charset="0"/>
                        </a:rPr>
                        <a:t>Gb|sf</a:t>
                      </a:r>
                      <a:r>
                        <a:rPr lang="en-US" sz="2000" u="none" strike="noStrike" dirty="0">
                          <a:effectLst/>
                          <a:latin typeface="Preeti" pitchFamily="2" charset="0"/>
                        </a:rPr>
                        <a:t>] </a:t>
                      </a:r>
                      <a:r>
                        <a:rPr lang="en-US" sz="2000" u="none" strike="noStrike" dirty="0" err="1">
                          <a:effectLst/>
                          <a:latin typeface="Preeti" pitchFamily="2" charset="0"/>
                        </a:rPr>
                        <a:t>gfd</a:t>
                      </a:r>
                      <a:r>
                        <a:rPr lang="en-US" sz="2000" u="none" strike="noStrike" dirty="0">
                          <a:effectLst/>
                          <a:latin typeface="Preeti" pitchFamily="2" charset="0"/>
                        </a:rPr>
                        <a:t> M &gt;L  </a:t>
                      </a:r>
                      <a:r>
                        <a:rPr lang="en-US" sz="2000" u="none" strike="noStrike" dirty="0" err="1">
                          <a:effectLst/>
                          <a:latin typeface="Preeti" pitchFamily="2" charset="0"/>
                        </a:rPr>
                        <a:t>lzIff;bg</a:t>
                      </a:r>
                      <a:r>
                        <a:rPr lang="en-US" sz="2000" u="none" strike="noStrike" dirty="0">
                          <a:effectLst/>
                          <a:latin typeface="Preeti" pitchFamily="2" charset="0"/>
                        </a:rPr>
                        <a:t> </a:t>
                      </a:r>
                      <a:r>
                        <a:rPr lang="en-US" sz="2000" u="none" strike="noStrike" dirty="0" err="1">
                          <a:effectLst/>
                          <a:latin typeface="Preeti" pitchFamily="2" charset="0"/>
                        </a:rPr>
                        <a:t>dfWolds</a:t>
                      </a:r>
                      <a:r>
                        <a:rPr lang="en-US" sz="2000" u="none" strike="noStrike" dirty="0">
                          <a:effectLst/>
                          <a:latin typeface="Preeti" pitchFamily="2" charset="0"/>
                        </a:rPr>
                        <a:t> </a:t>
                      </a:r>
                      <a:r>
                        <a:rPr lang="en-US" sz="2000" u="none" strike="noStrike" dirty="0" err="1">
                          <a:effectLst/>
                          <a:latin typeface="Preeti" pitchFamily="2" charset="0"/>
                        </a:rPr>
                        <a:t>ljBfno</a:t>
                      </a:r>
                      <a:r>
                        <a:rPr lang="en-US" sz="2000" u="none" strike="noStrike" dirty="0">
                          <a:effectLst/>
                          <a:latin typeface="Preeti" pitchFamily="2" charset="0"/>
                        </a:rPr>
                        <a:t> w/</a:t>
                      </a:r>
                      <a:r>
                        <a:rPr lang="en-US" sz="2000" u="none" strike="noStrike" dirty="0" err="1">
                          <a:effectLst/>
                          <a:latin typeface="Preeti" pitchFamily="2" charset="0"/>
                        </a:rPr>
                        <a:t>fg</a:t>
                      </a:r>
                      <a:r>
                        <a:rPr lang="en-US" sz="2000" u="none" strike="noStrike" dirty="0">
                          <a:effectLst/>
                          <a:latin typeface="Preeti" pitchFamily="2" charset="0"/>
                        </a:rPr>
                        <a:t> ;|f]</a:t>
                      </a:r>
                      <a:r>
                        <a:rPr lang="en-US" sz="2000" u="none" strike="noStrike" dirty="0" err="1">
                          <a:effectLst/>
                          <a:latin typeface="Preeti" pitchFamily="2" charset="0"/>
                        </a:rPr>
                        <a:t>ts</a:t>
                      </a:r>
                      <a:r>
                        <a:rPr lang="en-US" sz="2000" u="none" strike="noStrike" dirty="0">
                          <a:effectLst/>
                          <a:latin typeface="Preeti" pitchFamily="2" charset="0"/>
                        </a:rPr>
                        <a:t>]Gb|</a:t>
                      </a:r>
                      <a:endParaRPr lang="en-US" sz="2000" b="1" i="0" u="none" strike="noStrike" dirty="0">
                        <a:solidFill>
                          <a:srgbClr val="000000"/>
                        </a:solidFill>
                        <a:effectLst/>
                        <a:latin typeface="Preeti" pitchFamily="2" charset="0"/>
                      </a:endParaRPr>
                    </a:p>
                  </a:txBody>
                  <a:tcPr marL="5213" marR="5213" marT="5213"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xmlns="" val="10002"/>
                  </a:ext>
                </a:extLst>
              </a:tr>
              <a:tr h="506068">
                <a:tc>
                  <a:txBody>
                    <a:bodyPr/>
                    <a:lstStyle/>
                    <a:p>
                      <a:pPr algn="ctr" fontAlgn="b"/>
                      <a:r>
                        <a:rPr lang="en-US" sz="1100" u="none" strike="noStrike" dirty="0" err="1">
                          <a:effectLst/>
                          <a:latin typeface="Preeti" pitchFamily="2" charset="0"/>
                        </a:rPr>
                        <a:t>sIff÷ljifo</a:t>
                      </a:r>
                      <a:r>
                        <a:rPr lang="en-US" sz="1100" u="none" strike="noStrike" dirty="0">
                          <a:effectLst/>
                          <a:latin typeface="Preeti" pitchFamily="2" charset="0"/>
                        </a:rPr>
                        <a:t> ;\'</a:t>
                      </a:r>
                      <a:r>
                        <a:rPr lang="en-US" sz="1100" u="none" strike="noStrike" dirty="0" err="1">
                          <a:effectLst/>
                          <a:latin typeface="Preeti" pitchFamily="2" charset="0"/>
                        </a:rPr>
                        <a:t>rs</a:t>
                      </a:r>
                      <a:endParaRPr lang="en-US" sz="1100" b="1" i="0" u="none" strike="noStrike" dirty="0">
                        <a:solidFill>
                          <a:srgbClr val="000000"/>
                        </a:solidFill>
                        <a:effectLst/>
                        <a:latin typeface="Preeti" pitchFamily="2" charset="0"/>
                      </a:endParaRPr>
                    </a:p>
                  </a:txBody>
                  <a:tcPr marL="5213" marR="5213" marT="5213" marB="0" anchor="b"/>
                </a:tc>
                <a:tc>
                  <a:txBody>
                    <a:bodyPr/>
                    <a:lstStyle/>
                    <a:p>
                      <a:pPr algn="ctr" fontAlgn="b"/>
                      <a:r>
                        <a:rPr lang="en-US" sz="1100" u="none" strike="noStrike" dirty="0">
                          <a:effectLst/>
                          <a:latin typeface="Preeti" pitchFamily="2" charset="0"/>
                        </a:rPr>
                        <a:t>g]</a:t>
                      </a:r>
                      <a:r>
                        <a:rPr lang="en-US" sz="1100" u="none" strike="noStrike" dirty="0" err="1">
                          <a:effectLst/>
                          <a:latin typeface="Preeti" pitchFamily="2" charset="0"/>
                        </a:rPr>
                        <a:t>kfnL</a:t>
                      </a:r>
                      <a:endParaRPr lang="en-US" sz="1100" b="1" i="0" u="none" strike="noStrike" dirty="0">
                        <a:solidFill>
                          <a:srgbClr val="000000"/>
                        </a:solidFill>
                        <a:effectLst/>
                        <a:latin typeface="Preeti" pitchFamily="2" charset="0"/>
                      </a:endParaRPr>
                    </a:p>
                  </a:txBody>
                  <a:tcPr marL="5213" marR="5213" marT="5213" marB="0" anchor="b"/>
                </a:tc>
                <a:tc>
                  <a:txBody>
                    <a:bodyPr/>
                    <a:lstStyle/>
                    <a:p>
                      <a:pPr algn="ctr" fontAlgn="b"/>
                      <a:r>
                        <a:rPr lang="en-US" sz="1100" u="none" strike="noStrike" dirty="0" err="1">
                          <a:effectLst/>
                          <a:latin typeface="Preeti" pitchFamily="2" charset="0"/>
                        </a:rPr>
                        <a:t>c+u</a:t>
                      </a:r>
                      <a:r>
                        <a:rPr lang="en-US" sz="1100" u="none" strike="noStrike" dirty="0">
                          <a:effectLst/>
                          <a:latin typeface="Preeti" pitchFamily="2" charset="0"/>
                        </a:rPr>
                        <a:t>|]</a:t>
                      </a:r>
                      <a:r>
                        <a:rPr lang="en-US" sz="1100" u="none" strike="noStrike" dirty="0" err="1">
                          <a:effectLst/>
                          <a:latin typeface="Preeti" pitchFamily="2" charset="0"/>
                        </a:rPr>
                        <a:t>hL</a:t>
                      </a:r>
                      <a:endParaRPr lang="en-US" sz="1100" b="1" i="0" u="none" strike="noStrike" dirty="0">
                        <a:solidFill>
                          <a:srgbClr val="000000"/>
                        </a:solidFill>
                        <a:effectLst/>
                        <a:latin typeface="Preeti" pitchFamily="2" charset="0"/>
                      </a:endParaRPr>
                    </a:p>
                  </a:txBody>
                  <a:tcPr marL="5213" marR="5213" marT="5213" marB="0" anchor="b"/>
                </a:tc>
                <a:tc>
                  <a:txBody>
                    <a:bodyPr/>
                    <a:lstStyle/>
                    <a:p>
                      <a:pPr algn="ctr" fontAlgn="b"/>
                      <a:r>
                        <a:rPr lang="en-US" sz="1100" u="none" strike="noStrike" dirty="0">
                          <a:effectLst/>
                          <a:latin typeface="Preeti" pitchFamily="2" charset="0"/>
                        </a:rPr>
                        <a:t>ul0ft</a:t>
                      </a:r>
                      <a:endParaRPr lang="en-US" sz="1100" b="1" i="0" u="none" strike="noStrike" dirty="0">
                        <a:solidFill>
                          <a:srgbClr val="000000"/>
                        </a:solidFill>
                        <a:effectLst/>
                        <a:latin typeface="Preeti" pitchFamily="2" charset="0"/>
                      </a:endParaRPr>
                    </a:p>
                  </a:txBody>
                  <a:tcPr marL="5213" marR="5213" marT="5213" marB="0" anchor="b"/>
                </a:tc>
                <a:tc>
                  <a:txBody>
                    <a:bodyPr/>
                    <a:lstStyle/>
                    <a:p>
                      <a:pPr algn="ctr" fontAlgn="b"/>
                      <a:r>
                        <a:rPr lang="en-US" sz="1100" u="none" strike="noStrike">
                          <a:effectLst/>
                          <a:latin typeface="Preeti" pitchFamily="2" charset="0"/>
                        </a:rPr>
                        <a:t>;fdflhs</a:t>
                      </a:r>
                      <a:endParaRPr lang="en-US" sz="1100" b="1" i="0" u="none" strike="noStrike">
                        <a:solidFill>
                          <a:srgbClr val="000000"/>
                        </a:solidFill>
                        <a:effectLst/>
                        <a:latin typeface="Preeti" pitchFamily="2" charset="0"/>
                      </a:endParaRPr>
                    </a:p>
                  </a:txBody>
                  <a:tcPr marL="5213" marR="5213" marT="5213" marB="0" anchor="b"/>
                </a:tc>
                <a:tc>
                  <a:txBody>
                    <a:bodyPr/>
                    <a:lstStyle/>
                    <a:p>
                      <a:pPr algn="ctr" fontAlgn="b"/>
                      <a:r>
                        <a:rPr lang="en-US" sz="1100" u="none" strike="noStrike">
                          <a:effectLst/>
                          <a:latin typeface="Preeti" pitchFamily="2" charset="0"/>
                        </a:rPr>
                        <a:t>lj1fg</a:t>
                      </a:r>
                      <a:endParaRPr lang="en-US" sz="1100" b="1" i="0" u="none" strike="noStrike">
                        <a:solidFill>
                          <a:srgbClr val="000000"/>
                        </a:solidFill>
                        <a:effectLst/>
                        <a:latin typeface="Preeti" pitchFamily="2" charset="0"/>
                      </a:endParaRPr>
                    </a:p>
                  </a:txBody>
                  <a:tcPr marL="5213" marR="5213" marT="5213" marB="0" anchor="b"/>
                </a:tc>
                <a:tc>
                  <a:txBody>
                    <a:bodyPr/>
                    <a:lstStyle/>
                    <a:p>
                      <a:pPr algn="ctr" fontAlgn="b"/>
                      <a:r>
                        <a:rPr lang="en-US" sz="1100" u="none" strike="noStrike" dirty="0">
                          <a:effectLst/>
                          <a:latin typeface="Preeti" pitchFamily="2" charset="0"/>
                        </a:rPr>
                        <a:t>:</a:t>
                      </a:r>
                      <a:r>
                        <a:rPr lang="en-US" sz="1100" u="none" strike="noStrike" dirty="0" err="1">
                          <a:effectLst/>
                          <a:latin typeface="Preeti" pitchFamily="2" charset="0"/>
                        </a:rPr>
                        <a:t>jf:Yo</a:t>
                      </a:r>
                      <a:r>
                        <a:rPr lang="en-US" sz="1100" u="none" strike="noStrike" dirty="0">
                          <a:effectLst/>
                          <a:latin typeface="Preeti" pitchFamily="2" charset="0"/>
                        </a:rPr>
                        <a:t> </a:t>
                      </a:r>
                      <a:r>
                        <a:rPr lang="en-US" sz="1100" u="none" strike="noStrike" dirty="0" err="1">
                          <a:effectLst/>
                          <a:latin typeface="Preeti" pitchFamily="2" charset="0"/>
                        </a:rPr>
                        <a:t>tyf</a:t>
                      </a:r>
                      <a:r>
                        <a:rPr lang="en-US" sz="1100" u="none" strike="noStrike" dirty="0">
                          <a:effectLst/>
                          <a:latin typeface="Preeti" pitchFamily="2" charset="0"/>
                        </a:rPr>
                        <a:t> </a:t>
                      </a:r>
                      <a:r>
                        <a:rPr lang="en-US" sz="1100" u="none" strike="noStrike" dirty="0" err="1">
                          <a:effectLst/>
                          <a:latin typeface="Preeti" pitchFamily="2" charset="0"/>
                        </a:rPr>
                        <a:t>zfl</a:t>
                      </a:r>
                      <a:r>
                        <a:rPr lang="en-US" sz="1100" u="none" strike="noStrike" dirty="0">
                          <a:effectLst/>
                          <a:latin typeface="Preeti" pitchFamily="2" charset="0"/>
                        </a:rPr>
                        <a:t>//</a:t>
                      </a:r>
                      <a:r>
                        <a:rPr lang="en-US" sz="1100" u="none" strike="noStrike" dirty="0" err="1">
                          <a:effectLst/>
                          <a:latin typeface="Preeti" pitchFamily="2" charset="0"/>
                        </a:rPr>
                        <a:t>Ls</a:t>
                      </a:r>
                      <a:endParaRPr lang="en-US" sz="1100" b="1" i="0" u="none" strike="noStrike" dirty="0">
                        <a:solidFill>
                          <a:srgbClr val="000000"/>
                        </a:solidFill>
                        <a:effectLst/>
                        <a:latin typeface="Preeti" pitchFamily="2" charset="0"/>
                      </a:endParaRPr>
                    </a:p>
                  </a:txBody>
                  <a:tcPr marL="5213" marR="5213" marT="5213" marB="0" anchor="b"/>
                </a:tc>
                <a:tc>
                  <a:txBody>
                    <a:bodyPr/>
                    <a:lstStyle/>
                    <a:p>
                      <a:pPr algn="ctr" fontAlgn="b"/>
                      <a:r>
                        <a:rPr lang="en-US" sz="1100" u="none" strike="noStrike" dirty="0">
                          <a:effectLst/>
                          <a:latin typeface="Preeti" pitchFamily="2" charset="0"/>
                        </a:rPr>
                        <a:t>;[</a:t>
                      </a:r>
                      <a:r>
                        <a:rPr lang="en-US" sz="1100" u="none" strike="noStrike" dirty="0" err="1">
                          <a:effectLst/>
                          <a:latin typeface="Preeti" pitchFamily="2" charset="0"/>
                        </a:rPr>
                        <a:t>hgfTds</a:t>
                      </a:r>
                      <a:endParaRPr lang="en-US" sz="1100" b="1" i="0" u="none" strike="noStrike" dirty="0">
                        <a:solidFill>
                          <a:srgbClr val="000000"/>
                        </a:solidFill>
                        <a:effectLst/>
                        <a:latin typeface="Preeti" pitchFamily="2" charset="0"/>
                      </a:endParaRPr>
                    </a:p>
                  </a:txBody>
                  <a:tcPr marL="5213" marR="5213" marT="5213" marB="0" anchor="b"/>
                </a:tc>
                <a:tc>
                  <a:txBody>
                    <a:bodyPr/>
                    <a:lstStyle/>
                    <a:p>
                      <a:pPr algn="ctr" fontAlgn="b"/>
                      <a:r>
                        <a:rPr lang="en-US" sz="1600" u="none" strike="noStrike" dirty="0">
                          <a:effectLst/>
                          <a:latin typeface="Preeti" pitchFamily="2" charset="0"/>
                        </a:rPr>
                        <a:t> </a:t>
                      </a:r>
                      <a:endParaRPr lang="en-US" sz="1600" b="0" i="0" u="none" strike="noStrike" dirty="0">
                        <a:solidFill>
                          <a:srgbClr val="000000"/>
                        </a:solidFill>
                        <a:effectLst/>
                        <a:latin typeface="Preeti" pitchFamily="2" charset="0"/>
                      </a:endParaRPr>
                    </a:p>
                  </a:txBody>
                  <a:tcPr marL="5213" marR="5213" marT="5213" marB="0" anchor="b"/>
                </a:tc>
                <a:tc>
                  <a:txBody>
                    <a:bodyPr/>
                    <a:lstStyle/>
                    <a:p>
                      <a:pPr algn="ctr" fontAlgn="b"/>
                      <a:r>
                        <a:rPr lang="en-US" sz="1600" u="none" strike="noStrike" dirty="0">
                          <a:effectLst/>
                          <a:latin typeface="Preeti" pitchFamily="2" charset="0"/>
                        </a:rPr>
                        <a:t> </a:t>
                      </a:r>
                      <a:endParaRPr lang="en-US" sz="1600" b="0" i="0" u="none" strike="noStrike" dirty="0">
                        <a:solidFill>
                          <a:srgbClr val="000000"/>
                        </a:solidFill>
                        <a:effectLst/>
                        <a:latin typeface="Preeti" pitchFamily="2" charset="0"/>
                      </a:endParaRPr>
                    </a:p>
                  </a:txBody>
                  <a:tcPr marL="5213" marR="5213" marT="5213" marB="0" anchor="b"/>
                </a:tc>
                <a:tc>
                  <a:txBody>
                    <a:bodyPr/>
                    <a:lstStyle/>
                    <a:p>
                      <a:pPr algn="ctr" fontAlgn="b"/>
                      <a:r>
                        <a:rPr lang="en-US" sz="1600" u="none" strike="noStrike">
                          <a:effectLst/>
                          <a:latin typeface="Preeti" pitchFamily="2" charset="0"/>
                        </a:rPr>
                        <a:t> </a:t>
                      </a:r>
                      <a:endParaRPr lang="en-US" sz="1600" b="0" i="0" u="none" strike="noStrike">
                        <a:solidFill>
                          <a:srgbClr val="000000"/>
                        </a:solidFill>
                        <a:effectLst/>
                        <a:latin typeface="Preeti" pitchFamily="2" charset="0"/>
                      </a:endParaRPr>
                    </a:p>
                  </a:txBody>
                  <a:tcPr marL="5213" marR="5213" marT="5213" marB="0" anchor="b"/>
                </a:tc>
                <a:tc>
                  <a:txBody>
                    <a:bodyPr/>
                    <a:lstStyle/>
                    <a:p>
                      <a:pPr algn="ctr" fontAlgn="b"/>
                      <a:r>
                        <a:rPr lang="en-US" sz="1100" u="none" strike="noStrike" dirty="0">
                          <a:effectLst/>
                          <a:latin typeface="Preeti" pitchFamily="2" charset="0"/>
                        </a:rPr>
                        <a:t>P]lR5s </a:t>
                      </a:r>
                      <a:r>
                        <a:rPr lang="en-US" sz="1100" u="none" strike="noStrike" dirty="0" err="1">
                          <a:effectLst/>
                          <a:latin typeface="Preeti" pitchFamily="2" charset="0"/>
                        </a:rPr>
                        <a:t>ljifo</a:t>
                      </a:r>
                      <a:endParaRPr lang="en-US" sz="1100" b="1" i="0" u="none" strike="noStrike" dirty="0">
                        <a:solidFill>
                          <a:srgbClr val="000000"/>
                        </a:solidFill>
                        <a:effectLst/>
                        <a:latin typeface="Preeti" pitchFamily="2" charset="0"/>
                      </a:endParaRPr>
                    </a:p>
                  </a:txBody>
                  <a:tcPr marL="5213" marR="5213" marT="5213" marB="0" anchor="b"/>
                </a:tc>
                <a:tc>
                  <a:txBody>
                    <a:bodyPr/>
                    <a:lstStyle/>
                    <a:p>
                      <a:pPr algn="ctr" fontAlgn="b"/>
                      <a:r>
                        <a:rPr lang="en-US" sz="1600" u="none" strike="noStrike" dirty="0">
                          <a:effectLst/>
                          <a:latin typeface="Preeti" pitchFamily="2" charset="0"/>
                        </a:rPr>
                        <a:t> </a:t>
                      </a:r>
                      <a:endParaRPr lang="en-US" sz="1600" b="0" i="0" u="none" strike="noStrike" dirty="0">
                        <a:solidFill>
                          <a:srgbClr val="000000"/>
                        </a:solidFill>
                        <a:effectLst/>
                        <a:latin typeface="Preeti" pitchFamily="2" charset="0"/>
                      </a:endParaRPr>
                    </a:p>
                  </a:txBody>
                  <a:tcPr marL="5213" marR="5213" marT="5213" marB="0" anchor="b"/>
                </a:tc>
                <a:tc>
                  <a:txBody>
                    <a:bodyPr/>
                    <a:lstStyle/>
                    <a:p>
                      <a:pPr algn="ctr" fontAlgn="b"/>
                      <a:r>
                        <a:rPr lang="fr-FR" sz="1100" u="none" strike="noStrike" dirty="0" err="1">
                          <a:effectLst/>
                          <a:latin typeface="Preeti" pitchFamily="2" charset="0"/>
                        </a:rPr>
                        <a:t>sIfut</a:t>
                      </a:r>
                      <a:r>
                        <a:rPr lang="fr-FR" sz="1100" u="none" strike="noStrike" dirty="0">
                          <a:effectLst/>
                          <a:latin typeface="Preeti" pitchFamily="2" charset="0"/>
                        </a:rPr>
                        <a:t> </a:t>
                      </a:r>
                      <a:r>
                        <a:rPr lang="fr-FR" sz="1100" u="none" strike="noStrike" dirty="0" err="1">
                          <a:effectLst/>
                          <a:latin typeface="Preeti" pitchFamily="2" charset="0"/>
                        </a:rPr>
                        <a:t>cf</a:t>
                      </a:r>
                      <a:r>
                        <a:rPr lang="fr-FR" sz="1100" u="none" strike="noStrike" dirty="0">
                          <a:effectLst/>
                          <a:latin typeface="Preeti" pitchFamily="2" charset="0"/>
                        </a:rPr>
                        <a:t>};t l;=p=२०७४</a:t>
                      </a:r>
                      <a:endParaRPr lang="fr-FR" sz="1100" b="1" i="0" u="none" strike="noStrike" dirty="0">
                        <a:solidFill>
                          <a:srgbClr val="000000"/>
                        </a:solidFill>
                        <a:effectLst/>
                        <a:latin typeface="Preeti" pitchFamily="2" charset="0"/>
                      </a:endParaRPr>
                    </a:p>
                  </a:txBody>
                  <a:tcPr marL="5213" marR="5213" marT="5213" marB="0" anchor="b"/>
                </a:tc>
                <a:tc>
                  <a:txBody>
                    <a:bodyPr/>
                    <a:lstStyle/>
                    <a:p>
                      <a:pPr algn="ctr" fontAlgn="b"/>
                      <a:endParaRPr lang="en-US" sz="1600" b="0" i="0" u="none" strike="noStrike" dirty="0">
                        <a:solidFill>
                          <a:srgbClr val="000000"/>
                        </a:solidFill>
                        <a:effectLst/>
                        <a:latin typeface="Calibri" panose="020F0502020204030204" pitchFamily="34" charset="0"/>
                      </a:endParaRPr>
                    </a:p>
                  </a:txBody>
                  <a:tcPr marL="5213" marR="5213" marT="5213" marB="0" anchor="b"/>
                </a:tc>
                <a:extLst>
                  <a:ext uri="{0D108BD9-81ED-4DB2-BD59-A6C34878D82A}">
                    <a16:rowId xmlns:a16="http://schemas.microsoft.com/office/drawing/2014/main" xmlns="" val="10003"/>
                  </a:ext>
                </a:extLst>
              </a:tr>
              <a:tr h="210624">
                <a:tc>
                  <a:txBody>
                    <a:bodyPr/>
                    <a:lstStyle/>
                    <a:p>
                      <a:pPr algn="ctr" fontAlgn="b"/>
                      <a:r>
                        <a:rPr lang="en-US" sz="1100" u="none" strike="noStrike">
                          <a:effectLst/>
                        </a:rPr>
                        <a:t>1</a:t>
                      </a:r>
                      <a:endParaRPr lang="en-US" sz="1100" b="0"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100" u="none" strike="noStrike">
                          <a:effectLst/>
                        </a:rPr>
                        <a:t>63</a:t>
                      </a:r>
                      <a:endParaRPr lang="en-US" sz="1100" b="0"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100" u="none" strike="noStrike">
                          <a:effectLst/>
                        </a:rPr>
                        <a:t>65</a:t>
                      </a:r>
                      <a:endParaRPr lang="en-US" sz="1100" b="0"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100" u="none" strike="noStrike" dirty="0">
                          <a:effectLst/>
                        </a:rPr>
                        <a:t>62</a:t>
                      </a:r>
                      <a:endParaRPr lang="en-US" sz="1100" b="0" i="0" u="none" strike="noStrike" dirty="0">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100" u="none" strike="noStrike" dirty="0">
                          <a:effectLst/>
                        </a:rPr>
                        <a:t>62</a:t>
                      </a:r>
                      <a:endParaRPr lang="en-US" sz="1100" b="0" i="0" u="none" strike="noStrike" dirty="0">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100" u="none" strike="noStrike" dirty="0">
                          <a:effectLst/>
                        </a:rPr>
                        <a:t>77</a:t>
                      </a:r>
                      <a:endParaRPr lang="en-US" sz="1100" b="0" i="0" u="none" strike="noStrike" dirty="0">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100" u="none" strike="noStrike" dirty="0">
                          <a:effectLst/>
                        </a:rPr>
                        <a:t> </a:t>
                      </a:r>
                      <a:endParaRPr lang="en-US" sz="1100" b="0" i="0" u="none" strike="noStrike" dirty="0">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100" u="none" strike="noStrike" dirty="0">
                          <a:effectLst/>
                        </a:rPr>
                        <a:t> </a:t>
                      </a:r>
                      <a:endParaRPr lang="en-US" sz="1100" b="0" i="0" u="none" strike="noStrike" dirty="0">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5213" marR="5213" marT="5213" marB="0" anchor="b"/>
                </a:tc>
                <a:tc>
                  <a:txBody>
                    <a:bodyPr/>
                    <a:lstStyle/>
                    <a:p>
                      <a:pPr algn="ctr"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5213" marR="5213" marT="5213" marB="0" anchor="b"/>
                </a:tc>
                <a:tc>
                  <a:txBody>
                    <a:bodyPr/>
                    <a:lstStyle/>
                    <a:p>
                      <a:pPr algn="ctr"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5213" marR="5213" marT="5213" marB="0" anchor="b"/>
                </a:tc>
                <a:tc>
                  <a:txBody>
                    <a:bodyPr/>
                    <a:lstStyle/>
                    <a:p>
                      <a:pPr algn="ctr" fontAlgn="b"/>
                      <a:r>
                        <a:rPr lang="en-US" sz="1100" u="none" strike="noStrike" dirty="0">
                          <a:effectLst/>
                        </a:rPr>
                        <a:t>58</a:t>
                      </a:r>
                      <a:endParaRPr lang="en-US" sz="1100" b="0" i="0" u="none" strike="noStrike" dirty="0">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5213" marR="5213" marT="5213" marB="0" anchor="b"/>
                </a:tc>
                <a:tc>
                  <a:txBody>
                    <a:bodyPr/>
                    <a:lstStyle/>
                    <a:p>
                      <a:pPr algn="ctr" fontAlgn="b"/>
                      <a:r>
                        <a:rPr lang="en-US" sz="1100" u="none" strike="noStrike">
                          <a:effectLst/>
                        </a:rPr>
                        <a:t>65</a:t>
                      </a:r>
                      <a:endParaRPr lang="en-US" sz="1100" b="1"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endParaRPr lang="en-US" sz="1600" b="0" i="0" u="none" strike="noStrike">
                        <a:solidFill>
                          <a:srgbClr val="000000"/>
                        </a:solidFill>
                        <a:effectLst/>
                        <a:latin typeface="Calibri" panose="020F0502020204030204" pitchFamily="34" charset="0"/>
                      </a:endParaRPr>
                    </a:p>
                  </a:txBody>
                  <a:tcPr marL="5213" marR="5213" marT="5213" marB="0" anchor="b"/>
                </a:tc>
                <a:extLst>
                  <a:ext uri="{0D108BD9-81ED-4DB2-BD59-A6C34878D82A}">
                    <a16:rowId xmlns:a16="http://schemas.microsoft.com/office/drawing/2014/main" xmlns="" val="10004"/>
                  </a:ext>
                </a:extLst>
              </a:tr>
              <a:tr h="210624">
                <a:tc>
                  <a:txBody>
                    <a:bodyPr/>
                    <a:lstStyle/>
                    <a:p>
                      <a:pPr algn="ctr" fontAlgn="b"/>
                      <a:r>
                        <a:rPr lang="en-US" sz="1100" u="none" strike="noStrike">
                          <a:effectLst/>
                        </a:rPr>
                        <a:t>2</a:t>
                      </a:r>
                      <a:endParaRPr lang="en-US" sz="1100" b="1"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600" u="none" strike="noStrike">
                          <a:effectLst/>
                        </a:rPr>
                        <a:t>67</a:t>
                      </a:r>
                      <a:endParaRPr lang="en-US" sz="1600" b="0"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600" u="none" strike="noStrike" dirty="0">
                          <a:effectLst/>
                        </a:rPr>
                        <a:t>66</a:t>
                      </a:r>
                      <a:endParaRPr lang="en-US" sz="1600" b="0" i="0" u="none" strike="noStrike" dirty="0">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600" u="none" strike="noStrike" dirty="0">
                          <a:effectLst/>
                        </a:rPr>
                        <a:t>65</a:t>
                      </a:r>
                      <a:endParaRPr lang="en-US" sz="1600" b="0" i="0" u="none" strike="noStrike" dirty="0">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600" u="none" strike="noStrike">
                          <a:effectLst/>
                        </a:rPr>
                        <a:t>67</a:t>
                      </a:r>
                      <a:endParaRPr lang="en-US" sz="1600" b="0"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600" u="none" strike="noStrike">
                          <a:effectLst/>
                        </a:rPr>
                        <a:t>77</a:t>
                      </a:r>
                      <a:endParaRPr lang="en-US" sz="1600" b="0"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600" u="none" strike="noStrike">
                          <a:effectLst/>
                        </a:rPr>
                        <a:t> </a:t>
                      </a:r>
                      <a:endParaRPr lang="en-US" sz="1600" b="0"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600" u="none" strike="noStrike">
                          <a:effectLst/>
                        </a:rPr>
                        <a:t> </a:t>
                      </a:r>
                      <a:endParaRPr lang="en-US" sz="1600" b="0"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5213" marR="5213" marT="5213" marB="0" anchor="b"/>
                </a:tc>
                <a:tc>
                  <a:txBody>
                    <a:bodyPr/>
                    <a:lstStyle/>
                    <a:p>
                      <a:pPr algn="ctr"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5213" marR="5213" marT="5213" marB="0" anchor="b"/>
                </a:tc>
                <a:tc>
                  <a:txBody>
                    <a:bodyPr/>
                    <a:lstStyle/>
                    <a:p>
                      <a:pPr algn="ctr"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5213" marR="5213" marT="5213" marB="0" anchor="b"/>
                </a:tc>
                <a:tc>
                  <a:txBody>
                    <a:bodyPr/>
                    <a:lstStyle/>
                    <a:p>
                      <a:pPr algn="ctr" fontAlgn="b"/>
                      <a:r>
                        <a:rPr lang="en-US" sz="1600" u="none" strike="noStrike">
                          <a:effectLst/>
                        </a:rPr>
                        <a:t>59</a:t>
                      </a:r>
                      <a:endParaRPr lang="en-US" sz="1600" b="0"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5213" marR="5213" marT="5213" marB="0" anchor="b"/>
                </a:tc>
                <a:tc>
                  <a:txBody>
                    <a:bodyPr/>
                    <a:lstStyle/>
                    <a:p>
                      <a:pPr algn="ctr" fontAlgn="b"/>
                      <a:r>
                        <a:rPr lang="en-US" sz="1100" u="none" strike="noStrike">
                          <a:effectLst/>
                        </a:rPr>
                        <a:t>65</a:t>
                      </a:r>
                      <a:endParaRPr lang="en-US" sz="1100" b="1"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endParaRPr lang="en-US" sz="1600" b="0" i="0" u="none" strike="noStrike">
                        <a:solidFill>
                          <a:srgbClr val="000000"/>
                        </a:solidFill>
                        <a:effectLst/>
                        <a:latin typeface="Calibri" panose="020F0502020204030204" pitchFamily="34" charset="0"/>
                      </a:endParaRPr>
                    </a:p>
                  </a:txBody>
                  <a:tcPr marL="5213" marR="5213" marT="5213" marB="0" anchor="b"/>
                </a:tc>
                <a:extLst>
                  <a:ext uri="{0D108BD9-81ED-4DB2-BD59-A6C34878D82A}">
                    <a16:rowId xmlns:a16="http://schemas.microsoft.com/office/drawing/2014/main" xmlns="" val="10005"/>
                  </a:ext>
                </a:extLst>
              </a:tr>
              <a:tr h="210624">
                <a:tc>
                  <a:txBody>
                    <a:bodyPr/>
                    <a:lstStyle/>
                    <a:p>
                      <a:pPr algn="ctr" fontAlgn="b"/>
                      <a:r>
                        <a:rPr lang="en-US" sz="1100" u="none" strike="noStrike">
                          <a:effectLst/>
                        </a:rPr>
                        <a:t>3</a:t>
                      </a:r>
                      <a:endParaRPr lang="en-US" sz="1100" b="1"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600" u="none" strike="noStrike">
                          <a:effectLst/>
                        </a:rPr>
                        <a:t>66</a:t>
                      </a:r>
                      <a:endParaRPr lang="en-US" sz="1600" b="0"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600" u="none" strike="noStrike">
                          <a:effectLst/>
                        </a:rPr>
                        <a:t>65</a:t>
                      </a:r>
                      <a:endParaRPr lang="en-US" sz="1600" b="0"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600" u="none" strike="noStrike">
                          <a:effectLst/>
                        </a:rPr>
                        <a:t>64</a:t>
                      </a:r>
                      <a:endParaRPr lang="en-US" sz="1600" b="0"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600" u="none" strike="noStrike" dirty="0">
                          <a:effectLst/>
                        </a:rPr>
                        <a:t>66</a:t>
                      </a:r>
                      <a:endParaRPr lang="en-US" sz="1600" b="0" i="0" u="none" strike="noStrike" dirty="0">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600" u="none" strike="noStrike" dirty="0">
                          <a:effectLst/>
                        </a:rPr>
                        <a:t>65</a:t>
                      </a:r>
                      <a:endParaRPr lang="en-US" sz="1600" b="0" i="0" u="none" strike="noStrike" dirty="0">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600" u="none" strike="noStrike">
                          <a:effectLst/>
                        </a:rPr>
                        <a:t> </a:t>
                      </a:r>
                      <a:endParaRPr lang="en-US" sz="1600" b="0"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600" u="none" strike="noStrike">
                          <a:effectLst/>
                        </a:rPr>
                        <a:t> </a:t>
                      </a:r>
                      <a:endParaRPr lang="en-US" sz="1600" b="0"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5213" marR="5213" marT="5213" marB="0" anchor="b"/>
                </a:tc>
                <a:tc>
                  <a:txBody>
                    <a:bodyPr/>
                    <a:lstStyle/>
                    <a:p>
                      <a:pPr algn="ctr"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5213" marR="5213" marT="5213" marB="0" anchor="b"/>
                </a:tc>
                <a:tc>
                  <a:txBody>
                    <a:bodyPr/>
                    <a:lstStyle/>
                    <a:p>
                      <a:pPr algn="ctr"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5213" marR="5213" marT="5213" marB="0" anchor="b"/>
                </a:tc>
                <a:tc>
                  <a:txBody>
                    <a:bodyPr/>
                    <a:lstStyle/>
                    <a:p>
                      <a:pPr algn="ctr" fontAlgn="b"/>
                      <a:r>
                        <a:rPr lang="en-US" sz="1600" u="none" strike="noStrike">
                          <a:effectLst/>
                        </a:rPr>
                        <a:t>60</a:t>
                      </a:r>
                      <a:endParaRPr lang="en-US" sz="1600" b="0"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5213" marR="5213" marT="5213" marB="0" anchor="b"/>
                </a:tc>
                <a:tc>
                  <a:txBody>
                    <a:bodyPr/>
                    <a:lstStyle/>
                    <a:p>
                      <a:pPr algn="ctr" fontAlgn="b"/>
                      <a:r>
                        <a:rPr lang="en-US" sz="1100" u="none" strike="noStrike">
                          <a:effectLst/>
                        </a:rPr>
                        <a:t>65</a:t>
                      </a:r>
                      <a:endParaRPr lang="en-US" sz="1100" b="1"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endParaRPr lang="en-US" sz="1600" b="0" i="0" u="none" strike="noStrike">
                        <a:solidFill>
                          <a:srgbClr val="000000"/>
                        </a:solidFill>
                        <a:effectLst/>
                        <a:latin typeface="Calibri" panose="020F0502020204030204" pitchFamily="34" charset="0"/>
                      </a:endParaRPr>
                    </a:p>
                  </a:txBody>
                  <a:tcPr marL="5213" marR="5213" marT="5213" marB="0" anchor="b"/>
                </a:tc>
                <a:extLst>
                  <a:ext uri="{0D108BD9-81ED-4DB2-BD59-A6C34878D82A}">
                    <a16:rowId xmlns:a16="http://schemas.microsoft.com/office/drawing/2014/main" xmlns="" val="10006"/>
                  </a:ext>
                </a:extLst>
              </a:tr>
              <a:tr h="210624">
                <a:tc>
                  <a:txBody>
                    <a:bodyPr/>
                    <a:lstStyle/>
                    <a:p>
                      <a:pPr algn="ctr" fontAlgn="b"/>
                      <a:r>
                        <a:rPr lang="en-US" sz="1100" u="none" strike="noStrike">
                          <a:effectLst/>
                        </a:rPr>
                        <a:t>4</a:t>
                      </a:r>
                      <a:endParaRPr lang="en-US" sz="1100" b="1"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600" u="none" strike="noStrike">
                          <a:effectLst/>
                        </a:rPr>
                        <a:t>60</a:t>
                      </a:r>
                      <a:endParaRPr lang="en-US" sz="1600" b="0"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600" u="none" strike="noStrike" dirty="0">
                          <a:effectLst/>
                        </a:rPr>
                        <a:t>57</a:t>
                      </a:r>
                      <a:endParaRPr lang="en-US" sz="1600" b="0" i="0" u="none" strike="noStrike" dirty="0">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600" u="none" strike="noStrike">
                          <a:effectLst/>
                        </a:rPr>
                        <a:t>64</a:t>
                      </a:r>
                      <a:endParaRPr lang="en-US" sz="1600" b="0"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600" u="none" strike="noStrike" dirty="0">
                          <a:effectLst/>
                        </a:rPr>
                        <a:t>52</a:t>
                      </a:r>
                      <a:endParaRPr lang="en-US" sz="1600" b="0" i="0" u="none" strike="noStrike" dirty="0">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600" u="none" strike="noStrike">
                          <a:effectLst/>
                        </a:rPr>
                        <a:t>43</a:t>
                      </a:r>
                      <a:endParaRPr lang="en-US" sz="1600" b="0"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600" u="none" strike="noStrike">
                          <a:effectLst/>
                        </a:rPr>
                        <a:t>18</a:t>
                      </a:r>
                      <a:endParaRPr lang="en-US" sz="1600" b="0"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600" u="none" strike="noStrike">
                          <a:effectLst/>
                        </a:rPr>
                        <a:t>9</a:t>
                      </a:r>
                      <a:endParaRPr lang="en-US" sz="1600" b="0"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5213" marR="5213" marT="5213" marB="0" anchor="b"/>
                </a:tc>
                <a:tc>
                  <a:txBody>
                    <a:bodyPr/>
                    <a:lstStyle/>
                    <a:p>
                      <a:pPr algn="ctr"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5213" marR="5213" marT="5213" marB="0" anchor="b"/>
                </a:tc>
                <a:tc>
                  <a:txBody>
                    <a:bodyPr/>
                    <a:lstStyle/>
                    <a:p>
                      <a:pPr algn="ctr"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5213" marR="5213" marT="5213" marB="0" anchor="b"/>
                </a:tc>
                <a:tc>
                  <a:txBody>
                    <a:bodyPr/>
                    <a:lstStyle/>
                    <a:p>
                      <a:pPr algn="ctr" fontAlgn="b"/>
                      <a:r>
                        <a:rPr lang="en-US" sz="1600" u="none" strike="noStrike">
                          <a:effectLst/>
                        </a:rPr>
                        <a:t>54</a:t>
                      </a:r>
                      <a:endParaRPr lang="en-US" sz="1600" b="0"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5213" marR="5213" marT="5213" marB="0" anchor="b"/>
                </a:tc>
                <a:tc>
                  <a:txBody>
                    <a:bodyPr/>
                    <a:lstStyle/>
                    <a:p>
                      <a:pPr algn="ctr" fontAlgn="b"/>
                      <a:r>
                        <a:rPr lang="en-US" sz="1100" u="none" strike="noStrike">
                          <a:effectLst/>
                        </a:rPr>
                        <a:t>60</a:t>
                      </a:r>
                      <a:endParaRPr lang="en-US" sz="1100" b="1"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endParaRPr lang="en-US" sz="1600" b="0" i="0" u="none" strike="noStrike">
                        <a:solidFill>
                          <a:srgbClr val="000000"/>
                        </a:solidFill>
                        <a:effectLst/>
                        <a:latin typeface="Calibri" panose="020F0502020204030204" pitchFamily="34" charset="0"/>
                      </a:endParaRPr>
                    </a:p>
                  </a:txBody>
                  <a:tcPr marL="5213" marR="5213" marT="5213" marB="0" anchor="b"/>
                </a:tc>
                <a:extLst>
                  <a:ext uri="{0D108BD9-81ED-4DB2-BD59-A6C34878D82A}">
                    <a16:rowId xmlns:a16="http://schemas.microsoft.com/office/drawing/2014/main" xmlns="" val="10007"/>
                  </a:ext>
                </a:extLst>
              </a:tr>
              <a:tr h="210624">
                <a:tc>
                  <a:txBody>
                    <a:bodyPr/>
                    <a:lstStyle/>
                    <a:p>
                      <a:pPr algn="ctr" fontAlgn="b"/>
                      <a:r>
                        <a:rPr lang="en-US" sz="1100" u="none" strike="noStrike">
                          <a:effectLst/>
                        </a:rPr>
                        <a:t>5</a:t>
                      </a:r>
                      <a:endParaRPr lang="en-US" sz="1100" b="1"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600" u="none" strike="noStrike">
                          <a:effectLst/>
                        </a:rPr>
                        <a:t>62</a:t>
                      </a:r>
                      <a:endParaRPr lang="en-US" sz="1600" b="0"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600" u="none" strike="noStrike">
                          <a:effectLst/>
                        </a:rPr>
                        <a:t>57</a:t>
                      </a:r>
                      <a:endParaRPr lang="en-US" sz="1600" b="0"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600" u="none" strike="noStrike">
                          <a:effectLst/>
                        </a:rPr>
                        <a:t>54</a:t>
                      </a:r>
                      <a:endParaRPr lang="en-US" sz="1600" b="0"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600" u="none" strike="noStrike" dirty="0">
                          <a:effectLst/>
                        </a:rPr>
                        <a:t>52</a:t>
                      </a:r>
                      <a:endParaRPr lang="en-US" sz="1600" b="0" i="0" u="none" strike="noStrike" dirty="0">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600" u="none" strike="noStrike">
                          <a:effectLst/>
                        </a:rPr>
                        <a:t>44</a:t>
                      </a:r>
                      <a:endParaRPr lang="en-US" sz="1600" b="0"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600" u="none" strike="noStrike">
                          <a:effectLst/>
                        </a:rPr>
                        <a:t>19</a:t>
                      </a:r>
                      <a:endParaRPr lang="en-US" sz="1600" b="0"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600" u="none" strike="noStrike" dirty="0">
                          <a:effectLst/>
                        </a:rPr>
                        <a:t>9</a:t>
                      </a:r>
                      <a:endParaRPr lang="en-US" sz="1600" b="0" i="0" u="none" strike="noStrike" dirty="0">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5213" marR="5213" marT="5213" marB="0" anchor="b"/>
                </a:tc>
                <a:tc>
                  <a:txBody>
                    <a:bodyPr/>
                    <a:lstStyle/>
                    <a:p>
                      <a:pPr algn="ctr"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5213" marR="5213" marT="5213" marB="0" anchor="b"/>
                </a:tc>
                <a:tc>
                  <a:txBody>
                    <a:bodyPr/>
                    <a:lstStyle/>
                    <a:p>
                      <a:pPr algn="ctr"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5213" marR="5213" marT="5213" marB="0" anchor="b"/>
                </a:tc>
                <a:tc>
                  <a:txBody>
                    <a:bodyPr/>
                    <a:lstStyle/>
                    <a:p>
                      <a:pPr algn="ctr" fontAlgn="b"/>
                      <a:r>
                        <a:rPr lang="en-US" sz="1600" u="none" strike="noStrike">
                          <a:effectLst/>
                        </a:rPr>
                        <a:t>57</a:t>
                      </a:r>
                      <a:endParaRPr lang="en-US" sz="1600" b="0"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5213" marR="5213" marT="5213" marB="0" anchor="b"/>
                </a:tc>
                <a:tc>
                  <a:txBody>
                    <a:bodyPr/>
                    <a:lstStyle/>
                    <a:p>
                      <a:pPr algn="ctr" fontAlgn="b"/>
                      <a:r>
                        <a:rPr lang="en-US" sz="1100" u="none" strike="noStrike">
                          <a:effectLst/>
                        </a:rPr>
                        <a:t>59</a:t>
                      </a:r>
                      <a:endParaRPr lang="en-US" sz="1100" b="1"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endParaRPr lang="en-US" sz="1600" b="0" i="0" u="none" strike="noStrike">
                        <a:solidFill>
                          <a:srgbClr val="000000"/>
                        </a:solidFill>
                        <a:effectLst/>
                        <a:latin typeface="Calibri" panose="020F0502020204030204" pitchFamily="34" charset="0"/>
                      </a:endParaRPr>
                    </a:p>
                  </a:txBody>
                  <a:tcPr marL="5213" marR="5213" marT="5213" marB="0" anchor="b"/>
                </a:tc>
                <a:extLst>
                  <a:ext uri="{0D108BD9-81ED-4DB2-BD59-A6C34878D82A}">
                    <a16:rowId xmlns:a16="http://schemas.microsoft.com/office/drawing/2014/main" xmlns="" val="10008"/>
                  </a:ext>
                </a:extLst>
              </a:tr>
              <a:tr h="210624">
                <a:tc>
                  <a:txBody>
                    <a:bodyPr/>
                    <a:lstStyle/>
                    <a:p>
                      <a:pPr algn="ctr" fontAlgn="b"/>
                      <a:r>
                        <a:rPr lang="ne-NP" sz="1100" b="0" i="0" u="none" strike="noStrike" dirty="0" smtClean="0">
                          <a:solidFill>
                            <a:schemeClr val="dk1"/>
                          </a:solidFill>
                          <a:effectLst/>
                          <a:latin typeface="+mn-lt"/>
                        </a:rPr>
                        <a:t>औसत</a:t>
                      </a:r>
                      <a:endParaRPr lang="en-US" sz="1100" b="1" i="0" u="none" strike="noStrike" dirty="0">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600" u="none" strike="noStrike">
                          <a:effectLst/>
                        </a:rPr>
                        <a:t>64</a:t>
                      </a:r>
                      <a:endParaRPr lang="en-US" sz="1600" b="1"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600" u="none" strike="noStrike">
                          <a:effectLst/>
                        </a:rPr>
                        <a:t>62</a:t>
                      </a:r>
                      <a:endParaRPr lang="en-US" sz="1600" b="1"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600" u="none" strike="noStrike">
                          <a:effectLst/>
                        </a:rPr>
                        <a:t>62</a:t>
                      </a:r>
                      <a:endParaRPr lang="en-US" sz="1600" b="1"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600" u="none" strike="noStrike">
                          <a:effectLst/>
                        </a:rPr>
                        <a:t>60</a:t>
                      </a:r>
                      <a:endParaRPr lang="en-US" sz="1600" b="1"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600" u="none" strike="noStrike" dirty="0">
                          <a:effectLst/>
                        </a:rPr>
                        <a:t>61</a:t>
                      </a:r>
                      <a:endParaRPr lang="en-US" sz="1600" b="1" i="0" u="none" strike="noStrike" dirty="0">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600" u="none" strike="noStrike" dirty="0">
                          <a:effectLst/>
                        </a:rPr>
                        <a:t>19</a:t>
                      </a:r>
                      <a:endParaRPr lang="en-US" sz="1600" b="1" i="0" u="none" strike="noStrike" dirty="0">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600" u="none" strike="noStrike">
                          <a:effectLst/>
                        </a:rPr>
                        <a:t>9</a:t>
                      </a:r>
                      <a:endParaRPr lang="en-US" sz="1600" b="1"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5213" marR="5213" marT="5213" marB="0" anchor="b"/>
                </a:tc>
                <a:tc>
                  <a:txBody>
                    <a:bodyPr/>
                    <a:lstStyle/>
                    <a:p>
                      <a:pPr algn="ctr"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5213" marR="5213" marT="5213" marB="0" anchor="b"/>
                </a:tc>
                <a:tc>
                  <a:txBody>
                    <a:bodyPr/>
                    <a:lstStyle/>
                    <a:p>
                      <a:pPr algn="ctr"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5213" marR="5213" marT="5213" marB="0" anchor="b"/>
                </a:tc>
                <a:tc>
                  <a:txBody>
                    <a:bodyPr/>
                    <a:lstStyle/>
                    <a:p>
                      <a:pPr algn="ctr" fontAlgn="b"/>
                      <a:r>
                        <a:rPr lang="en-US" sz="1600" u="none" strike="noStrike">
                          <a:effectLst/>
                        </a:rPr>
                        <a:t>58</a:t>
                      </a:r>
                      <a:endParaRPr lang="en-US" sz="1600" b="1"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5213" marR="5213" marT="5213" marB="0" anchor="b"/>
                </a:tc>
                <a:tc>
                  <a:txBody>
                    <a:bodyPr/>
                    <a:lstStyle/>
                    <a:p>
                      <a:pPr algn="ctr" fontAlgn="b"/>
                      <a:r>
                        <a:rPr lang="en-US" sz="1600" u="none" strike="noStrike">
                          <a:effectLst/>
                        </a:rPr>
                        <a:t>63</a:t>
                      </a:r>
                      <a:endParaRPr lang="en-US" sz="1600" b="1"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endParaRPr lang="en-US" sz="1600" b="0" i="0" u="none" strike="noStrike">
                        <a:solidFill>
                          <a:srgbClr val="000000"/>
                        </a:solidFill>
                        <a:effectLst/>
                        <a:latin typeface="Calibri" panose="020F0502020204030204" pitchFamily="34" charset="0"/>
                      </a:endParaRPr>
                    </a:p>
                  </a:txBody>
                  <a:tcPr marL="5213" marR="5213" marT="5213" marB="0" anchor="b"/>
                </a:tc>
                <a:extLst>
                  <a:ext uri="{0D108BD9-81ED-4DB2-BD59-A6C34878D82A}">
                    <a16:rowId xmlns:a16="http://schemas.microsoft.com/office/drawing/2014/main" xmlns="" val="10009"/>
                  </a:ext>
                </a:extLst>
              </a:tr>
              <a:tr h="210624">
                <a:tc>
                  <a:txBody>
                    <a:bodyPr/>
                    <a:lstStyle/>
                    <a:p>
                      <a:pPr algn="ctr" fontAlgn="b"/>
                      <a:endParaRPr lang="en-US" sz="1100" b="1"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endParaRPr lang="en-US" sz="1600" b="0"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endParaRPr lang="en-US" sz="1600" b="0"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endParaRPr lang="en-US" sz="1600" b="0"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endParaRPr lang="en-US" sz="1600" b="0"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endParaRPr lang="en-US" sz="1600" b="0"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endParaRPr lang="en-US" sz="1600" b="0" i="0" u="none" strike="noStrike" dirty="0">
                        <a:solidFill>
                          <a:srgbClr val="000000"/>
                        </a:solidFill>
                        <a:effectLst/>
                        <a:latin typeface="FONTASY_HIMALI_TT" panose="040B7200000000000000" pitchFamily="82" charset="0"/>
                      </a:endParaRPr>
                    </a:p>
                  </a:txBody>
                  <a:tcPr marL="5213" marR="5213" marT="5213" marB="0" anchor="b"/>
                </a:tc>
                <a:tc>
                  <a:txBody>
                    <a:bodyPr/>
                    <a:lstStyle/>
                    <a:p>
                      <a:pPr algn="ctr" fontAlgn="b"/>
                      <a:endParaRPr lang="en-US" sz="1600" b="0"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endParaRPr lang="en-US" sz="1600" b="0" i="0" u="none" strike="noStrike">
                        <a:solidFill>
                          <a:srgbClr val="000000"/>
                        </a:solidFill>
                        <a:effectLst/>
                        <a:latin typeface="Calibri" panose="020F0502020204030204" pitchFamily="34" charset="0"/>
                      </a:endParaRPr>
                    </a:p>
                  </a:txBody>
                  <a:tcPr marL="5213" marR="5213" marT="5213" marB="0" anchor="b"/>
                </a:tc>
                <a:tc>
                  <a:txBody>
                    <a:bodyPr/>
                    <a:lstStyle/>
                    <a:p>
                      <a:pPr algn="ctr" fontAlgn="b"/>
                      <a:endParaRPr lang="en-US" sz="1600" b="0" i="0" u="none" strike="noStrike">
                        <a:solidFill>
                          <a:srgbClr val="000000"/>
                        </a:solidFill>
                        <a:effectLst/>
                        <a:latin typeface="Calibri" panose="020F0502020204030204" pitchFamily="34" charset="0"/>
                      </a:endParaRPr>
                    </a:p>
                  </a:txBody>
                  <a:tcPr marL="5213" marR="5213" marT="5213" marB="0" anchor="b"/>
                </a:tc>
                <a:tc>
                  <a:txBody>
                    <a:bodyPr/>
                    <a:lstStyle/>
                    <a:p>
                      <a:pPr algn="ctr" fontAlgn="b"/>
                      <a:endParaRPr lang="en-US" sz="1600" b="0" i="0" u="none" strike="noStrike">
                        <a:solidFill>
                          <a:srgbClr val="000000"/>
                        </a:solidFill>
                        <a:effectLst/>
                        <a:latin typeface="Calibri" panose="020F0502020204030204" pitchFamily="34" charset="0"/>
                      </a:endParaRPr>
                    </a:p>
                  </a:txBody>
                  <a:tcPr marL="5213" marR="5213" marT="5213" marB="0" anchor="b"/>
                </a:tc>
                <a:tc>
                  <a:txBody>
                    <a:bodyPr/>
                    <a:lstStyle/>
                    <a:p>
                      <a:pPr algn="ctr" fontAlgn="b"/>
                      <a:endParaRPr lang="en-US" sz="1600" b="0" i="0" u="none" strike="noStrike" dirty="0">
                        <a:solidFill>
                          <a:srgbClr val="000000"/>
                        </a:solidFill>
                        <a:effectLst/>
                        <a:latin typeface="Calibri" panose="020F0502020204030204" pitchFamily="34" charset="0"/>
                      </a:endParaRPr>
                    </a:p>
                  </a:txBody>
                  <a:tcPr marL="5213" marR="5213" marT="5213" marB="0" anchor="b"/>
                </a:tc>
                <a:tc>
                  <a:txBody>
                    <a:bodyPr/>
                    <a:lstStyle/>
                    <a:p>
                      <a:pPr algn="ctr" fontAlgn="b"/>
                      <a:endParaRPr lang="en-US" sz="1600" b="0" i="0" u="none" strike="noStrike">
                        <a:solidFill>
                          <a:srgbClr val="000000"/>
                        </a:solidFill>
                        <a:effectLst/>
                        <a:latin typeface="Calibri" panose="020F0502020204030204" pitchFamily="34" charset="0"/>
                      </a:endParaRPr>
                    </a:p>
                  </a:txBody>
                  <a:tcPr marL="5213" marR="5213" marT="5213" marB="0" anchor="b"/>
                </a:tc>
                <a:tc>
                  <a:txBody>
                    <a:bodyPr/>
                    <a:lstStyle/>
                    <a:p>
                      <a:pPr algn="ctr" fontAlgn="b"/>
                      <a:endParaRPr lang="en-US" sz="1600" b="0" i="0" u="none" strike="noStrike">
                        <a:solidFill>
                          <a:srgbClr val="000000"/>
                        </a:solidFill>
                        <a:effectLst/>
                        <a:latin typeface="Calibri" panose="020F0502020204030204" pitchFamily="34" charset="0"/>
                      </a:endParaRPr>
                    </a:p>
                  </a:txBody>
                  <a:tcPr marL="5213" marR="5213" marT="5213" marB="0" anchor="b"/>
                </a:tc>
                <a:tc>
                  <a:txBody>
                    <a:bodyPr/>
                    <a:lstStyle/>
                    <a:p>
                      <a:pPr algn="ctr" fontAlgn="b"/>
                      <a:endParaRPr lang="en-US" sz="1600" b="0" i="0" u="none" strike="noStrike">
                        <a:solidFill>
                          <a:srgbClr val="000000"/>
                        </a:solidFill>
                        <a:effectLst/>
                        <a:latin typeface="Calibri" panose="020F0502020204030204" pitchFamily="34" charset="0"/>
                      </a:endParaRPr>
                    </a:p>
                  </a:txBody>
                  <a:tcPr marL="5213" marR="5213" marT="5213" marB="0" anchor="b"/>
                </a:tc>
                <a:extLst>
                  <a:ext uri="{0D108BD9-81ED-4DB2-BD59-A6C34878D82A}">
                    <a16:rowId xmlns:a16="http://schemas.microsoft.com/office/drawing/2014/main" xmlns="" val="10010"/>
                  </a:ext>
                </a:extLst>
              </a:tr>
              <a:tr h="374363">
                <a:tc>
                  <a:txBody>
                    <a:bodyPr/>
                    <a:lstStyle/>
                    <a:p>
                      <a:pPr algn="ctr" fontAlgn="b"/>
                      <a:r>
                        <a:rPr lang="ne-NP" sz="1100" b="0" i="0" u="none" strike="noStrike" dirty="0" smtClean="0">
                          <a:solidFill>
                            <a:schemeClr val="dk1"/>
                          </a:solidFill>
                          <a:effectLst/>
                          <a:latin typeface="Preeti" pitchFamily="2" charset="0"/>
                        </a:rPr>
                        <a:t>कक्षा</a:t>
                      </a:r>
                      <a:endParaRPr lang="en-US" sz="1100" b="1" i="0" u="none" strike="noStrike" dirty="0">
                        <a:solidFill>
                          <a:srgbClr val="000000"/>
                        </a:solidFill>
                        <a:effectLst/>
                        <a:latin typeface="Preeti" pitchFamily="2" charset="0"/>
                      </a:endParaRPr>
                    </a:p>
                  </a:txBody>
                  <a:tcPr marL="5213" marR="5213" marT="5213" marB="0" anchor="b"/>
                </a:tc>
                <a:tc>
                  <a:txBody>
                    <a:bodyPr/>
                    <a:lstStyle/>
                    <a:p>
                      <a:pPr algn="ctr" fontAlgn="b"/>
                      <a:r>
                        <a:rPr lang="en-US" sz="1100" u="none" strike="noStrike" dirty="0">
                          <a:effectLst/>
                          <a:latin typeface="Preeti" pitchFamily="2" charset="0"/>
                        </a:rPr>
                        <a:t>g]</a:t>
                      </a:r>
                      <a:r>
                        <a:rPr lang="en-US" sz="1100" u="none" strike="noStrike" dirty="0" err="1">
                          <a:effectLst/>
                          <a:latin typeface="Preeti" pitchFamily="2" charset="0"/>
                        </a:rPr>
                        <a:t>kfnL</a:t>
                      </a:r>
                      <a:endParaRPr lang="en-US" sz="1100" b="1" i="0" u="none" strike="noStrike" dirty="0">
                        <a:solidFill>
                          <a:srgbClr val="000000"/>
                        </a:solidFill>
                        <a:effectLst/>
                        <a:latin typeface="Preeti" pitchFamily="2" charset="0"/>
                      </a:endParaRPr>
                    </a:p>
                  </a:txBody>
                  <a:tcPr marL="5213" marR="5213" marT="5213" marB="0" anchor="b"/>
                </a:tc>
                <a:tc>
                  <a:txBody>
                    <a:bodyPr/>
                    <a:lstStyle/>
                    <a:p>
                      <a:pPr algn="ctr" fontAlgn="b"/>
                      <a:r>
                        <a:rPr lang="en-US" sz="1100" u="none" strike="noStrike" dirty="0" err="1">
                          <a:effectLst/>
                          <a:latin typeface="Preeti" pitchFamily="2" charset="0"/>
                        </a:rPr>
                        <a:t>c+u</a:t>
                      </a:r>
                      <a:r>
                        <a:rPr lang="en-US" sz="1100" u="none" strike="noStrike" dirty="0">
                          <a:effectLst/>
                          <a:latin typeface="Preeti" pitchFamily="2" charset="0"/>
                        </a:rPr>
                        <a:t>|]</a:t>
                      </a:r>
                      <a:r>
                        <a:rPr lang="en-US" sz="1100" u="none" strike="noStrike" dirty="0" err="1">
                          <a:effectLst/>
                          <a:latin typeface="Preeti" pitchFamily="2" charset="0"/>
                        </a:rPr>
                        <a:t>hL</a:t>
                      </a:r>
                      <a:endParaRPr lang="en-US" sz="1100" b="1" i="0" u="none" strike="noStrike" dirty="0">
                        <a:solidFill>
                          <a:srgbClr val="000000"/>
                        </a:solidFill>
                        <a:effectLst/>
                        <a:latin typeface="Preeti" pitchFamily="2" charset="0"/>
                      </a:endParaRPr>
                    </a:p>
                  </a:txBody>
                  <a:tcPr marL="5213" marR="5213" marT="5213" marB="0" anchor="b"/>
                </a:tc>
                <a:tc>
                  <a:txBody>
                    <a:bodyPr/>
                    <a:lstStyle/>
                    <a:p>
                      <a:pPr algn="ctr" fontAlgn="b"/>
                      <a:r>
                        <a:rPr lang="en-US" sz="1100" u="none" strike="noStrike" dirty="0">
                          <a:effectLst/>
                          <a:latin typeface="Preeti" pitchFamily="2" charset="0"/>
                        </a:rPr>
                        <a:t>ul0ft</a:t>
                      </a:r>
                      <a:endParaRPr lang="en-US" sz="1100" b="1" i="0" u="none" strike="noStrike" dirty="0">
                        <a:solidFill>
                          <a:srgbClr val="000000"/>
                        </a:solidFill>
                        <a:effectLst/>
                        <a:latin typeface="Preeti" pitchFamily="2" charset="0"/>
                      </a:endParaRPr>
                    </a:p>
                  </a:txBody>
                  <a:tcPr marL="5213" marR="5213" marT="5213" marB="0" anchor="b"/>
                </a:tc>
                <a:tc>
                  <a:txBody>
                    <a:bodyPr/>
                    <a:lstStyle/>
                    <a:p>
                      <a:pPr algn="ctr" fontAlgn="b"/>
                      <a:r>
                        <a:rPr lang="en-US" sz="1100" u="none" strike="noStrike" dirty="0">
                          <a:effectLst/>
                          <a:latin typeface="Preeti" pitchFamily="2" charset="0"/>
                        </a:rPr>
                        <a:t>;</a:t>
                      </a:r>
                      <a:r>
                        <a:rPr lang="en-US" sz="1100" u="none" strike="noStrike" dirty="0" err="1">
                          <a:effectLst/>
                          <a:latin typeface="Preeti" pitchFamily="2" charset="0"/>
                        </a:rPr>
                        <a:t>fdflhs</a:t>
                      </a:r>
                      <a:endParaRPr lang="en-US" sz="1100" b="1" i="0" u="none" strike="noStrike" dirty="0">
                        <a:solidFill>
                          <a:srgbClr val="000000"/>
                        </a:solidFill>
                        <a:effectLst/>
                        <a:latin typeface="Preeti" pitchFamily="2" charset="0"/>
                      </a:endParaRPr>
                    </a:p>
                  </a:txBody>
                  <a:tcPr marL="5213" marR="5213" marT="5213" marB="0" anchor="b"/>
                </a:tc>
                <a:tc>
                  <a:txBody>
                    <a:bodyPr/>
                    <a:lstStyle/>
                    <a:p>
                      <a:pPr algn="ctr" fontAlgn="b"/>
                      <a:r>
                        <a:rPr lang="en-US" sz="1100" u="none" strike="noStrike" dirty="0">
                          <a:effectLst/>
                          <a:latin typeface="Preeti" pitchFamily="2" charset="0"/>
                        </a:rPr>
                        <a:t>lj1fg</a:t>
                      </a:r>
                      <a:endParaRPr lang="en-US" sz="1100" b="1" i="0" u="none" strike="noStrike" dirty="0">
                        <a:solidFill>
                          <a:srgbClr val="000000"/>
                        </a:solidFill>
                        <a:effectLst/>
                        <a:latin typeface="Preeti" pitchFamily="2" charset="0"/>
                      </a:endParaRPr>
                    </a:p>
                  </a:txBody>
                  <a:tcPr marL="5213" marR="5213" marT="5213" marB="0" anchor="b"/>
                </a:tc>
                <a:tc>
                  <a:txBody>
                    <a:bodyPr/>
                    <a:lstStyle/>
                    <a:p>
                      <a:pPr algn="ctr" fontAlgn="b"/>
                      <a:r>
                        <a:rPr lang="en-US" sz="1100" u="none" strike="noStrike" dirty="0">
                          <a:effectLst/>
                          <a:latin typeface="Preeti" pitchFamily="2" charset="0"/>
                        </a:rPr>
                        <a:t>:</a:t>
                      </a:r>
                      <a:r>
                        <a:rPr lang="en-US" sz="1100" u="none" strike="noStrike" dirty="0" err="1">
                          <a:effectLst/>
                          <a:latin typeface="Preeti" pitchFamily="2" charset="0"/>
                        </a:rPr>
                        <a:t>jf:Yo</a:t>
                      </a:r>
                      <a:r>
                        <a:rPr lang="en-US" sz="1100" u="none" strike="noStrike" dirty="0">
                          <a:effectLst/>
                          <a:latin typeface="Preeti" pitchFamily="2" charset="0"/>
                        </a:rPr>
                        <a:t> </a:t>
                      </a:r>
                      <a:r>
                        <a:rPr lang="en-US" sz="1100" u="none" strike="noStrike" dirty="0" err="1">
                          <a:effectLst/>
                          <a:latin typeface="Preeti" pitchFamily="2" charset="0"/>
                        </a:rPr>
                        <a:t>zf</a:t>
                      </a:r>
                      <a:r>
                        <a:rPr lang="en-US" sz="1100" u="none" strike="noStrike" dirty="0">
                          <a:effectLst/>
                          <a:latin typeface="Preeti" pitchFamily="2" charset="0"/>
                        </a:rPr>
                        <a:t>=</a:t>
                      </a:r>
                      <a:endParaRPr lang="en-US" sz="1100" b="1" i="0" u="none" strike="noStrike" dirty="0">
                        <a:solidFill>
                          <a:srgbClr val="000000"/>
                        </a:solidFill>
                        <a:effectLst/>
                        <a:latin typeface="Preeti" pitchFamily="2" charset="0"/>
                      </a:endParaRPr>
                    </a:p>
                  </a:txBody>
                  <a:tcPr marL="5213" marR="5213" marT="5213" marB="0" anchor="b"/>
                </a:tc>
                <a:tc>
                  <a:txBody>
                    <a:bodyPr/>
                    <a:lstStyle/>
                    <a:p>
                      <a:pPr algn="ctr" fontAlgn="b"/>
                      <a:r>
                        <a:rPr lang="en-US" sz="1600" u="none" strike="noStrike" dirty="0">
                          <a:effectLst/>
                          <a:latin typeface="Preeti" pitchFamily="2" charset="0"/>
                        </a:rPr>
                        <a:t> </a:t>
                      </a:r>
                      <a:endParaRPr lang="en-US" sz="1600" b="0" i="0" u="none" strike="noStrike" dirty="0">
                        <a:solidFill>
                          <a:srgbClr val="000000"/>
                        </a:solidFill>
                        <a:effectLst/>
                        <a:latin typeface="Preeti" pitchFamily="2" charset="0"/>
                      </a:endParaRPr>
                    </a:p>
                  </a:txBody>
                  <a:tcPr marL="5213" marR="5213" marT="5213" marB="0" anchor="b"/>
                </a:tc>
                <a:tc>
                  <a:txBody>
                    <a:bodyPr/>
                    <a:lstStyle/>
                    <a:p>
                      <a:pPr algn="ctr" fontAlgn="b"/>
                      <a:r>
                        <a:rPr lang="en-US" sz="1100" u="none" strike="noStrike" dirty="0">
                          <a:effectLst/>
                          <a:latin typeface="Preeti" pitchFamily="2" charset="0"/>
                        </a:rPr>
                        <a:t>g}</a:t>
                      </a:r>
                      <a:r>
                        <a:rPr lang="en-US" sz="1100" u="none" strike="noStrike" dirty="0" err="1">
                          <a:effectLst/>
                          <a:latin typeface="Preeti" pitchFamily="2" charset="0"/>
                        </a:rPr>
                        <a:t>lts</a:t>
                      </a:r>
                      <a:endParaRPr lang="en-US" sz="1100" b="1" i="0" u="none" strike="noStrike" dirty="0">
                        <a:solidFill>
                          <a:srgbClr val="000000"/>
                        </a:solidFill>
                        <a:effectLst/>
                        <a:latin typeface="Preeti" pitchFamily="2" charset="0"/>
                      </a:endParaRPr>
                    </a:p>
                  </a:txBody>
                  <a:tcPr marL="5213" marR="5213" marT="5213" marB="0" anchor="b"/>
                </a:tc>
                <a:tc>
                  <a:txBody>
                    <a:bodyPr/>
                    <a:lstStyle/>
                    <a:p>
                      <a:pPr algn="ctr" fontAlgn="b"/>
                      <a:r>
                        <a:rPr lang="en-US" sz="1100" u="none" strike="noStrike" dirty="0">
                          <a:effectLst/>
                          <a:latin typeface="Preeti" pitchFamily="2" charset="0"/>
                        </a:rPr>
                        <a:t>k]</a:t>
                      </a:r>
                      <a:r>
                        <a:rPr lang="en-US" sz="1100" u="none" strike="noStrike" dirty="0" err="1">
                          <a:effectLst/>
                          <a:latin typeface="Preeti" pitchFamily="2" charset="0"/>
                        </a:rPr>
                        <a:t>zf</a:t>
                      </a:r>
                      <a:endParaRPr lang="en-US" sz="1100" b="1" i="0" u="none" strike="noStrike" dirty="0">
                        <a:solidFill>
                          <a:srgbClr val="000000"/>
                        </a:solidFill>
                        <a:effectLst/>
                        <a:latin typeface="Preeti" pitchFamily="2" charset="0"/>
                      </a:endParaRPr>
                    </a:p>
                  </a:txBody>
                  <a:tcPr marL="5213" marR="5213" marT="5213" marB="0" anchor="b"/>
                </a:tc>
                <a:tc>
                  <a:txBody>
                    <a:bodyPr/>
                    <a:lstStyle/>
                    <a:p>
                      <a:pPr algn="ctr" fontAlgn="b"/>
                      <a:r>
                        <a:rPr lang="en-US" sz="1600" u="none" strike="noStrike" dirty="0">
                          <a:effectLst/>
                          <a:latin typeface="Preeti" pitchFamily="2" charset="0"/>
                        </a:rPr>
                        <a:t> </a:t>
                      </a:r>
                      <a:endParaRPr lang="en-US" sz="1600" b="0" i="0" u="none" strike="noStrike" dirty="0">
                        <a:solidFill>
                          <a:srgbClr val="000000"/>
                        </a:solidFill>
                        <a:effectLst/>
                        <a:latin typeface="Preeti" pitchFamily="2" charset="0"/>
                      </a:endParaRPr>
                    </a:p>
                  </a:txBody>
                  <a:tcPr marL="5213" marR="5213" marT="5213" marB="0" anchor="b"/>
                </a:tc>
                <a:tc>
                  <a:txBody>
                    <a:bodyPr/>
                    <a:lstStyle/>
                    <a:p>
                      <a:pPr algn="ctr" fontAlgn="b"/>
                      <a:r>
                        <a:rPr lang="en-US" sz="1100" u="none" strike="noStrike" dirty="0">
                          <a:effectLst/>
                          <a:latin typeface="Preeti" pitchFamily="2" charset="0"/>
                        </a:rPr>
                        <a:t>P]lR5s </a:t>
                      </a:r>
                      <a:r>
                        <a:rPr lang="en-US" sz="1100" u="none" strike="noStrike" dirty="0" err="1">
                          <a:effectLst/>
                          <a:latin typeface="Preeti" pitchFamily="2" charset="0"/>
                        </a:rPr>
                        <a:t>ljifo</a:t>
                      </a:r>
                      <a:endParaRPr lang="en-US" sz="1100" b="1" i="0" u="none" strike="noStrike" dirty="0">
                        <a:solidFill>
                          <a:srgbClr val="000000"/>
                        </a:solidFill>
                        <a:effectLst/>
                        <a:latin typeface="Preeti" pitchFamily="2" charset="0"/>
                      </a:endParaRPr>
                    </a:p>
                  </a:txBody>
                  <a:tcPr marL="5213" marR="5213" marT="5213" marB="0" anchor="b"/>
                </a:tc>
                <a:tc>
                  <a:txBody>
                    <a:bodyPr/>
                    <a:lstStyle/>
                    <a:p>
                      <a:pPr algn="ctr" fontAlgn="b"/>
                      <a:r>
                        <a:rPr lang="en-US" sz="1600" u="none" strike="noStrike" dirty="0">
                          <a:effectLst/>
                          <a:latin typeface="Preeti" pitchFamily="2" charset="0"/>
                        </a:rPr>
                        <a:t> </a:t>
                      </a:r>
                      <a:endParaRPr lang="en-US" sz="1600" b="0" i="0" u="none" strike="noStrike" dirty="0">
                        <a:solidFill>
                          <a:srgbClr val="000000"/>
                        </a:solidFill>
                        <a:effectLst/>
                        <a:latin typeface="Preeti" pitchFamily="2" charset="0"/>
                      </a:endParaRPr>
                    </a:p>
                  </a:txBody>
                  <a:tcPr marL="5213" marR="5213" marT="5213" marB="0" anchor="b"/>
                </a:tc>
                <a:tc>
                  <a:txBody>
                    <a:bodyPr/>
                    <a:lstStyle/>
                    <a:p>
                      <a:pPr algn="ctr" fontAlgn="b"/>
                      <a:r>
                        <a:rPr lang="fr-FR" sz="1100" u="none" strike="noStrike" dirty="0" err="1">
                          <a:effectLst/>
                          <a:latin typeface="Preeti" pitchFamily="2" charset="0"/>
                        </a:rPr>
                        <a:t>sIfut</a:t>
                      </a:r>
                      <a:r>
                        <a:rPr lang="fr-FR" sz="1100" u="none" strike="noStrike" dirty="0">
                          <a:effectLst/>
                          <a:latin typeface="Preeti" pitchFamily="2" charset="0"/>
                        </a:rPr>
                        <a:t> </a:t>
                      </a:r>
                      <a:r>
                        <a:rPr lang="fr-FR" sz="1100" u="none" strike="noStrike" dirty="0" err="1">
                          <a:effectLst/>
                          <a:latin typeface="Preeti" pitchFamily="2" charset="0"/>
                        </a:rPr>
                        <a:t>cf</a:t>
                      </a:r>
                      <a:r>
                        <a:rPr lang="fr-FR" sz="1100" u="none" strike="noStrike" dirty="0">
                          <a:effectLst/>
                          <a:latin typeface="Preeti" pitchFamily="2" charset="0"/>
                        </a:rPr>
                        <a:t>};t l;=p=२०७४</a:t>
                      </a:r>
                      <a:endParaRPr lang="fr-FR" sz="1100" b="1" i="0" u="none" strike="noStrike" dirty="0">
                        <a:solidFill>
                          <a:srgbClr val="000000"/>
                        </a:solidFill>
                        <a:effectLst/>
                        <a:latin typeface="Preeti" pitchFamily="2" charset="0"/>
                      </a:endParaRPr>
                    </a:p>
                  </a:txBody>
                  <a:tcPr marL="5213" marR="5213" marT="5213" marB="0" anchor="b"/>
                </a:tc>
                <a:tc>
                  <a:txBody>
                    <a:bodyPr/>
                    <a:lstStyle/>
                    <a:p>
                      <a:pPr algn="ctr" fontAlgn="b"/>
                      <a:endParaRPr lang="en-US" sz="1600" b="0" i="0" u="none" strike="noStrike" dirty="0">
                        <a:solidFill>
                          <a:srgbClr val="000000"/>
                        </a:solidFill>
                        <a:effectLst/>
                        <a:latin typeface="Calibri" panose="020F0502020204030204" pitchFamily="34" charset="0"/>
                      </a:endParaRPr>
                    </a:p>
                  </a:txBody>
                  <a:tcPr marL="5213" marR="5213" marT="5213" marB="0" anchor="b"/>
                </a:tc>
                <a:extLst>
                  <a:ext uri="{0D108BD9-81ED-4DB2-BD59-A6C34878D82A}">
                    <a16:rowId xmlns:a16="http://schemas.microsoft.com/office/drawing/2014/main" xmlns="" val="10011"/>
                  </a:ext>
                </a:extLst>
              </a:tr>
              <a:tr h="210624">
                <a:tc>
                  <a:txBody>
                    <a:bodyPr/>
                    <a:lstStyle/>
                    <a:p>
                      <a:pPr algn="ctr" fontAlgn="b"/>
                      <a:r>
                        <a:rPr lang="en-US" sz="1100" u="none" strike="noStrike">
                          <a:effectLst/>
                        </a:rPr>
                        <a:t>6</a:t>
                      </a:r>
                      <a:endParaRPr lang="en-US" sz="1100" b="1"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100" u="none" strike="noStrike">
                          <a:effectLst/>
                        </a:rPr>
                        <a:t>57</a:t>
                      </a:r>
                      <a:endParaRPr lang="en-US" sz="1100" b="1"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600" u="none" strike="noStrike">
                          <a:effectLst/>
                        </a:rPr>
                        <a:t>58</a:t>
                      </a:r>
                      <a:endParaRPr lang="en-US" sz="1600" b="0"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600" u="none" strike="noStrike">
                          <a:effectLst/>
                        </a:rPr>
                        <a:t>47</a:t>
                      </a:r>
                      <a:endParaRPr lang="en-US" sz="1600" b="0"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600" u="none" strike="noStrike">
                          <a:effectLst/>
                        </a:rPr>
                        <a:t>55</a:t>
                      </a:r>
                      <a:endParaRPr lang="en-US" sz="1600" b="0"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600" u="none" strike="noStrike">
                          <a:effectLst/>
                        </a:rPr>
                        <a:t>54</a:t>
                      </a:r>
                      <a:endParaRPr lang="en-US" sz="1600" b="0"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600" u="none" strike="noStrike">
                          <a:effectLst/>
                        </a:rPr>
                        <a:t>33</a:t>
                      </a:r>
                      <a:endParaRPr lang="en-US" sz="1600" b="0"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5213" marR="5213" marT="5213" marB="0" anchor="b"/>
                </a:tc>
                <a:tc>
                  <a:txBody>
                    <a:bodyPr/>
                    <a:lstStyle/>
                    <a:p>
                      <a:pPr algn="ctr" fontAlgn="b"/>
                      <a:r>
                        <a:rPr lang="en-US" sz="1600" u="none" strike="noStrike">
                          <a:effectLst/>
                        </a:rPr>
                        <a:t>31</a:t>
                      </a:r>
                      <a:endParaRPr lang="en-US" sz="1600" b="0"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600" u="none" strike="noStrike" dirty="0">
                          <a:effectLst/>
                        </a:rPr>
                        <a:t>58</a:t>
                      </a:r>
                      <a:endParaRPr lang="en-US" sz="1600" b="0" i="0" u="none" strike="noStrike" dirty="0">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5213" marR="5213" marT="5213" marB="0" anchor="b"/>
                </a:tc>
                <a:tc>
                  <a:txBody>
                    <a:bodyPr/>
                    <a:lstStyle/>
                    <a:p>
                      <a:pPr algn="ctr" fontAlgn="b"/>
                      <a:r>
                        <a:rPr lang="en-US" sz="1600" u="none" strike="noStrike" dirty="0">
                          <a:effectLst/>
                        </a:rPr>
                        <a:t>58</a:t>
                      </a:r>
                      <a:endParaRPr lang="en-US" sz="1600" b="0" i="0" u="none" strike="noStrike" dirty="0">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5213" marR="5213" marT="5213" marB="0" anchor="b"/>
                </a:tc>
                <a:tc>
                  <a:txBody>
                    <a:bodyPr/>
                    <a:lstStyle/>
                    <a:p>
                      <a:pPr algn="ctr" fontAlgn="b"/>
                      <a:r>
                        <a:rPr lang="en-US" sz="1600" u="none" strike="noStrike">
                          <a:effectLst/>
                        </a:rPr>
                        <a:t>56</a:t>
                      </a:r>
                      <a:endParaRPr lang="en-US" sz="1600" b="0"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endParaRPr lang="en-US" sz="1600" b="0" i="0" u="none" strike="noStrike" dirty="0">
                        <a:solidFill>
                          <a:srgbClr val="000000"/>
                        </a:solidFill>
                        <a:effectLst/>
                        <a:latin typeface="Calibri" panose="020F0502020204030204" pitchFamily="34" charset="0"/>
                      </a:endParaRPr>
                    </a:p>
                  </a:txBody>
                  <a:tcPr marL="5213" marR="5213" marT="5213" marB="0" anchor="b"/>
                </a:tc>
                <a:extLst>
                  <a:ext uri="{0D108BD9-81ED-4DB2-BD59-A6C34878D82A}">
                    <a16:rowId xmlns:a16="http://schemas.microsoft.com/office/drawing/2014/main" xmlns="" val="10012"/>
                  </a:ext>
                </a:extLst>
              </a:tr>
              <a:tr h="210624">
                <a:tc>
                  <a:txBody>
                    <a:bodyPr/>
                    <a:lstStyle/>
                    <a:p>
                      <a:pPr algn="ctr" fontAlgn="b"/>
                      <a:r>
                        <a:rPr lang="en-US" sz="1100" u="none" strike="noStrike">
                          <a:effectLst/>
                        </a:rPr>
                        <a:t>7</a:t>
                      </a:r>
                      <a:endParaRPr lang="en-US" sz="1100" b="1"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100" u="none" strike="noStrike">
                          <a:effectLst/>
                        </a:rPr>
                        <a:t>61</a:t>
                      </a:r>
                      <a:endParaRPr lang="en-US" sz="1100" b="1"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600" u="none" strike="noStrike">
                          <a:effectLst/>
                        </a:rPr>
                        <a:t>58</a:t>
                      </a:r>
                      <a:endParaRPr lang="en-US" sz="1600" b="0"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600" u="none" strike="noStrike">
                          <a:effectLst/>
                        </a:rPr>
                        <a:t>46</a:t>
                      </a:r>
                      <a:endParaRPr lang="en-US" sz="1600" b="0"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600" u="none" strike="noStrike">
                          <a:effectLst/>
                        </a:rPr>
                        <a:t>56</a:t>
                      </a:r>
                      <a:endParaRPr lang="en-US" sz="1600" b="0"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600" u="none" strike="noStrike">
                          <a:effectLst/>
                        </a:rPr>
                        <a:t>56</a:t>
                      </a:r>
                      <a:endParaRPr lang="en-US" sz="1600" b="0"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600" u="none" strike="noStrike">
                          <a:effectLst/>
                        </a:rPr>
                        <a:t>34</a:t>
                      </a:r>
                      <a:endParaRPr lang="en-US" sz="1600" b="0"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5213" marR="5213" marT="5213" marB="0" anchor="b"/>
                </a:tc>
                <a:tc>
                  <a:txBody>
                    <a:bodyPr/>
                    <a:lstStyle/>
                    <a:p>
                      <a:pPr algn="ctr" fontAlgn="b"/>
                      <a:r>
                        <a:rPr lang="en-US" sz="1600" u="none" strike="noStrike">
                          <a:effectLst/>
                        </a:rPr>
                        <a:t>33</a:t>
                      </a:r>
                      <a:endParaRPr lang="en-US" sz="1600" b="0"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600" u="none" strike="noStrike">
                          <a:effectLst/>
                        </a:rPr>
                        <a:t>62</a:t>
                      </a:r>
                      <a:endParaRPr lang="en-US" sz="1600" b="0"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5213" marR="5213" marT="5213" marB="0" anchor="b"/>
                </a:tc>
                <a:tc>
                  <a:txBody>
                    <a:bodyPr/>
                    <a:lstStyle/>
                    <a:p>
                      <a:pPr algn="ctr" fontAlgn="b"/>
                      <a:r>
                        <a:rPr lang="en-US" sz="1600" u="none" strike="noStrike" dirty="0">
                          <a:effectLst/>
                        </a:rPr>
                        <a:t>59</a:t>
                      </a:r>
                      <a:endParaRPr lang="en-US" sz="1600" b="0" i="0" u="none" strike="noStrike" dirty="0">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5213" marR="5213" marT="5213" marB="0" anchor="b"/>
                </a:tc>
                <a:tc>
                  <a:txBody>
                    <a:bodyPr/>
                    <a:lstStyle/>
                    <a:p>
                      <a:pPr algn="ctr" fontAlgn="b"/>
                      <a:r>
                        <a:rPr lang="en-US" sz="1600" u="none" strike="noStrike" dirty="0">
                          <a:effectLst/>
                        </a:rPr>
                        <a:t>58</a:t>
                      </a:r>
                      <a:endParaRPr lang="en-US" sz="1600" b="0" i="0" u="none" strike="noStrike" dirty="0">
                        <a:solidFill>
                          <a:srgbClr val="000000"/>
                        </a:solidFill>
                        <a:effectLst/>
                        <a:latin typeface="FONTASY_HIMALI_TT" panose="040B7200000000000000" pitchFamily="82" charset="0"/>
                      </a:endParaRPr>
                    </a:p>
                  </a:txBody>
                  <a:tcPr marL="5213" marR="5213" marT="5213" marB="0" anchor="b"/>
                </a:tc>
                <a:tc>
                  <a:txBody>
                    <a:bodyPr/>
                    <a:lstStyle/>
                    <a:p>
                      <a:pPr algn="ctr" fontAlgn="b"/>
                      <a:endParaRPr lang="en-US" sz="1600" b="0" i="0" u="none" strike="noStrike" dirty="0">
                        <a:solidFill>
                          <a:srgbClr val="000000"/>
                        </a:solidFill>
                        <a:effectLst/>
                        <a:latin typeface="Calibri" panose="020F0502020204030204" pitchFamily="34" charset="0"/>
                      </a:endParaRPr>
                    </a:p>
                  </a:txBody>
                  <a:tcPr marL="5213" marR="5213" marT="5213" marB="0" anchor="b"/>
                </a:tc>
                <a:extLst>
                  <a:ext uri="{0D108BD9-81ED-4DB2-BD59-A6C34878D82A}">
                    <a16:rowId xmlns:a16="http://schemas.microsoft.com/office/drawing/2014/main" xmlns="" val="10013"/>
                  </a:ext>
                </a:extLst>
              </a:tr>
              <a:tr h="210624">
                <a:tc>
                  <a:txBody>
                    <a:bodyPr/>
                    <a:lstStyle/>
                    <a:p>
                      <a:pPr algn="ctr" fontAlgn="b"/>
                      <a:r>
                        <a:rPr lang="en-US" sz="1100" u="none" strike="noStrike">
                          <a:effectLst/>
                        </a:rPr>
                        <a:t>8</a:t>
                      </a:r>
                      <a:endParaRPr lang="en-US" sz="1100" b="1"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100" u="none" strike="noStrike">
                          <a:effectLst/>
                        </a:rPr>
                        <a:t>48</a:t>
                      </a:r>
                      <a:endParaRPr lang="en-US" sz="1100" b="1"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600" u="none" strike="noStrike">
                          <a:effectLst/>
                        </a:rPr>
                        <a:t>46</a:t>
                      </a:r>
                      <a:endParaRPr lang="en-US" sz="1600" b="0"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600" u="none" strike="noStrike">
                          <a:effectLst/>
                        </a:rPr>
                        <a:t>44</a:t>
                      </a:r>
                      <a:endParaRPr lang="en-US" sz="1600" b="0"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600" u="none" strike="noStrike">
                          <a:effectLst/>
                        </a:rPr>
                        <a:t>48</a:t>
                      </a:r>
                      <a:endParaRPr lang="en-US" sz="1600" b="0"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600" u="none" strike="noStrike">
                          <a:effectLst/>
                        </a:rPr>
                        <a:t>46</a:t>
                      </a:r>
                      <a:endParaRPr lang="en-US" sz="1600" b="0"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600" u="none" strike="noStrike">
                          <a:effectLst/>
                        </a:rPr>
                        <a:t>31</a:t>
                      </a:r>
                      <a:endParaRPr lang="en-US" sz="1600" b="0"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5213" marR="5213" marT="5213" marB="0" anchor="b"/>
                </a:tc>
                <a:tc>
                  <a:txBody>
                    <a:bodyPr/>
                    <a:lstStyle/>
                    <a:p>
                      <a:pPr algn="ctr" fontAlgn="b"/>
                      <a:r>
                        <a:rPr lang="en-US" sz="1600" u="none" strike="noStrike">
                          <a:effectLst/>
                        </a:rPr>
                        <a:t>31</a:t>
                      </a:r>
                      <a:endParaRPr lang="en-US" sz="1600" b="0"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600" u="none" strike="noStrike">
                          <a:effectLst/>
                        </a:rPr>
                        <a:t>59</a:t>
                      </a:r>
                      <a:endParaRPr lang="en-US" sz="1600" b="0"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5213" marR="5213" marT="5213" marB="0" anchor="b"/>
                </a:tc>
                <a:tc>
                  <a:txBody>
                    <a:bodyPr/>
                    <a:lstStyle/>
                    <a:p>
                      <a:pPr algn="ctr" fontAlgn="b"/>
                      <a:r>
                        <a:rPr lang="en-US" sz="1600" u="none" strike="noStrike" dirty="0">
                          <a:effectLst/>
                        </a:rPr>
                        <a:t>57</a:t>
                      </a:r>
                      <a:endParaRPr lang="en-US" sz="1600" b="0" i="0" u="none" strike="noStrike" dirty="0">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5213" marR="5213" marT="5213" marB="0" anchor="b"/>
                </a:tc>
                <a:tc>
                  <a:txBody>
                    <a:bodyPr/>
                    <a:lstStyle/>
                    <a:p>
                      <a:pPr algn="ctr" fontAlgn="b"/>
                      <a:r>
                        <a:rPr lang="en-US" sz="1600" u="none" strike="noStrike">
                          <a:effectLst/>
                        </a:rPr>
                        <a:t>51</a:t>
                      </a:r>
                      <a:endParaRPr lang="en-US" sz="1600" b="0"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endParaRPr lang="en-US" sz="1600" b="0" i="0" u="none" strike="noStrike">
                        <a:solidFill>
                          <a:srgbClr val="000000"/>
                        </a:solidFill>
                        <a:effectLst/>
                        <a:latin typeface="Calibri" panose="020F0502020204030204" pitchFamily="34" charset="0"/>
                      </a:endParaRPr>
                    </a:p>
                  </a:txBody>
                  <a:tcPr marL="5213" marR="5213" marT="5213" marB="0" anchor="b"/>
                </a:tc>
                <a:extLst>
                  <a:ext uri="{0D108BD9-81ED-4DB2-BD59-A6C34878D82A}">
                    <a16:rowId xmlns:a16="http://schemas.microsoft.com/office/drawing/2014/main" xmlns="" val="10014"/>
                  </a:ext>
                </a:extLst>
              </a:tr>
              <a:tr h="210624">
                <a:tc>
                  <a:txBody>
                    <a:bodyPr/>
                    <a:lstStyle/>
                    <a:p>
                      <a:pPr algn="ctr" fontAlgn="b"/>
                      <a:r>
                        <a:rPr lang="ne-NP" sz="1100" b="0" i="0" u="none" strike="noStrike" dirty="0" smtClean="0">
                          <a:solidFill>
                            <a:schemeClr val="dk1"/>
                          </a:solidFill>
                          <a:effectLst/>
                          <a:latin typeface="+mn-lt"/>
                        </a:rPr>
                        <a:t>औसत</a:t>
                      </a:r>
                      <a:endParaRPr lang="en-US" sz="1100" b="1" i="0" u="none" strike="noStrike" dirty="0">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100" u="none" strike="noStrike">
                          <a:effectLst/>
                        </a:rPr>
                        <a:t>55</a:t>
                      </a:r>
                      <a:endParaRPr lang="en-US" sz="1100" b="1"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100" u="none" strike="noStrike">
                          <a:effectLst/>
                        </a:rPr>
                        <a:t>54</a:t>
                      </a:r>
                      <a:endParaRPr lang="en-US" sz="1100" b="1"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100" u="none" strike="noStrike">
                          <a:effectLst/>
                        </a:rPr>
                        <a:t>46</a:t>
                      </a:r>
                      <a:endParaRPr lang="en-US" sz="1100" b="1"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100" u="none" strike="noStrike">
                          <a:effectLst/>
                        </a:rPr>
                        <a:t>53</a:t>
                      </a:r>
                      <a:endParaRPr lang="en-US" sz="1100" b="1"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100" u="none" strike="noStrike">
                          <a:effectLst/>
                        </a:rPr>
                        <a:t>52</a:t>
                      </a:r>
                      <a:endParaRPr lang="en-US" sz="1100" b="1"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100" u="none" strike="noStrike">
                          <a:effectLst/>
                        </a:rPr>
                        <a:t>33</a:t>
                      </a:r>
                      <a:endParaRPr lang="en-US" sz="1100" b="1"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5213" marR="5213" marT="5213" marB="0" anchor="b"/>
                </a:tc>
                <a:tc>
                  <a:txBody>
                    <a:bodyPr/>
                    <a:lstStyle/>
                    <a:p>
                      <a:pPr algn="ctr" fontAlgn="b"/>
                      <a:r>
                        <a:rPr lang="en-US" sz="1100" u="none" strike="noStrike">
                          <a:effectLst/>
                        </a:rPr>
                        <a:t>32</a:t>
                      </a:r>
                      <a:endParaRPr lang="en-US" sz="1100" b="1"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100" u="none" strike="noStrike">
                          <a:effectLst/>
                        </a:rPr>
                        <a:t>60</a:t>
                      </a:r>
                      <a:endParaRPr lang="en-US" sz="1100" b="1"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5213" marR="5213" marT="5213" marB="0" anchor="b"/>
                </a:tc>
                <a:tc>
                  <a:txBody>
                    <a:bodyPr/>
                    <a:lstStyle/>
                    <a:p>
                      <a:pPr algn="ctr" fontAlgn="b"/>
                      <a:r>
                        <a:rPr lang="en-US" sz="1100" u="none" strike="noStrike" dirty="0">
                          <a:effectLst/>
                        </a:rPr>
                        <a:t>58</a:t>
                      </a:r>
                      <a:endParaRPr lang="en-US" sz="1100" b="1" i="0" u="none" strike="noStrike" dirty="0">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5213" marR="5213" marT="5213" marB="0" anchor="b"/>
                </a:tc>
                <a:tc>
                  <a:txBody>
                    <a:bodyPr/>
                    <a:lstStyle/>
                    <a:p>
                      <a:pPr algn="ctr" fontAlgn="b"/>
                      <a:r>
                        <a:rPr lang="en-US" sz="1600" u="none" strike="noStrike">
                          <a:effectLst/>
                        </a:rPr>
                        <a:t>55</a:t>
                      </a:r>
                      <a:endParaRPr lang="en-US" sz="1600" b="0"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endParaRPr lang="en-US" sz="1600" b="0" i="0" u="none" strike="noStrike">
                        <a:solidFill>
                          <a:srgbClr val="000000"/>
                        </a:solidFill>
                        <a:effectLst/>
                        <a:latin typeface="Calibri" panose="020F0502020204030204" pitchFamily="34" charset="0"/>
                      </a:endParaRPr>
                    </a:p>
                  </a:txBody>
                  <a:tcPr marL="5213" marR="5213" marT="5213" marB="0" anchor="b"/>
                </a:tc>
                <a:extLst>
                  <a:ext uri="{0D108BD9-81ED-4DB2-BD59-A6C34878D82A}">
                    <a16:rowId xmlns:a16="http://schemas.microsoft.com/office/drawing/2014/main" xmlns="" val="10015"/>
                  </a:ext>
                </a:extLst>
              </a:tr>
              <a:tr h="210624">
                <a:tc>
                  <a:txBody>
                    <a:bodyPr/>
                    <a:lstStyle/>
                    <a:p>
                      <a:pPr algn="ctr" fontAlgn="b"/>
                      <a:endParaRPr lang="en-US" sz="1100" b="1"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endParaRPr lang="en-US" sz="1600" b="0" i="0" u="none" strike="noStrike">
                        <a:solidFill>
                          <a:srgbClr val="000000"/>
                        </a:solidFill>
                        <a:effectLst/>
                        <a:latin typeface="Calibri" panose="020F0502020204030204" pitchFamily="34" charset="0"/>
                      </a:endParaRPr>
                    </a:p>
                  </a:txBody>
                  <a:tcPr marL="5213" marR="5213" marT="5213" marB="0" anchor="b"/>
                </a:tc>
                <a:tc>
                  <a:txBody>
                    <a:bodyPr/>
                    <a:lstStyle/>
                    <a:p>
                      <a:pPr algn="ctr" fontAlgn="b"/>
                      <a:endParaRPr lang="en-US" sz="1600" b="0" i="0" u="none" strike="noStrike">
                        <a:solidFill>
                          <a:srgbClr val="000000"/>
                        </a:solidFill>
                        <a:effectLst/>
                        <a:latin typeface="Calibri" panose="020F0502020204030204" pitchFamily="34" charset="0"/>
                      </a:endParaRPr>
                    </a:p>
                  </a:txBody>
                  <a:tcPr marL="5213" marR="5213" marT="5213" marB="0" anchor="b"/>
                </a:tc>
                <a:tc>
                  <a:txBody>
                    <a:bodyPr/>
                    <a:lstStyle/>
                    <a:p>
                      <a:pPr algn="ctr" fontAlgn="b"/>
                      <a:endParaRPr lang="en-US" sz="1600" b="0" i="0" u="none" strike="noStrike">
                        <a:solidFill>
                          <a:srgbClr val="000000"/>
                        </a:solidFill>
                        <a:effectLst/>
                        <a:latin typeface="Calibri" panose="020F0502020204030204" pitchFamily="34" charset="0"/>
                      </a:endParaRPr>
                    </a:p>
                  </a:txBody>
                  <a:tcPr marL="5213" marR="5213" marT="5213" marB="0" anchor="b"/>
                </a:tc>
                <a:tc>
                  <a:txBody>
                    <a:bodyPr/>
                    <a:lstStyle/>
                    <a:p>
                      <a:pPr algn="ctr" fontAlgn="b"/>
                      <a:endParaRPr lang="en-US" sz="1600" b="0" i="0" u="none" strike="noStrike">
                        <a:solidFill>
                          <a:srgbClr val="000000"/>
                        </a:solidFill>
                        <a:effectLst/>
                        <a:latin typeface="Calibri" panose="020F0502020204030204" pitchFamily="34" charset="0"/>
                      </a:endParaRPr>
                    </a:p>
                  </a:txBody>
                  <a:tcPr marL="5213" marR="5213" marT="5213" marB="0" anchor="b"/>
                </a:tc>
                <a:tc>
                  <a:txBody>
                    <a:bodyPr/>
                    <a:lstStyle/>
                    <a:p>
                      <a:pPr algn="ctr" fontAlgn="b"/>
                      <a:endParaRPr lang="en-US" sz="1600" b="0" i="0" u="none" strike="noStrike">
                        <a:solidFill>
                          <a:srgbClr val="000000"/>
                        </a:solidFill>
                        <a:effectLst/>
                        <a:latin typeface="Calibri" panose="020F0502020204030204" pitchFamily="34" charset="0"/>
                      </a:endParaRPr>
                    </a:p>
                  </a:txBody>
                  <a:tcPr marL="5213" marR="5213" marT="5213" marB="0" anchor="b"/>
                </a:tc>
                <a:tc>
                  <a:txBody>
                    <a:bodyPr/>
                    <a:lstStyle/>
                    <a:p>
                      <a:pPr algn="ctr" fontAlgn="b"/>
                      <a:endParaRPr lang="en-US" sz="1600" b="0" i="0" u="none" strike="noStrike">
                        <a:solidFill>
                          <a:srgbClr val="000000"/>
                        </a:solidFill>
                        <a:effectLst/>
                        <a:latin typeface="Calibri" panose="020F0502020204030204" pitchFamily="34" charset="0"/>
                      </a:endParaRPr>
                    </a:p>
                  </a:txBody>
                  <a:tcPr marL="5213" marR="5213" marT="5213" marB="0" anchor="b"/>
                </a:tc>
                <a:tc>
                  <a:txBody>
                    <a:bodyPr/>
                    <a:lstStyle/>
                    <a:p>
                      <a:pPr algn="ctr" fontAlgn="b"/>
                      <a:endParaRPr lang="en-US" sz="1600" b="0" i="0" u="none" strike="noStrike">
                        <a:solidFill>
                          <a:srgbClr val="000000"/>
                        </a:solidFill>
                        <a:effectLst/>
                        <a:latin typeface="Calibri" panose="020F0502020204030204" pitchFamily="34" charset="0"/>
                      </a:endParaRPr>
                    </a:p>
                  </a:txBody>
                  <a:tcPr marL="5213" marR="5213" marT="5213" marB="0" anchor="b"/>
                </a:tc>
                <a:tc>
                  <a:txBody>
                    <a:bodyPr/>
                    <a:lstStyle/>
                    <a:p>
                      <a:pPr algn="ctr" fontAlgn="b"/>
                      <a:endParaRPr lang="en-US" sz="1600" b="0" i="0" u="none" strike="noStrike">
                        <a:solidFill>
                          <a:srgbClr val="000000"/>
                        </a:solidFill>
                        <a:effectLst/>
                        <a:latin typeface="Calibri" panose="020F0502020204030204" pitchFamily="34" charset="0"/>
                      </a:endParaRPr>
                    </a:p>
                  </a:txBody>
                  <a:tcPr marL="5213" marR="5213" marT="5213" marB="0" anchor="b"/>
                </a:tc>
                <a:tc>
                  <a:txBody>
                    <a:bodyPr/>
                    <a:lstStyle/>
                    <a:p>
                      <a:pPr algn="ctr" fontAlgn="b"/>
                      <a:endParaRPr lang="en-US" sz="1600" b="0" i="0" u="none" strike="noStrike" dirty="0">
                        <a:solidFill>
                          <a:srgbClr val="000000"/>
                        </a:solidFill>
                        <a:effectLst/>
                        <a:latin typeface="Calibri" panose="020F0502020204030204" pitchFamily="34" charset="0"/>
                      </a:endParaRPr>
                    </a:p>
                  </a:txBody>
                  <a:tcPr marL="5213" marR="5213" marT="5213" marB="0" anchor="b"/>
                </a:tc>
                <a:tc>
                  <a:txBody>
                    <a:bodyPr/>
                    <a:lstStyle/>
                    <a:p>
                      <a:pPr algn="ctr" fontAlgn="b"/>
                      <a:endParaRPr lang="en-US" sz="1600" b="0" i="0" u="none" strike="noStrike">
                        <a:solidFill>
                          <a:srgbClr val="000000"/>
                        </a:solidFill>
                        <a:effectLst/>
                        <a:latin typeface="Calibri" panose="020F0502020204030204" pitchFamily="34" charset="0"/>
                      </a:endParaRPr>
                    </a:p>
                  </a:txBody>
                  <a:tcPr marL="5213" marR="5213" marT="5213" marB="0" anchor="b"/>
                </a:tc>
                <a:tc>
                  <a:txBody>
                    <a:bodyPr/>
                    <a:lstStyle/>
                    <a:p>
                      <a:pPr algn="ctr" fontAlgn="b"/>
                      <a:endParaRPr lang="en-US" sz="1600" b="0" i="0" u="none" strike="noStrike">
                        <a:solidFill>
                          <a:srgbClr val="000000"/>
                        </a:solidFill>
                        <a:effectLst/>
                        <a:latin typeface="Calibri" panose="020F0502020204030204" pitchFamily="34" charset="0"/>
                      </a:endParaRPr>
                    </a:p>
                  </a:txBody>
                  <a:tcPr marL="5213" marR="5213" marT="5213" marB="0" anchor="b"/>
                </a:tc>
                <a:tc>
                  <a:txBody>
                    <a:bodyPr/>
                    <a:lstStyle/>
                    <a:p>
                      <a:pPr algn="ctr" fontAlgn="b"/>
                      <a:endParaRPr lang="en-US" sz="1600" b="0" i="0" u="none" strike="noStrike" dirty="0">
                        <a:solidFill>
                          <a:srgbClr val="000000"/>
                        </a:solidFill>
                        <a:effectLst/>
                        <a:latin typeface="Calibri" panose="020F0502020204030204" pitchFamily="34" charset="0"/>
                      </a:endParaRPr>
                    </a:p>
                  </a:txBody>
                  <a:tcPr marL="5213" marR="5213" marT="5213" marB="0" anchor="b"/>
                </a:tc>
                <a:tc>
                  <a:txBody>
                    <a:bodyPr/>
                    <a:lstStyle/>
                    <a:p>
                      <a:pPr algn="ctr" fontAlgn="b"/>
                      <a:endParaRPr lang="en-US" sz="1600" b="0" i="0" u="none" strike="noStrike">
                        <a:solidFill>
                          <a:srgbClr val="000000"/>
                        </a:solidFill>
                        <a:effectLst/>
                        <a:latin typeface="Calibri" panose="020F0502020204030204" pitchFamily="34" charset="0"/>
                      </a:endParaRPr>
                    </a:p>
                  </a:txBody>
                  <a:tcPr marL="5213" marR="5213" marT="5213" marB="0" anchor="b"/>
                </a:tc>
                <a:tc>
                  <a:txBody>
                    <a:bodyPr/>
                    <a:lstStyle/>
                    <a:p>
                      <a:pPr algn="ctr" fontAlgn="b"/>
                      <a:endParaRPr lang="en-US" sz="1600" b="0" i="0" u="none" strike="noStrike">
                        <a:solidFill>
                          <a:srgbClr val="000000"/>
                        </a:solidFill>
                        <a:effectLst/>
                        <a:latin typeface="Calibri" panose="020F0502020204030204" pitchFamily="34" charset="0"/>
                      </a:endParaRPr>
                    </a:p>
                  </a:txBody>
                  <a:tcPr marL="5213" marR="5213" marT="5213" marB="0" anchor="b"/>
                </a:tc>
                <a:extLst>
                  <a:ext uri="{0D108BD9-81ED-4DB2-BD59-A6C34878D82A}">
                    <a16:rowId xmlns:a16="http://schemas.microsoft.com/office/drawing/2014/main" xmlns="" val="10016"/>
                  </a:ext>
                </a:extLst>
              </a:tr>
              <a:tr h="374363">
                <a:tc>
                  <a:txBody>
                    <a:bodyPr/>
                    <a:lstStyle/>
                    <a:p>
                      <a:pPr algn="ctr" fontAlgn="b"/>
                      <a:r>
                        <a:rPr lang="ne-NP" sz="1100" u="none" strike="noStrike" dirty="0" smtClean="0">
                          <a:effectLst/>
                          <a:latin typeface="Preeti" pitchFamily="2" charset="0"/>
                        </a:rPr>
                        <a:t>कक्षा</a:t>
                      </a:r>
                      <a:endParaRPr lang="en-US" sz="1100" b="1" i="0" u="none" strike="noStrike" dirty="0">
                        <a:solidFill>
                          <a:srgbClr val="000000"/>
                        </a:solidFill>
                        <a:effectLst/>
                        <a:latin typeface="Preeti" pitchFamily="2" charset="0"/>
                      </a:endParaRPr>
                    </a:p>
                  </a:txBody>
                  <a:tcPr marL="5213" marR="5213" marT="5213" marB="0" anchor="b"/>
                </a:tc>
                <a:tc>
                  <a:txBody>
                    <a:bodyPr/>
                    <a:lstStyle/>
                    <a:p>
                      <a:pPr algn="ctr" fontAlgn="b"/>
                      <a:r>
                        <a:rPr lang="en-US" sz="1100" u="none" strike="noStrike" dirty="0">
                          <a:effectLst/>
                          <a:latin typeface="Preeti" pitchFamily="2" charset="0"/>
                        </a:rPr>
                        <a:t>g]</a:t>
                      </a:r>
                      <a:r>
                        <a:rPr lang="en-US" sz="1100" u="none" strike="noStrike" dirty="0" err="1">
                          <a:effectLst/>
                          <a:latin typeface="Preeti" pitchFamily="2" charset="0"/>
                        </a:rPr>
                        <a:t>kfnL</a:t>
                      </a:r>
                      <a:endParaRPr lang="en-US" sz="1100" b="1" i="0" u="none" strike="noStrike" dirty="0">
                        <a:solidFill>
                          <a:srgbClr val="000000"/>
                        </a:solidFill>
                        <a:effectLst/>
                        <a:latin typeface="Preeti" pitchFamily="2" charset="0"/>
                      </a:endParaRPr>
                    </a:p>
                  </a:txBody>
                  <a:tcPr marL="5213" marR="5213" marT="5213" marB="0" anchor="b"/>
                </a:tc>
                <a:tc>
                  <a:txBody>
                    <a:bodyPr/>
                    <a:lstStyle/>
                    <a:p>
                      <a:pPr algn="ctr" fontAlgn="b"/>
                      <a:r>
                        <a:rPr lang="en-US" sz="1100" u="none" strike="noStrike" dirty="0" err="1">
                          <a:effectLst/>
                          <a:latin typeface="Preeti" pitchFamily="2" charset="0"/>
                        </a:rPr>
                        <a:t>c+u</a:t>
                      </a:r>
                      <a:r>
                        <a:rPr lang="en-US" sz="1100" u="none" strike="noStrike" dirty="0">
                          <a:effectLst/>
                          <a:latin typeface="Preeti" pitchFamily="2" charset="0"/>
                        </a:rPr>
                        <a:t>|]</a:t>
                      </a:r>
                      <a:r>
                        <a:rPr lang="en-US" sz="1100" u="none" strike="noStrike" dirty="0" err="1">
                          <a:effectLst/>
                          <a:latin typeface="Preeti" pitchFamily="2" charset="0"/>
                        </a:rPr>
                        <a:t>hL</a:t>
                      </a:r>
                      <a:endParaRPr lang="en-US" sz="1100" b="1" i="0" u="none" strike="noStrike" dirty="0">
                        <a:solidFill>
                          <a:srgbClr val="000000"/>
                        </a:solidFill>
                        <a:effectLst/>
                        <a:latin typeface="Preeti" pitchFamily="2" charset="0"/>
                      </a:endParaRPr>
                    </a:p>
                  </a:txBody>
                  <a:tcPr marL="5213" marR="5213" marT="5213" marB="0" anchor="b"/>
                </a:tc>
                <a:tc>
                  <a:txBody>
                    <a:bodyPr/>
                    <a:lstStyle/>
                    <a:p>
                      <a:pPr algn="ctr" fontAlgn="b"/>
                      <a:r>
                        <a:rPr lang="en-US" sz="1100" u="none" strike="noStrike" dirty="0">
                          <a:effectLst/>
                          <a:latin typeface="Preeti" pitchFamily="2" charset="0"/>
                        </a:rPr>
                        <a:t>ul0ft</a:t>
                      </a:r>
                      <a:endParaRPr lang="en-US" sz="1100" b="1" i="0" u="none" strike="noStrike" dirty="0">
                        <a:solidFill>
                          <a:srgbClr val="000000"/>
                        </a:solidFill>
                        <a:effectLst/>
                        <a:latin typeface="Preeti" pitchFamily="2" charset="0"/>
                      </a:endParaRPr>
                    </a:p>
                  </a:txBody>
                  <a:tcPr marL="5213" marR="5213" marT="5213" marB="0" anchor="b"/>
                </a:tc>
                <a:tc>
                  <a:txBody>
                    <a:bodyPr/>
                    <a:lstStyle/>
                    <a:p>
                      <a:pPr algn="ctr" fontAlgn="b"/>
                      <a:r>
                        <a:rPr lang="en-US" sz="1100" u="none" strike="noStrike" dirty="0">
                          <a:effectLst/>
                          <a:latin typeface="Preeti" pitchFamily="2" charset="0"/>
                        </a:rPr>
                        <a:t>;</a:t>
                      </a:r>
                      <a:r>
                        <a:rPr lang="en-US" sz="1100" u="none" strike="noStrike" dirty="0" err="1">
                          <a:effectLst/>
                          <a:latin typeface="Preeti" pitchFamily="2" charset="0"/>
                        </a:rPr>
                        <a:t>fdflhs</a:t>
                      </a:r>
                      <a:endParaRPr lang="en-US" sz="1100" b="1" i="0" u="none" strike="noStrike" dirty="0">
                        <a:solidFill>
                          <a:srgbClr val="000000"/>
                        </a:solidFill>
                        <a:effectLst/>
                        <a:latin typeface="Preeti" pitchFamily="2" charset="0"/>
                      </a:endParaRPr>
                    </a:p>
                  </a:txBody>
                  <a:tcPr marL="5213" marR="5213" marT="5213" marB="0" anchor="b"/>
                </a:tc>
                <a:tc>
                  <a:txBody>
                    <a:bodyPr/>
                    <a:lstStyle/>
                    <a:p>
                      <a:pPr algn="ctr" fontAlgn="b"/>
                      <a:r>
                        <a:rPr lang="en-US" sz="1100" u="none" strike="noStrike" dirty="0">
                          <a:effectLst/>
                          <a:latin typeface="Preeti" pitchFamily="2" charset="0"/>
                        </a:rPr>
                        <a:t>lj1fg</a:t>
                      </a:r>
                      <a:endParaRPr lang="en-US" sz="1100" b="1" i="0" u="none" strike="noStrike" dirty="0">
                        <a:solidFill>
                          <a:srgbClr val="000000"/>
                        </a:solidFill>
                        <a:effectLst/>
                        <a:latin typeface="Preeti" pitchFamily="2" charset="0"/>
                      </a:endParaRPr>
                    </a:p>
                  </a:txBody>
                  <a:tcPr marL="5213" marR="5213" marT="5213" marB="0" anchor="b"/>
                </a:tc>
                <a:tc>
                  <a:txBody>
                    <a:bodyPr/>
                    <a:lstStyle/>
                    <a:p>
                      <a:pPr algn="ctr" fontAlgn="b"/>
                      <a:r>
                        <a:rPr lang="en-US" sz="1100" u="none" strike="noStrike" dirty="0">
                          <a:effectLst/>
                          <a:latin typeface="Preeti" pitchFamily="2" charset="0"/>
                        </a:rPr>
                        <a:t>hg;+</a:t>
                      </a:r>
                      <a:r>
                        <a:rPr lang="en-US" sz="1100" u="none" strike="noStrike" dirty="0" err="1">
                          <a:effectLst/>
                          <a:latin typeface="Preeti" pitchFamily="2" charset="0"/>
                        </a:rPr>
                        <a:t>Vof</a:t>
                      </a:r>
                      <a:endParaRPr lang="en-US" sz="1100" b="1" i="0" u="none" strike="noStrike" dirty="0">
                        <a:solidFill>
                          <a:srgbClr val="000000"/>
                        </a:solidFill>
                        <a:effectLst/>
                        <a:latin typeface="Preeti" pitchFamily="2" charset="0"/>
                      </a:endParaRPr>
                    </a:p>
                  </a:txBody>
                  <a:tcPr marL="5213" marR="5213" marT="5213" marB="0" anchor="b"/>
                </a:tc>
                <a:tc>
                  <a:txBody>
                    <a:bodyPr/>
                    <a:lstStyle/>
                    <a:p>
                      <a:pPr algn="ctr" fontAlgn="b"/>
                      <a:r>
                        <a:rPr lang="en-US" sz="1100" u="none" strike="noStrike" dirty="0">
                          <a:effectLst/>
                          <a:latin typeface="Preeti" pitchFamily="2" charset="0"/>
                        </a:rPr>
                        <a:t> </a:t>
                      </a:r>
                      <a:endParaRPr lang="en-US" sz="1100" b="1" i="0" u="none" strike="noStrike" dirty="0">
                        <a:solidFill>
                          <a:srgbClr val="000000"/>
                        </a:solidFill>
                        <a:effectLst/>
                        <a:latin typeface="Preeti" pitchFamily="2" charset="0"/>
                      </a:endParaRPr>
                    </a:p>
                  </a:txBody>
                  <a:tcPr marL="5213" marR="5213" marT="5213" marB="0" anchor="b"/>
                </a:tc>
                <a:tc>
                  <a:txBody>
                    <a:bodyPr/>
                    <a:lstStyle/>
                    <a:p>
                      <a:pPr algn="ctr" fontAlgn="b"/>
                      <a:r>
                        <a:rPr lang="en-US" sz="1100" u="none" strike="noStrike" dirty="0">
                          <a:effectLst/>
                          <a:latin typeface="Preeti" pitchFamily="2" charset="0"/>
                        </a:rPr>
                        <a:t> </a:t>
                      </a:r>
                      <a:endParaRPr lang="en-US" sz="1100" b="1" i="0" u="none" strike="noStrike" dirty="0">
                        <a:solidFill>
                          <a:srgbClr val="000000"/>
                        </a:solidFill>
                        <a:effectLst/>
                        <a:latin typeface="Preeti" pitchFamily="2" charset="0"/>
                      </a:endParaRPr>
                    </a:p>
                  </a:txBody>
                  <a:tcPr marL="5213" marR="5213" marT="5213" marB="0" anchor="b"/>
                </a:tc>
                <a:tc>
                  <a:txBody>
                    <a:bodyPr/>
                    <a:lstStyle/>
                    <a:p>
                      <a:pPr algn="ctr" fontAlgn="b"/>
                      <a:r>
                        <a:rPr lang="en-US" sz="1100" u="none" strike="noStrike" dirty="0">
                          <a:effectLst/>
                          <a:latin typeface="Preeti" pitchFamily="2" charset="0"/>
                        </a:rPr>
                        <a:t> </a:t>
                      </a:r>
                      <a:endParaRPr lang="en-US" sz="1100" b="1" i="0" u="none" strike="noStrike" dirty="0">
                        <a:solidFill>
                          <a:srgbClr val="000000"/>
                        </a:solidFill>
                        <a:effectLst/>
                        <a:latin typeface="Preeti" pitchFamily="2" charset="0"/>
                      </a:endParaRPr>
                    </a:p>
                  </a:txBody>
                  <a:tcPr marL="5213" marR="5213" marT="5213" marB="0" anchor="b"/>
                </a:tc>
                <a:tc>
                  <a:txBody>
                    <a:bodyPr/>
                    <a:lstStyle/>
                    <a:p>
                      <a:pPr algn="ctr" fontAlgn="b"/>
                      <a:r>
                        <a:rPr lang="en-US" sz="1100" u="none" strike="noStrike" dirty="0">
                          <a:effectLst/>
                          <a:latin typeface="Preeti" pitchFamily="2" charset="0"/>
                        </a:rPr>
                        <a:t>P]lR5s </a:t>
                      </a:r>
                      <a:r>
                        <a:rPr lang="en-US" sz="1100" u="none" strike="noStrike" dirty="0" err="1">
                          <a:effectLst/>
                          <a:latin typeface="Preeti" pitchFamily="2" charset="0"/>
                        </a:rPr>
                        <a:t>k|yd</a:t>
                      </a:r>
                      <a:endParaRPr lang="en-US" sz="1100" b="1" i="0" u="none" strike="noStrike" dirty="0">
                        <a:solidFill>
                          <a:srgbClr val="000000"/>
                        </a:solidFill>
                        <a:effectLst/>
                        <a:latin typeface="Preeti" pitchFamily="2" charset="0"/>
                      </a:endParaRPr>
                    </a:p>
                  </a:txBody>
                  <a:tcPr marL="5213" marR="5213" marT="5213" marB="0" anchor="b"/>
                </a:tc>
                <a:tc>
                  <a:txBody>
                    <a:bodyPr/>
                    <a:lstStyle/>
                    <a:p>
                      <a:pPr algn="ctr" fontAlgn="b"/>
                      <a:r>
                        <a:rPr lang="en-US" sz="1100" u="none" strike="noStrike" dirty="0">
                          <a:effectLst/>
                          <a:latin typeface="Preeti" pitchFamily="2" charset="0"/>
                        </a:rPr>
                        <a:t> </a:t>
                      </a:r>
                      <a:endParaRPr lang="en-US" sz="1100" b="1" i="0" u="none" strike="noStrike" dirty="0">
                        <a:solidFill>
                          <a:srgbClr val="000000"/>
                        </a:solidFill>
                        <a:effectLst/>
                        <a:latin typeface="Preeti" pitchFamily="2" charset="0"/>
                      </a:endParaRPr>
                    </a:p>
                  </a:txBody>
                  <a:tcPr marL="5213" marR="5213" marT="5213" marB="0" anchor="b"/>
                </a:tc>
                <a:tc>
                  <a:txBody>
                    <a:bodyPr/>
                    <a:lstStyle/>
                    <a:p>
                      <a:pPr algn="ctr" fontAlgn="b"/>
                      <a:r>
                        <a:rPr lang="en-US" sz="1100" u="none" strike="noStrike" dirty="0">
                          <a:effectLst/>
                          <a:latin typeface="Preeti" pitchFamily="2" charset="0"/>
                        </a:rPr>
                        <a:t>P]lR5s </a:t>
                      </a:r>
                      <a:r>
                        <a:rPr lang="en-US" sz="1100" u="none" strike="noStrike" dirty="0" err="1">
                          <a:effectLst/>
                          <a:latin typeface="Preeti" pitchFamily="2" charset="0"/>
                        </a:rPr>
                        <a:t>lblto</a:t>
                      </a:r>
                      <a:endParaRPr lang="en-US" sz="1100" b="1" i="0" u="none" strike="noStrike" dirty="0">
                        <a:solidFill>
                          <a:srgbClr val="000000"/>
                        </a:solidFill>
                        <a:effectLst/>
                        <a:latin typeface="Preeti" pitchFamily="2" charset="0"/>
                      </a:endParaRPr>
                    </a:p>
                  </a:txBody>
                  <a:tcPr marL="5213" marR="5213" marT="5213" marB="0" anchor="b"/>
                </a:tc>
                <a:tc>
                  <a:txBody>
                    <a:bodyPr/>
                    <a:lstStyle/>
                    <a:p>
                      <a:pPr algn="ctr" fontAlgn="b"/>
                      <a:r>
                        <a:rPr lang="fr-FR" sz="1100" u="none" strike="noStrike" dirty="0" err="1">
                          <a:effectLst/>
                          <a:latin typeface="Preeti" pitchFamily="2" charset="0"/>
                        </a:rPr>
                        <a:t>sIfut</a:t>
                      </a:r>
                      <a:r>
                        <a:rPr lang="fr-FR" sz="1100" u="none" strike="noStrike" dirty="0">
                          <a:effectLst/>
                          <a:latin typeface="Preeti" pitchFamily="2" charset="0"/>
                        </a:rPr>
                        <a:t> </a:t>
                      </a:r>
                      <a:r>
                        <a:rPr lang="fr-FR" sz="1100" u="none" strike="noStrike" dirty="0" err="1">
                          <a:effectLst/>
                          <a:latin typeface="Preeti" pitchFamily="2" charset="0"/>
                        </a:rPr>
                        <a:t>cf</a:t>
                      </a:r>
                      <a:r>
                        <a:rPr lang="fr-FR" sz="1100" u="none" strike="noStrike" dirty="0">
                          <a:effectLst/>
                          <a:latin typeface="Preeti" pitchFamily="2" charset="0"/>
                        </a:rPr>
                        <a:t>};t l;=p=२०७४</a:t>
                      </a:r>
                      <a:endParaRPr lang="fr-FR" sz="1100" b="1" i="0" u="none" strike="noStrike" dirty="0">
                        <a:solidFill>
                          <a:srgbClr val="000000"/>
                        </a:solidFill>
                        <a:effectLst/>
                        <a:latin typeface="Preeti" pitchFamily="2" charset="0"/>
                      </a:endParaRPr>
                    </a:p>
                  </a:txBody>
                  <a:tcPr marL="5213" marR="5213" marT="5213" marB="0" anchor="b"/>
                </a:tc>
                <a:tc>
                  <a:txBody>
                    <a:bodyPr/>
                    <a:lstStyle/>
                    <a:p>
                      <a:pPr algn="ctr" fontAlgn="b"/>
                      <a:endParaRPr lang="en-US" sz="1600" b="0" i="0" u="none" strike="noStrike">
                        <a:solidFill>
                          <a:srgbClr val="000000"/>
                        </a:solidFill>
                        <a:effectLst/>
                        <a:latin typeface="Calibri" panose="020F0502020204030204" pitchFamily="34" charset="0"/>
                      </a:endParaRPr>
                    </a:p>
                  </a:txBody>
                  <a:tcPr marL="5213" marR="5213" marT="5213" marB="0" anchor="b"/>
                </a:tc>
                <a:extLst>
                  <a:ext uri="{0D108BD9-81ED-4DB2-BD59-A6C34878D82A}">
                    <a16:rowId xmlns:a16="http://schemas.microsoft.com/office/drawing/2014/main" xmlns="" val="10017"/>
                  </a:ext>
                </a:extLst>
              </a:tr>
              <a:tr h="210624">
                <a:tc>
                  <a:txBody>
                    <a:bodyPr/>
                    <a:lstStyle/>
                    <a:p>
                      <a:pPr algn="ctr" fontAlgn="b"/>
                      <a:r>
                        <a:rPr lang="en-US" sz="1100" u="none" strike="noStrike" dirty="0">
                          <a:effectLst/>
                        </a:rPr>
                        <a:t>9</a:t>
                      </a:r>
                      <a:endParaRPr lang="en-US" sz="1100" b="1" i="0" u="none" strike="noStrike" dirty="0">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100" u="none" strike="noStrike" dirty="0">
                          <a:effectLst/>
                        </a:rPr>
                        <a:t>53</a:t>
                      </a:r>
                      <a:endParaRPr lang="en-US" sz="1100" b="1" i="0" u="none" strike="noStrike" dirty="0">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100" u="none" strike="noStrike" dirty="0">
                          <a:effectLst/>
                        </a:rPr>
                        <a:t>46</a:t>
                      </a:r>
                      <a:endParaRPr lang="en-US" sz="1100" b="1" i="0" u="none" strike="noStrike" dirty="0">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100" u="none" strike="noStrike">
                          <a:effectLst/>
                        </a:rPr>
                        <a:t>31</a:t>
                      </a:r>
                      <a:endParaRPr lang="en-US" sz="1100" b="1"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100" u="none" strike="noStrike">
                          <a:effectLst/>
                        </a:rPr>
                        <a:t>46</a:t>
                      </a:r>
                      <a:endParaRPr lang="en-US" sz="1100" b="1"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100" u="none" strike="noStrike" dirty="0">
                          <a:effectLst/>
                        </a:rPr>
                        <a:t>45</a:t>
                      </a:r>
                      <a:endParaRPr lang="en-US" sz="1100" b="1" i="0" u="none" strike="noStrike" dirty="0">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100" u="none" strike="noStrike" dirty="0">
                          <a:effectLst/>
                        </a:rPr>
                        <a:t>50</a:t>
                      </a:r>
                      <a:endParaRPr lang="en-US" sz="1100" b="1" i="0" u="none" strike="noStrike" dirty="0">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100" u="none" strike="noStrike">
                          <a:effectLst/>
                        </a:rPr>
                        <a:t> </a:t>
                      </a:r>
                      <a:endParaRPr lang="en-US" sz="1100" b="1"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100" u="none" strike="noStrike">
                          <a:effectLst/>
                        </a:rPr>
                        <a:t> </a:t>
                      </a:r>
                      <a:endParaRPr lang="en-US" sz="1100" b="1"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100" u="none" strike="noStrike">
                          <a:effectLst/>
                        </a:rPr>
                        <a:t> </a:t>
                      </a:r>
                      <a:endParaRPr lang="en-US" sz="1100" b="1"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100" u="none" strike="noStrike">
                          <a:effectLst/>
                        </a:rPr>
                        <a:t>42</a:t>
                      </a:r>
                      <a:endParaRPr lang="en-US" sz="1100" b="1"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100" u="none" strike="noStrike">
                          <a:effectLst/>
                        </a:rPr>
                        <a:t> </a:t>
                      </a:r>
                      <a:endParaRPr lang="en-US" sz="1100" b="1"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100" u="none" strike="noStrike">
                          <a:effectLst/>
                        </a:rPr>
                        <a:t>46</a:t>
                      </a:r>
                      <a:endParaRPr lang="en-US" sz="1100" b="1"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100" u="none" strike="noStrike">
                          <a:effectLst/>
                        </a:rPr>
                        <a:t>45</a:t>
                      </a:r>
                      <a:endParaRPr lang="en-US" sz="1100" b="1"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endParaRPr lang="en-US" sz="1600" b="0" i="0" u="none" strike="noStrike">
                        <a:solidFill>
                          <a:srgbClr val="000000"/>
                        </a:solidFill>
                        <a:effectLst/>
                        <a:latin typeface="Calibri" panose="020F0502020204030204" pitchFamily="34" charset="0"/>
                      </a:endParaRPr>
                    </a:p>
                  </a:txBody>
                  <a:tcPr marL="5213" marR="5213" marT="5213" marB="0" anchor="b"/>
                </a:tc>
                <a:extLst>
                  <a:ext uri="{0D108BD9-81ED-4DB2-BD59-A6C34878D82A}">
                    <a16:rowId xmlns:a16="http://schemas.microsoft.com/office/drawing/2014/main" xmlns="" val="10018"/>
                  </a:ext>
                </a:extLst>
              </a:tr>
              <a:tr h="210624">
                <a:tc>
                  <a:txBody>
                    <a:bodyPr/>
                    <a:lstStyle/>
                    <a:p>
                      <a:pPr algn="ctr" fontAlgn="b"/>
                      <a:r>
                        <a:rPr lang="en-US" sz="1100" u="none" strike="noStrike">
                          <a:effectLst/>
                        </a:rPr>
                        <a:t>10</a:t>
                      </a:r>
                      <a:endParaRPr lang="en-US" sz="1100" b="1"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100" u="none" strike="noStrike">
                          <a:effectLst/>
                        </a:rPr>
                        <a:t>48</a:t>
                      </a:r>
                      <a:endParaRPr lang="en-US" sz="1100" b="1"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100" u="none" strike="noStrike" dirty="0">
                          <a:effectLst/>
                        </a:rPr>
                        <a:t>55</a:t>
                      </a:r>
                      <a:endParaRPr lang="en-US" sz="1100" b="1" i="0" u="none" strike="noStrike" dirty="0">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100" u="none" strike="noStrike" dirty="0">
                          <a:effectLst/>
                        </a:rPr>
                        <a:t>34</a:t>
                      </a:r>
                      <a:endParaRPr lang="en-US" sz="1100" b="1" i="0" u="none" strike="noStrike" dirty="0">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100" u="none" strike="noStrike" dirty="0">
                          <a:effectLst/>
                        </a:rPr>
                        <a:t>46</a:t>
                      </a:r>
                      <a:endParaRPr lang="en-US" sz="1100" b="1" i="0" u="none" strike="noStrike" dirty="0">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100" u="none" strike="noStrike">
                          <a:effectLst/>
                        </a:rPr>
                        <a:t>45</a:t>
                      </a:r>
                      <a:endParaRPr lang="en-US" sz="1100" b="1"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100" u="none" strike="noStrike">
                          <a:effectLst/>
                        </a:rPr>
                        <a:t>55</a:t>
                      </a:r>
                      <a:endParaRPr lang="en-US" sz="1100" b="1"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100" u="none" strike="noStrike">
                          <a:effectLst/>
                        </a:rPr>
                        <a:t> </a:t>
                      </a:r>
                      <a:endParaRPr lang="en-US" sz="1100" b="1"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100" u="none" strike="noStrike">
                          <a:effectLst/>
                        </a:rPr>
                        <a:t> </a:t>
                      </a:r>
                      <a:endParaRPr lang="en-US" sz="1100" b="1"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100" u="none" strike="noStrike">
                          <a:effectLst/>
                        </a:rPr>
                        <a:t> </a:t>
                      </a:r>
                      <a:endParaRPr lang="en-US" sz="1100" b="1"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100" u="none" strike="noStrike">
                          <a:effectLst/>
                        </a:rPr>
                        <a:t>41</a:t>
                      </a:r>
                      <a:endParaRPr lang="en-US" sz="1100" b="1"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100" u="none" strike="noStrike">
                          <a:effectLst/>
                        </a:rPr>
                        <a:t> </a:t>
                      </a:r>
                      <a:endParaRPr lang="en-US" sz="1100" b="1"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100" u="none" strike="noStrike">
                          <a:effectLst/>
                        </a:rPr>
                        <a:t>56</a:t>
                      </a:r>
                      <a:endParaRPr lang="en-US" sz="1100" b="1" i="0" u="none" strike="noStrike">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100" u="none" strike="noStrike" dirty="0">
                          <a:effectLst/>
                        </a:rPr>
                        <a:t>48</a:t>
                      </a:r>
                      <a:endParaRPr lang="en-US" sz="1100" b="1" i="0" u="none" strike="noStrike" dirty="0">
                        <a:solidFill>
                          <a:srgbClr val="000000"/>
                        </a:solidFill>
                        <a:effectLst/>
                        <a:latin typeface="FONTASY_HIMALI_TT" panose="040B7200000000000000" pitchFamily="82" charset="0"/>
                      </a:endParaRPr>
                    </a:p>
                  </a:txBody>
                  <a:tcPr marL="5213" marR="5213" marT="5213" marB="0" anchor="b"/>
                </a:tc>
                <a:tc>
                  <a:txBody>
                    <a:bodyPr/>
                    <a:lstStyle/>
                    <a:p>
                      <a:pPr algn="ctr" fontAlgn="b"/>
                      <a:endParaRPr lang="en-US" sz="1600" b="0" i="0" u="none" strike="noStrike">
                        <a:solidFill>
                          <a:srgbClr val="000000"/>
                        </a:solidFill>
                        <a:effectLst/>
                        <a:latin typeface="Calibri" panose="020F0502020204030204" pitchFamily="34" charset="0"/>
                      </a:endParaRPr>
                    </a:p>
                  </a:txBody>
                  <a:tcPr marL="5213" marR="5213" marT="5213" marB="0" anchor="b"/>
                </a:tc>
                <a:extLst>
                  <a:ext uri="{0D108BD9-81ED-4DB2-BD59-A6C34878D82A}">
                    <a16:rowId xmlns:a16="http://schemas.microsoft.com/office/drawing/2014/main" xmlns="" val="10019"/>
                  </a:ext>
                </a:extLst>
              </a:tr>
              <a:tr h="373330">
                <a:tc>
                  <a:txBody>
                    <a:bodyPr/>
                    <a:lstStyle/>
                    <a:p>
                      <a:pPr algn="ctr" fontAlgn="b"/>
                      <a:r>
                        <a:rPr lang="ne-NP" sz="1100" b="0" i="0" u="none" strike="noStrike" dirty="0" smtClean="0">
                          <a:solidFill>
                            <a:schemeClr val="dk1"/>
                          </a:solidFill>
                          <a:effectLst/>
                          <a:latin typeface="+mn-lt"/>
                        </a:rPr>
                        <a:t>औसत</a:t>
                      </a:r>
                      <a:endParaRPr lang="en-US" sz="1100" b="1" i="0" u="none" strike="noStrike" dirty="0">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100" u="none" strike="noStrike" dirty="0">
                          <a:effectLst/>
                        </a:rPr>
                        <a:t>50</a:t>
                      </a:r>
                      <a:endParaRPr lang="en-US" sz="1100" b="1" i="0" u="none" strike="noStrike" dirty="0">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100" u="none" strike="noStrike" dirty="0">
                          <a:effectLst/>
                        </a:rPr>
                        <a:t>50</a:t>
                      </a:r>
                      <a:endParaRPr lang="en-US" sz="1100" b="1" i="0" u="none" strike="noStrike" dirty="0">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100" u="none" strike="noStrike" dirty="0">
                          <a:effectLst/>
                        </a:rPr>
                        <a:t>33</a:t>
                      </a:r>
                      <a:endParaRPr lang="en-US" sz="1100" b="1" i="0" u="none" strike="noStrike" dirty="0">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100" u="none" strike="noStrike" dirty="0">
                          <a:effectLst/>
                        </a:rPr>
                        <a:t>46</a:t>
                      </a:r>
                      <a:endParaRPr lang="en-US" sz="1100" b="1" i="0" u="none" strike="noStrike" dirty="0">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100" u="none" strike="noStrike" dirty="0">
                          <a:effectLst/>
                        </a:rPr>
                        <a:t>45</a:t>
                      </a:r>
                      <a:endParaRPr lang="en-US" sz="1100" b="1" i="0" u="none" strike="noStrike" dirty="0">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100" u="none" strike="noStrike" dirty="0">
                          <a:effectLst/>
                        </a:rPr>
                        <a:t>53</a:t>
                      </a:r>
                      <a:endParaRPr lang="en-US" sz="1100" b="1" i="0" u="none" strike="noStrike" dirty="0">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100" u="none" strike="noStrike" dirty="0">
                          <a:effectLst/>
                        </a:rPr>
                        <a:t> </a:t>
                      </a:r>
                      <a:endParaRPr lang="en-US" sz="1100" b="1" i="0" u="none" strike="noStrike" dirty="0">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100" u="none" strike="noStrike" dirty="0">
                          <a:effectLst/>
                        </a:rPr>
                        <a:t> </a:t>
                      </a:r>
                      <a:endParaRPr lang="en-US" sz="1100" b="1" i="0" u="none" strike="noStrike" dirty="0">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100" u="none" strike="noStrike" dirty="0">
                          <a:effectLst/>
                        </a:rPr>
                        <a:t> </a:t>
                      </a:r>
                      <a:endParaRPr lang="en-US" sz="1100" b="1" i="0" u="none" strike="noStrike" dirty="0">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100" u="none" strike="noStrike" dirty="0">
                          <a:effectLst/>
                        </a:rPr>
                        <a:t>41</a:t>
                      </a:r>
                      <a:endParaRPr lang="en-US" sz="1100" b="1" i="0" u="none" strike="noStrike" dirty="0">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100" u="none" strike="noStrike" dirty="0">
                          <a:effectLst/>
                        </a:rPr>
                        <a:t> </a:t>
                      </a:r>
                      <a:endParaRPr lang="en-US" sz="1100" b="1" i="0" u="none" strike="noStrike" dirty="0">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100" u="none" strike="noStrike" dirty="0">
                          <a:effectLst/>
                        </a:rPr>
                        <a:t>51</a:t>
                      </a:r>
                      <a:endParaRPr lang="en-US" sz="1100" b="1" i="0" u="none" strike="noStrike" dirty="0">
                        <a:solidFill>
                          <a:srgbClr val="000000"/>
                        </a:solidFill>
                        <a:effectLst/>
                        <a:latin typeface="FONTASY_HIMALI_TT" panose="040B7200000000000000" pitchFamily="82" charset="0"/>
                      </a:endParaRPr>
                    </a:p>
                  </a:txBody>
                  <a:tcPr marL="5213" marR="5213" marT="5213" marB="0" anchor="b"/>
                </a:tc>
                <a:tc>
                  <a:txBody>
                    <a:bodyPr/>
                    <a:lstStyle/>
                    <a:p>
                      <a:pPr algn="ctr" fontAlgn="b"/>
                      <a:r>
                        <a:rPr lang="en-US" sz="1100" u="none" strike="noStrike" dirty="0">
                          <a:effectLst/>
                        </a:rPr>
                        <a:t>46</a:t>
                      </a:r>
                      <a:endParaRPr lang="en-US" sz="1100" b="1" i="0" u="none" strike="noStrike" dirty="0">
                        <a:solidFill>
                          <a:srgbClr val="000000"/>
                        </a:solidFill>
                        <a:effectLst/>
                        <a:latin typeface="FONTASY_HIMALI_TT" panose="040B7200000000000000" pitchFamily="82" charset="0"/>
                      </a:endParaRPr>
                    </a:p>
                  </a:txBody>
                  <a:tcPr marL="5213" marR="5213" marT="5213" marB="0" anchor="b"/>
                </a:tc>
                <a:tc>
                  <a:txBody>
                    <a:bodyPr/>
                    <a:lstStyle/>
                    <a:p>
                      <a:pPr algn="ctr" fontAlgn="b"/>
                      <a:endParaRPr lang="en-US" sz="1600" b="0" i="0" u="none" strike="noStrike" dirty="0">
                        <a:solidFill>
                          <a:srgbClr val="000000"/>
                        </a:solidFill>
                        <a:effectLst/>
                        <a:latin typeface="Calibri" panose="020F0502020204030204" pitchFamily="34" charset="0"/>
                      </a:endParaRPr>
                    </a:p>
                  </a:txBody>
                  <a:tcPr marL="5213" marR="5213" marT="5213" marB="0" anchor="b"/>
                </a:tc>
                <a:extLst>
                  <a:ext uri="{0D108BD9-81ED-4DB2-BD59-A6C34878D82A}">
                    <a16:rowId xmlns:a16="http://schemas.microsoft.com/office/drawing/2014/main" xmlns="" val="10020"/>
                  </a:ext>
                </a:extLst>
              </a:tr>
              <a:tr h="373330">
                <a:tc gridSpan="13">
                  <a:txBody>
                    <a:bodyPr/>
                    <a:lstStyle/>
                    <a:p>
                      <a:pPr algn="ctr" fontAlgn="b"/>
                      <a:r>
                        <a:rPr lang="ne-NP" sz="2000" b="1" i="0" u="none" strike="noStrike" dirty="0">
                          <a:solidFill>
                            <a:srgbClr val="000000"/>
                          </a:solidFill>
                          <a:effectLst/>
                          <a:latin typeface="FONTASY_HIMALI_TT" panose="040B7200000000000000" pitchFamily="82" charset="0"/>
                        </a:rPr>
                        <a:t>कुल औसत</a:t>
                      </a:r>
                    </a:p>
                  </a:txBody>
                  <a:tcPr marL="7144" marR="7144" marT="7144"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r>
                        <a:rPr lang="en-US" sz="2000" b="1" i="0" u="none" strike="noStrike" dirty="0">
                          <a:solidFill>
                            <a:srgbClr val="000000"/>
                          </a:solidFill>
                          <a:effectLst/>
                          <a:latin typeface="FONTASY_HIMALI_TT" panose="040B7200000000000000" pitchFamily="82" charset="0"/>
                        </a:rPr>
                        <a:t>55</a:t>
                      </a:r>
                    </a:p>
                  </a:txBody>
                  <a:tcPr marL="7144" marR="7144" marT="7144" marB="0" anchor="b"/>
                </a:tc>
                <a:tc>
                  <a:txBody>
                    <a:bodyPr/>
                    <a:lstStyle/>
                    <a:p>
                      <a:pPr algn="ctr" fontAlgn="b"/>
                      <a:endParaRPr lang="en-US" sz="1600" b="0" i="0" u="none" strike="noStrike" dirty="0">
                        <a:solidFill>
                          <a:srgbClr val="000000"/>
                        </a:solidFill>
                        <a:effectLst/>
                        <a:latin typeface="Calibri" panose="020F0502020204030204" pitchFamily="34" charset="0"/>
                      </a:endParaRPr>
                    </a:p>
                  </a:txBody>
                  <a:tcPr marL="5213" marR="5213" marT="5213" marB="0" anchor="b"/>
                </a:tc>
                <a:extLst>
                  <a:ext uri="{0D108BD9-81ED-4DB2-BD59-A6C34878D82A}">
                    <a16:rowId xmlns:a16="http://schemas.microsoft.com/office/drawing/2014/main" xmlns="" val="10021"/>
                  </a:ext>
                </a:extLst>
              </a:tr>
            </a:tbl>
          </a:graphicData>
        </a:graphic>
      </p:graphicFrame>
    </p:spTree>
    <p:extLst>
      <p:ext uri="{BB962C8B-B14F-4D97-AF65-F5344CB8AC3E}">
        <p14:creationId xmlns:p14="http://schemas.microsoft.com/office/powerpoint/2010/main" val="3463966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583" y="304800"/>
            <a:ext cx="8049817" cy="1548448"/>
          </a:xfrm>
        </p:spPr>
        <p:txBody>
          <a:bodyPr>
            <a:normAutofit/>
          </a:bodyPr>
          <a:lstStyle/>
          <a:p>
            <a:r>
              <a:rPr lang="ne-NP" sz="2700" dirty="0" smtClean="0"/>
              <a:t>धरान उपमहानगरपालिकामा नगर शिक्षा समितिको मिति २०७४।०८।११ मा  गठन </a:t>
            </a:r>
            <a:endParaRPr lang="en-US" sz="2700" dirty="0"/>
          </a:p>
        </p:txBody>
      </p:sp>
      <p:sp>
        <p:nvSpPr>
          <p:cNvPr id="3" name="Content Placeholder 2"/>
          <p:cNvSpPr>
            <a:spLocks noGrp="1"/>
          </p:cNvSpPr>
          <p:nvPr>
            <p:ph idx="1"/>
          </p:nvPr>
        </p:nvSpPr>
        <p:spPr>
          <a:xfrm>
            <a:off x="533400" y="1752601"/>
            <a:ext cx="8153400" cy="1371600"/>
          </a:xfrm>
        </p:spPr>
        <p:txBody>
          <a:bodyPr>
            <a:normAutofit/>
          </a:bodyPr>
          <a:lstStyle/>
          <a:p>
            <a:pPr marL="0" indent="0">
              <a:buNone/>
            </a:pPr>
            <a:r>
              <a:rPr lang="ne-NP" sz="2000" dirty="0" smtClean="0"/>
              <a:t>नगर शिक्षा समितिले गरेका  मुख्य निर्णयहरु</a:t>
            </a:r>
          </a:p>
          <a:p>
            <a:pPr>
              <a:buFont typeface="Wingdings" panose="05000000000000000000" pitchFamily="2" charset="2"/>
              <a:buChar char="q"/>
            </a:pPr>
            <a:r>
              <a:rPr lang="ne-NP" sz="2000" dirty="0" smtClean="0"/>
              <a:t>आधारभुत तहको परीक्षा सञ्चालन गर्न परीक्षा सञ्चालन समितिलाइ जिम्मा ।</a:t>
            </a:r>
          </a:p>
          <a:p>
            <a:pPr>
              <a:buFont typeface="Wingdings" panose="05000000000000000000" pitchFamily="2" charset="2"/>
              <a:buChar char="q"/>
            </a:pPr>
            <a:r>
              <a:rPr lang="ne-NP" sz="2000" dirty="0" smtClean="0"/>
              <a:t>तपशिलका  विद्यालयलाइ तपशिल बमोजिमको मासिक रकम सहयोग गर्ने ।</a:t>
            </a:r>
          </a:p>
          <a:p>
            <a:pPr marL="0" indent="0">
              <a:buNone/>
            </a:pPr>
            <a:endParaRPr lang="ne-NP" dirty="0"/>
          </a:p>
        </p:txBody>
      </p:sp>
      <p:graphicFrame>
        <p:nvGraphicFramePr>
          <p:cNvPr id="4" name="Table 3"/>
          <p:cNvGraphicFramePr>
            <a:graphicFrameLocks noGrp="1"/>
          </p:cNvGraphicFramePr>
          <p:nvPr>
            <p:extLst>
              <p:ext uri="{D42A27DB-BD31-4B8C-83A1-F6EECF244321}">
                <p14:modId xmlns:p14="http://schemas.microsoft.com/office/powerpoint/2010/main" val="3464013492"/>
              </p:ext>
            </p:extLst>
          </p:nvPr>
        </p:nvGraphicFramePr>
        <p:xfrm>
          <a:off x="457200" y="3200400"/>
          <a:ext cx="8382000" cy="3416986"/>
        </p:xfrm>
        <a:graphic>
          <a:graphicData uri="http://schemas.openxmlformats.org/drawingml/2006/table">
            <a:tbl>
              <a:tblPr firstRow="1" firstCol="1" bandRow="1">
                <a:tableStyleId>{5C22544A-7EE6-4342-B048-85BDC9FD1C3A}</a:tableStyleId>
              </a:tblPr>
              <a:tblGrid>
                <a:gridCol w="640976">
                  <a:extLst>
                    <a:ext uri="{9D8B030D-6E8A-4147-A177-3AD203B41FA5}">
                      <a16:colId xmlns:a16="http://schemas.microsoft.com/office/drawing/2014/main" xmlns="" val="20000"/>
                    </a:ext>
                  </a:extLst>
                </a:gridCol>
                <a:gridCol w="3792071">
                  <a:extLst>
                    <a:ext uri="{9D8B030D-6E8A-4147-A177-3AD203B41FA5}">
                      <a16:colId xmlns:a16="http://schemas.microsoft.com/office/drawing/2014/main" xmlns="" val="20001"/>
                    </a:ext>
                  </a:extLst>
                </a:gridCol>
                <a:gridCol w="2501153">
                  <a:extLst>
                    <a:ext uri="{9D8B030D-6E8A-4147-A177-3AD203B41FA5}">
                      <a16:colId xmlns:a16="http://schemas.microsoft.com/office/drawing/2014/main" xmlns="" val="20002"/>
                    </a:ext>
                  </a:extLst>
                </a:gridCol>
                <a:gridCol w="1447800">
                  <a:extLst>
                    <a:ext uri="{9D8B030D-6E8A-4147-A177-3AD203B41FA5}">
                      <a16:colId xmlns:a16="http://schemas.microsoft.com/office/drawing/2014/main" xmlns="" val="20003"/>
                    </a:ext>
                  </a:extLst>
                </a:gridCol>
              </a:tblGrid>
              <a:tr h="415986">
                <a:tc>
                  <a:txBody>
                    <a:bodyPr/>
                    <a:lstStyle/>
                    <a:p>
                      <a:pPr marL="0" marR="0">
                        <a:lnSpc>
                          <a:spcPct val="107000"/>
                        </a:lnSpc>
                        <a:spcBef>
                          <a:spcPts val="0"/>
                        </a:spcBef>
                        <a:spcAft>
                          <a:spcPts val="0"/>
                        </a:spcAft>
                      </a:pPr>
                      <a:r>
                        <a:rPr lang="ne-NP" sz="1600" dirty="0">
                          <a:effectLst/>
                        </a:rPr>
                        <a:t>क्र स</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tc>
                <a:tc>
                  <a:txBody>
                    <a:bodyPr/>
                    <a:lstStyle/>
                    <a:p>
                      <a:pPr marL="0" marR="0">
                        <a:lnSpc>
                          <a:spcPct val="107000"/>
                        </a:lnSpc>
                        <a:spcBef>
                          <a:spcPts val="0"/>
                        </a:spcBef>
                        <a:spcAft>
                          <a:spcPts val="0"/>
                        </a:spcAft>
                      </a:pPr>
                      <a:r>
                        <a:rPr lang="ne-NP" sz="1600">
                          <a:effectLst/>
                        </a:rPr>
                        <a:t>विद्यालयको नाम ठेगाना</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tc>
                <a:tc>
                  <a:txBody>
                    <a:bodyPr/>
                    <a:lstStyle/>
                    <a:p>
                      <a:pPr marL="0" marR="0" algn="ctr">
                        <a:lnSpc>
                          <a:spcPct val="107000"/>
                        </a:lnSpc>
                        <a:spcBef>
                          <a:spcPts val="0"/>
                        </a:spcBef>
                        <a:spcAft>
                          <a:spcPts val="0"/>
                        </a:spcAft>
                      </a:pPr>
                      <a:r>
                        <a:rPr lang="ne-NP" sz="1600" dirty="0">
                          <a:effectLst/>
                        </a:rPr>
                        <a:t>मासिक उपलब्ध हुने रकम रु</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tc>
                <a:tc>
                  <a:txBody>
                    <a:bodyPr/>
                    <a:lstStyle/>
                    <a:p>
                      <a:pPr marL="0" marR="0">
                        <a:lnSpc>
                          <a:spcPct val="107000"/>
                        </a:lnSpc>
                        <a:spcBef>
                          <a:spcPts val="0"/>
                        </a:spcBef>
                        <a:spcAft>
                          <a:spcPts val="0"/>
                        </a:spcAft>
                      </a:pPr>
                      <a:r>
                        <a:rPr lang="ne-NP" sz="1600">
                          <a:effectLst/>
                        </a:rPr>
                        <a:t>कैफियत</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tc>
                <a:extLst>
                  <a:ext uri="{0D108BD9-81ED-4DB2-BD59-A6C34878D82A}">
                    <a16:rowId xmlns:a16="http://schemas.microsoft.com/office/drawing/2014/main" xmlns="" val="10000"/>
                  </a:ext>
                </a:extLst>
              </a:tr>
              <a:tr h="415986">
                <a:tc>
                  <a:txBody>
                    <a:bodyPr/>
                    <a:lstStyle/>
                    <a:p>
                      <a:pPr marL="0" marR="0">
                        <a:lnSpc>
                          <a:spcPct val="107000"/>
                        </a:lnSpc>
                        <a:spcBef>
                          <a:spcPts val="0"/>
                        </a:spcBef>
                        <a:spcAft>
                          <a:spcPts val="0"/>
                        </a:spcAft>
                      </a:pPr>
                      <a:r>
                        <a:rPr lang="ne-NP" sz="1600" dirty="0">
                          <a:effectLst/>
                        </a:rPr>
                        <a:t>१</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tc>
                <a:tc>
                  <a:txBody>
                    <a:bodyPr/>
                    <a:lstStyle/>
                    <a:p>
                      <a:pPr marL="0" marR="0">
                        <a:lnSpc>
                          <a:spcPct val="107000"/>
                        </a:lnSpc>
                        <a:spcBef>
                          <a:spcPts val="0"/>
                        </a:spcBef>
                        <a:spcAft>
                          <a:spcPts val="0"/>
                        </a:spcAft>
                      </a:pPr>
                      <a:r>
                        <a:rPr lang="ne-NP" sz="1600">
                          <a:effectLst/>
                        </a:rPr>
                        <a:t>दिपेन्द्र स्मृती आ वि धरान १७ सुनसरी</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tc>
                <a:tc>
                  <a:txBody>
                    <a:bodyPr/>
                    <a:lstStyle/>
                    <a:p>
                      <a:pPr marL="0" marR="0" algn="ctr">
                        <a:lnSpc>
                          <a:spcPct val="107000"/>
                        </a:lnSpc>
                        <a:spcBef>
                          <a:spcPts val="0"/>
                        </a:spcBef>
                        <a:spcAft>
                          <a:spcPts val="0"/>
                        </a:spcAft>
                      </a:pPr>
                      <a:r>
                        <a:rPr lang="ne-NP" sz="1600" dirty="0">
                          <a:effectLst/>
                        </a:rPr>
                        <a:t>१५०००।–</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tc>
                <a:tc>
                  <a:txBody>
                    <a:bodyPr/>
                    <a:lstStyle/>
                    <a:p>
                      <a:pPr marL="0" marR="0">
                        <a:lnSpc>
                          <a:spcPct val="107000"/>
                        </a:lnSpc>
                        <a:spcBef>
                          <a:spcPts val="0"/>
                        </a:spcBef>
                        <a:spcAft>
                          <a:spcPts val="0"/>
                        </a:spcAft>
                      </a:pPr>
                      <a:r>
                        <a:rPr lang="en-US" sz="1600">
                          <a:effectLst/>
                        </a:rPr>
                        <a:t> </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tc>
                <a:extLst>
                  <a:ext uri="{0D108BD9-81ED-4DB2-BD59-A6C34878D82A}">
                    <a16:rowId xmlns:a16="http://schemas.microsoft.com/office/drawing/2014/main" xmlns="" val="10001"/>
                  </a:ext>
                </a:extLst>
              </a:tr>
              <a:tr h="415986">
                <a:tc>
                  <a:txBody>
                    <a:bodyPr/>
                    <a:lstStyle/>
                    <a:p>
                      <a:pPr marL="0" marR="0">
                        <a:lnSpc>
                          <a:spcPct val="107000"/>
                        </a:lnSpc>
                        <a:spcBef>
                          <a:spcPts val="0"/>
                        </a:spcBef>
                        <a:spcAft>
                          <a:spcPts val="0"/>
                        </a:spcAft>
                      </a:pPr>
                      <a:r>
                        <a:rPr lang="ne-NP" sz="1600" dirty="0">
                          <a:effectLst/>
                        </a:rPr>
                        <a:t>२</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tc>
                <a:tc>
                  <a:txBody>
                    <a:bodyPr/>
                    <a:lstStyle/>
                    <a:p>
                      <a:pPr marL="0" marR="0">
                        <a:lnSpc>
                          <a:spcPct val="107000"/>
                        </a:lnSpc>
                        <a:spcBef>
                          <a:spcPts val="0"/>
                        </a:spcBef>
                        <a:spcAft>
                          <a:spcPts val="0"/>
                        </a:spcAft>
                      </a:pPr>
                      <a:r>
                        <a:rPr lang="ne-NP" sz="1600">
                          <a:effectLst/>
                        </a:rPr>
                        <a:t>अनन्त शिक्षा ज्योति आवि धरान ११ सुनसरी</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tc>
                <a:tc>
                  <a:txBody>
                    <a:bodyPr/>
                    <a:lstStyle/>
                    <a:p>
                      <a:pPr marL="0" marR="0" algn="ctr">
                        <a:lnSpc>
                          <a:spcPct val="107000"/>
                        </a:lnSpc>
                        <a:spcBef>
                          <a:spcPts val="0"/>
                        </a:spcBef>
                        <a:spcAft>
                          <a:spcPts val="0"/>
                        </a:spcAft>
                      </a:pPr>
                      <a:r>
                        <a:rPr lang="ne-NP" sz="1600">
                          <a:effectLst/>
                        </a:rPr>
                        <a:t>१००००।–</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tc>
                <a:tc>
                  <a:txBody>
                    <a:bodyPr/>
                    <a:lstStyle/>
                    <a:p>
                      <a:pPr marL="0" marR="0">
                        <a:lnSpc>
                          <a:spcPct val="107000"/>
                        </a:lnSpc>
                        <a:spcBef>
                          <a:spcPts val="0"/>
                        </a:spcBef>
                        <a:spcAft>
                          <a:spcPts val="0"/>
                        </a:spcAft>
                      </a:pPr>
                      <a:r>
                        <a:rPr lang="en-US" sz="1600">
                          <a:effectLst/>
                        </a:rPr>
                        <a:t> </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tc>
                <a:extLst>
                  <a:ext uri="{0D108BD9-81ED-4DB2-BD59-A6C34878D82A}">
                    <a16:rowId xmlns:a16="http://schemas.microsoft.com/office/drawing/2014/main" xmlns="" val="10002"/>
                  </a:ext>
                </a:extLst>
              </a:tr>
              <a:tr h="415986">
                <a:tc>
                  <a:txBody>
                    <a:bodyPr/>
                    <a:lstStyle/>
                    <a:p>
                      <a:pPr marL="0" marR="0">
                        <a:lnSpc>
                          <a:spcPct val="107000"/>
                        </a:lnSpc>
                        <a:spcBef>
                          <a:spcPts val="0"/>
                        </a:spcBef>
                        <a:spcAft>
                          <a:spcPts val="0"/>
                        </a:spcAft>
                      </a:pPr>
                      <a:r>
                        <a:rPr lang="ne-NP" sz="1600" dirty="0">
                          <a:effectLst/>
                        </a:rPr>
                        <a:t>३</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tc>
                <a:tc>
                  <a:txBody>
                    <a:bodyPr/>
                    <a:lstStyle/>
                    <a:p>
                      <a:pPr marL="0" marR="0">
                        <a:lnSpc>
                          <a:spcPct val="107000"/>
                        </a:lnSpc>
                        <a:spcBef>
                          <a:spcPts val="0"/>
                        </a:spcBef>
                        <a:spcAft>
                          <a:spcPts val="0"/>
                        </a:spcAft>
                      </a:pPr>
                      <a:r>
                        <a:rPr lang="ne-NP" sz="1600">
                          <a:effectLst/>
                        </a:rPr>
                        <a:t>ज्वालामुखी मा वि धरान १७ सुनसरी</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tc>
                <a:tc>
                  <a:txBody>
                    <a:bodyPr/>
                    <a:lstStyle/>
                    <a:p>
                      <a:pPr marL="0" marR="0" algn="ctr">
                        <a:lnSpc>
                          <a:spcPct val="107000"/>
                        </a:lnSpc>
                        <a:spcBef>
                          <a:spcPts val="0"/>
                        </a:spcBef>
                        <a:spcAft>
                          <a:spcPts val="0"/>
                        </a:spcAft>
                      </a:pPr>
                      <a:r>
                        <a:rPr lang="ne-NP" sz="1600">
                          <a:effectLst/>
                        </a:rPr>
                        <a:t>५०००। –</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tc>
                <a:tc>
                  <a:txBody>
                    <a:bodyPr/>
                    <a:lstStyle/>
                    <a:p>
                      <a:pPr marL="0" marR="0">
                        <a:lnSpc>
                          <a:spcPct val="107000"/>
                        </a:lnSpc>
                        <a:spcBef>
                          <a:spcPts val="0"/>
                        </a:spcBef>
                        <a:spcAft>
                          <a:spcPts val="0"/>
                        </a:spcAft>
                      </a:pPr>
                      <a:r>
                        <a:rPr lang="en-US" sz="1600">
                          <a:effectLst/>
                        </a:rPr>
                        <a:t> </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tc>
                <a:extLst>
                  <a:ext uri="{0D108BD9-81ED-4DB2-BD59-A6C34878D82A}">
                    <a16:rowId xmlns:a16="http://schemas.microsoft.com/office/drawing/2014/main" xmlns="" val="10003"/>
                  </a:ext>
                </a:extLst>
              </a:tr>
              <a:tr h="415986">
                <a:tc>
                  <a:txBody>
                    <a:bodyPr/>
                    <a:lstStyle/>
                    <a:p>
                      <a:pPr marL="0" marR="0">
                        <a:lnSpc>
                          <a:spcPct val="107000"/>
                        </a:lnSpc>
                        <a:spcBef>
                          <a:spcPts val="0"/>
                        </a:spcBef>
                        <a:spcAft>
                          <a:spcPts val="0"/>
                        </a:spcAft>
                      </a:pPr>
                      <a:r>
                        <a:rPr lang="ne-NP" sz="1600" dirty="0">
                          <a:effectLst/>
                        </a:rPr>
                        <a:t>४</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tc>
                <a:tc>
                  <a:txBody>
                    <a:bodyPr/>
                    <a:lstStyle/>
                    <a:p>
                      <a:pPr marL="0" marR="0">
                        <a:lnSpc>
                          <a:spcPct val="107000"/>
                        </a:lnSpc>
                        <a:spcBef>
                          <a:spcPts val="0"/>
                        </a:spcBef>
                        <a:spcAft>
                          <a:spcPts val="0"/>
                        </a:spcAft>
                      </a:pPr>
                      <a:r>
                        <a:rPr lang="ne-NP" sz="1600" dirty="0">
                          <a:effectLst/>
                        </a:rPr>
                        <a:t>हिमाली मा वि  धरान ५ सुनसरी</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tc>
                <a:tc>
                  <a:txBody>
                    <a:bodyPr/>
                    <a:lstStyle/>
                    <a:p>
                      <a:pPr marL="0" marR="0" algn="ctr">
                        <a:lnSpc>
                          <a:spcPct val="107000"/>
                        </a:lnSpc>
                        <a:spcBef>
                          <a:spcPts val="0"/>
                        </a:spcBef>
                        <a:spcAft>
                          <a:spcPts val="0"/>
                        </a:spcAft>
                      </a:pPr>
                      <a:r>
                        <a:rPr lang="ne-NP" sz="1600">
                          <a:effectLst/>
                        </a:rPr>
                        <a:t>५०००।–</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tc>
                <a:tc>
                  <a:txBody>
                    <a:bodyPr/>
                    <a:lstStyle/>
                    <a:p>
                      <a:pPr marL="0" marR="0">
                        <a:lnSpc>
                          <a:spcPct val="107000"/>
                        </a:lnSpc>
                        <a:spcBef>
                          <a:spcPts val="0"/>
                        </a:spcBef>
                        <a:spcAft>
                          <a:spcPts val="0"/>
                        </a:spcAft>
                      </a:pPr>
                      <a:r>
                        <a:rPr lang="en-US" sz="1600" dirty="0">
                          <a:effectLst/>
                        </a:rPr>
                        <a:t> </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tc>
                <a:extLst>
                  <a:ext uri="{0D108BD9-81ED-4DB2-BD59-A6C34878D82A}">
                    <a16:rowId xmlns:a16="http://schemas.microsoft.com/office/drawing/2014/main" xmlns="" val="10004"/>
                  </a:ext>
                </a:extLst>
              </a:tr>
              <a:tr h="415986">
                <a:tc>
                  <a:txBody>
                    <a:bodyPr/>
                    <a:lstStyle/>
                    <a:p>
                      <a:pPr marL="0" marR="0">
                        <a:lnSpc>
                          <a:spcPct val="107000"/>
                        </a:lnSpc>
                        <a:spcBef>
                          <a:spcPts val="0"/>
                        </a:spcBef>
                        <a:spcAft>
                          <a:spcPts val="0"/>
                        </a:spcAft>
                      </a:pPr>
                      <a:r>
                        <a:rPr lang="ne-NP" sz="1800" dirty="0" smtClean="0">
                          <a:effectLst/>
                          <a:latin typeface="Calibri" panose="020F0502020204030204" pitchFamily="34" charset="0"/>
                          <a:ea typeface="Calibri" panose="020F0502020204030204" pitchFamily="34" charset="0"/>
                          <a:cs typeface="Kokila" panose="020B0604020202020204" pitchFamily="34" charset="0"/>
                        </a:rPr>
                        <a:t>५</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tc>
                <a:tc>
                  <a:txBody>
                    <a:bodyPr/>
                    <a:lstStyle/>
                    <a:p>
                      <a:pPr marL="0" marR="0">
                        <a:lnSpc>
                          <a:spcPct val="107000"/>
                        </a:lnSpc>
                        <a:spcBef>
                          <a:spcPts val="0"/>
                        </a:spcBef>
                        <a:spcAft>
                          <a:spcPts val="0"/>
                        </a:spcAft>
                      </a:pPr>
                      <a:r>
                        <a:rPr lang="ne-NP" sz="1800">
                          <a:effectLst/>
                          <a:latin typeface="Calibri" panose="020F0502020204030204" pitchFamily="34" charset="0"/>
                          <a:ea typeface="Calibri" panose="020F0502020204030204" pitchFamily="34" charset="0"/>
                          <a:cs typeface="Kokila" panose="020B0604020202020204" pitchFamily="34" charset="0"/>
                        </a:rPr>
                        <a:t>जनता आधारभुत विद्यालय खोरिया वस्ती धरान १५ सुनसरी </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tc>
                <a:tc>
                  <a:txBody>
                    <a:bodyPr/>
                    <a:lstStyle/>
                    <a:p>
                      <a:pPr marL="0" marR="0" algn="ctr">
                        <a:lnSpc>
                          <a:spcPct val="107000"/>
                        </a:lnSpc>
                        <a:spcBef>
                          <a:spcPts val="0"/>
                        </a:spcBef>
                        <a:spcAft>
                          <a:spcPts val="0"/>
                        </a:spcAft>
                      </a:pPr>
                      <a:r>
                        <a:rPr lang="ne-NP" sz="1800">
                          <a:effectLst/>
                          <a:latin typeface="Calibri" panose="020F0502020204030204" pitchFamily="34" charset="0"/>
                          <a:ea typeface="Calibri" panose="020F0502020204030204" pitchFamily="34" charset="0"/>
                          <a:cs typeface="Kokila" panose="020B0604020202020204" pitchFamily="34" charset="0"/>
                        </a:rPr>
                        <a:t>५००० ।–</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tc>
                <a:tc>
                  <a:txBody>
                    <a:bodyPr/>
                    <a:lstStyle/>
                    <a:p>
                      <a:pPr marL="0" marR="0">
                        <a:lnSpc>
                          <a:spcPct val="107000"/>
                        </a:lnSpc>
                        <a:spcBef>
                          <a:spcPts val="0"/>
                        </a:spcBef>
                        <a:spcAft>
                          <a:spcPts val="0"/>
                        </a:spcAft>
                      </a:pPr>
                      <a:r>
                        <a:rPr lang="ne-NP" sz="1800" dirty="0">
                          <a:effectLst/>
                          <a:latin typeface="Calibri" panose="020F0502020204030204" pitchFamily="34" charset="0"/>
                          <a:ea typeface="Calibri" panose="020F0502020204030204" pitchFamily="34" charset="0"/>
                          <a:cs typeface="Kokila" panose="020B0604020202020204" pitchFamily="34" charset="0"/>
                        </a:rPr>
                        <a:t> </a:t>
                      </a:r>
                      <a:r>
                        <a:rPr lang="ne-NP" sz="1800" dirty="0" smtClean="0">
                          <a:effectLst/>
                          <a:latin typeface="Calibri" panose="020F0502020204030204" pitchFamily="34" charset="0"/>
                          <a:ea typeface="Calibri" panose="020F0502020204030204" pitchFamily="34" charset="0"/>
                          <a:cs typeface="Kokila" panose="020B0604020202020204" pitchFamily="34" charset="0"/>
                        </a:rPr>
                        <a:t>२०७४</a:t>
                      </a:r>
                      <a:r>
                        <a:rPr lang="ne-NP" sz="1800" baseline="0" dirty="0" smtClean="0">
                          <a:effectLst/>
                          <a:latin typeface="Calibri" panose="020F0502020204030204" pitchFamily="34" charset="0"/>
                          <a:ea typeface="Calibri" panose="020F0502020204030204" pitchFamily="34" charset="0"/>
                          <a:cs typeface="Kokila" panose="020B0604020202020204" pitchFamily="34" charset="0"/>
                        </a:rPr>
                        <a:t> चैत्र सम्म मात्र</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tc>
                <a:extLst>
                  <a:ext uri="{0D108BD9-81ED-4DB2-BD59-A6C34878D82A}">
                    <a16:rowId xmlns:a16="http://schemas.microsoft.com/office/drawing/2014/main" xmlns="" val="10005"/>
                  </a:ext>
                </a:extLst>
              </a:tr>
              <a:tr h="415986">
                <a:tc>
                  <a:txBody>
                    <a:bodyPr/>
                    <a:lstStyle/>
                    <a:p>
                      <a:pPr marL="0" marR="0">
                        <a:lnSpc>
                          <a:spcPct val="107000"/>
                        </a:lnSpc>
                        <a:spcBef>
                          <a:spcPts val="0"/>
                        </a:spcBef>
                        <a:spcAft>
                          <a:spcPts val="0"/>
                        </a:spcAft>
                      </a:pPr>
                      <a:r>
                        <a:rPr lang="ne-NP" sz="1800" dirty="0" smtClean="0">
                          <a:effectLst/>
                          <a:latin typeface="Calibri" panose="020F0502020204030204" pitchFamily="34" charset="0"/>
                          <a:ea typeface="Calibri" panose="020F0502020204030204" pitchFamily="34" charset="0"/>
                          <a:cs typeface="Kokila" panose="020B0604020202020204" pitchFamily="34" charset="0"/>
                        </a:rPr>
                        <a:t>६</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tc>
                <a:tc>
                  <a:txBody>
                    <a:bodyPr/>
                    <a:lstStyle/>
                    <a:p>
                      <a:pPr marL="0" marR="0">
                        <a:lnSpc>
                          <a:spcPct val="107000"/>
                        </a:lnSpc>
                        <a:spcBef>
                          <a:spcPts val="0"/>
                        </a:spcBef>
                        <a:spcAft>
                          <a:spcPts val="0"/>
                        </a:spcAft>
                      </a:pPr>
                      <a:r>
                        <a:rPr lang="ne-NP" sz="1800" dirty="0">
                          <a:effectLst/>
                          <a:latin typeface="Calibri" panose="020F0502020204030204" pitchFamily="34" charset="0"/>
                          <a:ea typeface="Calibri" panose="020F0502020204030204" pitchFamily="34" charset="0"/>
                          <a:cs typeface="Kokila" panose="020B0604020202020204" pitchFamily="34" charset="0"/>
                        </a:rPr>
                        <a:t>सम्यक शिक्षा आधारभुत विद्यालय धरान १७ सुनसरी </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tc>
                <a:tc>
                  <a:txBody>
                    <a:bodyPr/>
                    <a:lstStyle/>
                    <a:p>
                      <a:pPr marL="0" marR="0" algn="ctr">
                        <a:lnSpc>
                          <a:spcPct val="107000"/>
                        </a:lnSpc>
                        <a:spcBef>
                          <a:spcPts val="0"/>
                        </a:spcBef>
                        <a:spcAft>
                          <a:spcPts val="0"/>
                        </a:spcAft>
                      </a:pPr>
                      <a:r>
                        <a:rPr lang="ne-NP" sz="1800" dirty="0">
                          <a:effectLst/>
                          <a:latin typeface="Calibri" panose="020F0502020204030204" pitchFamily="34" charset="0"/>
                          <a:ea typeface="Calibri" panose="020F0502020204030204" pitchFamily="34" charset="0"/>
                          <a:cs typeface="Kokila" panose="020B0604020202020204" pitchFamily="34" charset="0"/>
                        </a:rPr>
                        <a:t>५०००।–</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tc>
                <a:tc>
                  <a:txBody>
                    <a:bodyPr/>
                    <a:lstStyle/>
                    <a:p>
                      <a:pPr marL="0" marR="0" indent="0" algn="l" defTabSz="457200" rtl="0" eaLnBrk="1" fontAlgn="auto" latinLnBrk="0" hangingPunct="1">
                        <a:lnSpc>
                          <a:spcPct val="107000"/>
                        </a:lnSpc>
                        <a:spcBef>
                          <a:spcPts val="0"/>
                        </a:spcBef>
                        <a:spcAft>
                          <a:spcPts val="0"/>
                        </a:spcAft>
                        <a:buClrTx/>
                        <a:buSzTx/>
                        <a:buFontTx/>
                        <a:buNone/>
                        <a:tabLst/>
                        <a:defRPr/>
                      </a:pPr>
                      <a:r>
                        <a:rPr lang="en-US" sz="1800" dirty="0">
                          <a:effectLst/>
                          <a:latin typeface="Kokila" panose="020B0604020202020204" pitchFamily="34" charset="0"/>
                          <a:ea typeface="Calibri" panose="020F0502020204030204" pitchFamily="34" charset="0"/>
                          <a:cs typeface="Mangal" panose="02040503050203030202" pitchFamily="18" charset="0"/>
                        </a:rPr>
                        <a:t> </a:t>
                      </a:r>
                      <a:r>
                        <a:rPr lang="ne-NP" sz="1400" dirty="0" smtClean="0">
                          <a:effectLst/>
                          <a:latin typeface="Calibri" panose="020F0502020204030204" pitchFamily="34" charset="0"/>
                          <a:ea typeface="Calibri" panose="020F0502020204030204" pitchFamily="34" charset="0"/>
                          <a:cs typeface="Kokila" panose="020B0604020202020204" pitchFamily="34" charset="0"/>
                        </a:rPr>
                        <a:t> २०७४</a:t>
                      </a:r>
                      <a:r>
                        <a:rPr lang="ne-NP" sz="1400" baseline="0" dirty="0" smtClean="0">
                          <a:effectLst/>
                          <a:latin typeface="Calibri" panose="020F0502020204030204" pitchFamily="34" charset="0"/>
                          <a:ea typeface="Calibri" panose="020F0502020204030204" pitchFamily="34" charset="0"/>
                          <a:cs typeface="Kokila" panose="020B0604020202020204" pitchFamily="34" charset="0"/>
                        </a:rPr>
                        <a:t> चैत्र सम्म मात्र</a:t>
                      </a:r>
                      <a:endParaRPr lang="en-US" sz="1100" dirty="0" smtClean="0">
                        <a:effectLst/>
                        <a:latin typeface="Calibri" panose="020F0502020204030204" pitchFamily="34" charset="0"/>
                        <a:ea typeface="Calibri" panose="020F0502020204030204" pitchFamily="34" charset="0"/>
                        <a:cs typeface="Mangal" panose="02040503050203030202" pitchFamily="18" charset="0"/>
                      </a:endParaRPr>
                    </a:p>
                    <a:p>
                      <a:pPr marL="0" marR="0">
                        <a:lnSpc>
                          <a:spcPct val="107000"/>
                        </a:lnSpc>
                        <a:spcBef>
                          <a:spcPts val="0"/>
                        </a:spcBef>
                        <a:spcAft>
                          <a:spcPts val="0"/>
                        </a:spcAft>
                      </a:pP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tc>
                <a:extLst>
                  <a:ext uri="{0D108BD9-81ED-4DB2-BD59-A6C34878D82A}">
                    <a16:rowId xmlns:a16="http://schemas.microsoft.com/office/drawing/2014/main" xmlns="" val="10006"/>
                  </a:ext>
                </a:extLst>
              </a:tr>
            </a:tbl>
          </a:graphicData>
        </a:graphic>
      </p:graphicFrame>
      <p:sp>
        <p:nvSpPr>
          <p:cNvPr id="6" name="Slide Number Placeholder 5"/>
          <p:cNvSpPr>
            <a:spLocks noGrp="1"/>
          </p:cNvSpPr>
          <p:nvPr>
            <p:ph type="sldNum" sz="quarter" idx="12"/>
          </p:nvPr>
        </p:nvSpPr>
        <p:spPr/>
        <p:txBody>
          <a:bodyPr/>
          <a:lstStyle/>
          <a:p>
            <a:fld id="{D5A3C07E-D37F-45BB-9AEA-E961484A1A12}" type="slidenum">
              <a:rPr lang="en-US" smtClean="0"/>
              <a:t>59</a:t>
            </a:fld>
            <a:endParaRPr lang="en-US"/>
          </a:p>
        </p:txBody>
      </p:sp>
    </p:spTree>
    <p:extLst>
      <p:ext uri="{BB962C8B-B14F-4D97-AF65-F5344CB8AC3E}">
        <p14:creationId xmlns:p14="http://schemas.microsoft.com/office/powerpoint/2010/main" val="4232672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76200" y="990600"/>
          <a:ext cx="8915399" cy="5765231"/>
        </p:xfrm>
        <a:graphic>
          <a:graphicData uri="http://schemas.openxmlformats.org/drawingml/2006/table">
            <a:tbl>
              <a:tblPr>
                <a:tableStyleId>{5C22544A-7EE6-4342-B048-85BDC9FD1C3A}</a:tableStyleId>
              </a:tblPr>
              <a:tblGrid>
                <a:gridCol w="497046">
                  <a:extLst>
                    <a:ext uri="{9D8B030D-6E8A-4147-A177-3AD203B41FA5}">
                      <a16:colId xmlns:a16="http://schemas.microsoft.com/office/drawing/2014/main" xmlns="" val="20000"/>
                    </a:ext>
                  </a:extLst>
                </a:gridCol>
                <a:gridCol w="2622792">
                  <a:extLst>
                    <a:ext uri="{9D8B030D-6E8A-4147-A177-3AD203B41FA5}">
                      <a16:colId xmlns:a16="http://schemas.microsoft.com/office/drawing/2014/main" xmlns="" val="20001"/>
                    </a:ext>
                  </a:extLst>
                </a:gridCol>
                <a:gridCol w="1508684">
                  <a:extLst>
                    <a:ext uri="{9D8B030D-6E8A-4147-A177-3AD203B41FA5}">
                      <a16:colId xmlns:a16="http://schemas.microsoft.com/office/drawing/2014/main" xmlns="" val="20002"/>
                    </a:ext>
                  </a:extLst>
                </a:gridCol>
                <a:gridCol w="1751814">
                  <a:extLst>
                    <a:ext uri="{9D8B030D-6E8A-4147-A177-3AD203B41FA5}">
                      <a16:colId xmlns:a16="http://schemas.microsoft.com/office/drawing/2014/main" xmlns="" val="20003"/>
                    </a:ext>
                  </a:extLst>
                </a:gridCol>
                <a:gridCol w="1573487">
                  <a:extLst>
                    <a:ext uri="{9D8B030D-6E8A-4147-A177-3AD203B41FA5}">
                      <a16:colId xmlns:a16="http://schemas.microsoft.com/office/drawing/2014/main" xmlns="" val="20004"/>
                    </a:ext>
                  </a:extLst>
                </a:gridCol>
                <a:gridCol w="961576">
                  <a:extLst>
                    <a:ext uri="{9D8B030D-6E8A-4147-A177-3AD203B41FA5}">
                      <a16:colId xmlns:a16="http://schemas.microsoft.com/office/drawing/2014/main" xmlns="" val="20005"/>
                    </a:ext>
                  </a:extLst>
                </a:gridCol>
              </a:tblGrid>
              <a:tr h="710167">
                <a:tc rowSpan="2">
                  <a:txBody>
                    <a:bodyPr/>
                    <a:lstStyle/>
                    <a:p>
                      <a:pPr algn="ctr" fontAlgn="ctr"/>
                      <a:r>
                        <a:rPr lang="en-US" sz="1400" u="none" strike="noStrike" dirty="0" err="1">
                          <a:effectLst/>
                          <a:latin typeface="Urban_nep" pitchFamily="2" charset="0"/>
                          <a:cs typeface="Kalimati" panose="00000400000000000000" pitchFamily="2"/>
                        </a:rPr>
                        <a:t>qm</a:t>
                      </a:r>
                      <a:r>
                        <a:rPr lang="en-US" sz="1400" u="none" strike="noStrike" dirty="0">
                          <a:effectLst/>
                          <a:latin typeface="Urban_nep" pitchFamily="2" charset="0"/>
                          <a:cs typeface="Kalimati" panose="00000400000000000000" pitchFamily="2"/>
                        </a:rPr>
                        <a:t>=;+=</a:t>
                      </a:r>
                      <a:endParaRPr lang="en-US" sz="1400" b="0" i="0" u="none" strike="noStrike" dirty="0">
                        <a:solidFill>
                          <a:srgbClr val="000000"/>
                        </a:solidFill>
                        <a:effectLst/>
                        <a:latin typeface="Urban_nep" pitchFamily="2" charset="0"/>
                        <a:cs typeface="Kalimati" panose="00000400000000000000" pitchFamily="2"/>
                      </a:endParaRPr>
                    </a:p>
                  </a:txBody>
                  <a:tcPr marL="8730" marR="8730" marT="87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fontAlgn="ctr"/>
                      <a:r>
                        <a:rPr lang="en-US" sz="1400" u="none" strike="noStrike" dirty="0" err="1">
                          <a:effectLst/>
                          <a:latin typeface="Urban_nep" pitchFamily="2" charset="0"/>
                          <a:cs typeface="Kalimati" panose="00000400000000000000" pitchFamily="2"/>
                        </a:rPr>
                        <a:t>cfozLif</a:t>
                      </a:r>
                      <a:r>
                        <a:rPr lang="en-US" sz="1400" u="none" strike="noStrike" dirty="0">
                          <a:effectLst/>
                          <a:latin typeface="Urban_nep" pitchFamily="2" charset="0"/>
                          <a:cs typeface="Kalimati" panose="00000400000000000000" pitchFamily="2"/>
                        </a:rPr>
                        <a:t>{s</a:t>
                      </a:r>
                      <a:endParaRPr lang="en-US" sz="1400" b="0" i="0" u="none" strike="noStrike" dirty="0">
                        <a:solidFill>
                          <a:srgbClr val="000000"/>
                        </a:solidFill>
                        <a:effectLst/>
                        <a:latin typeface="Urban_nep" pitchFamily="2" charset="0"/>
                        <a:cs typeface="Kalimati" panose="00000400000000000000" pitchFamily="2"/>
                      </a:endParaRPr>
                    </a:p>
                  </a:txBody>
                  <a:tcPr marL="8730" marR="8730" marT="87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fontAlgn="ctr"/>
                      <a:r>
                        <a:rPr lang="en-US" sz="1400" b="0" i="0" u="none" strike="noStrike" dirty="0" err="1" smtClean="0">
                          <a:solidFill>
                            <a:srgbClr val="000000"/>
                          </a:solidFill>
                          <a:effectLst/>
                          <a:latin typeface="Urban_nep" pitchFamily="2" charset="0"/>
                          <a:cs typeface="Kalimati" panose="00000400000000000000" pitchFamily="2"/>
                        </a:rPr>
                        <a:t>cf</a:t>
                      </a:r>
                      <a:r>
                        <a:rPr lang="en-US" sz="1400" b="0" i="0" u="none" strike="noStrike" dirty="0" smtClean="0">
                          <a:solidFill>
                            <a:srgbClr val="000000"/>
                          </a:solidFill>
                          <a:effectLst/>
                          <a:latin typeface="Urban_nep" pitchFamily="2" charset="0"/>
                          <a:cs typeface="Kalimati" panose="00000400000000000000" pitchFamily="2"/>
                        </a:rPr>
                        <a:t>=j=2073.074 </a:t>
                      </a:r>
                      <a:r>
                        <a:rPr lang="en-US" sz="1400" b="0" i="0" u="none" strike="noStrike" dirty="0" err="1" smtClean="0">
                          <a:solidFill>
                            <a:srgbClr val="000000"/>
                          </a:solidFill>
                          <a:effectLst/>
                          <a:latin typeface="Urban_nep" pitchFamily="2" charset="0"/>
                          <a:cs typeface="Kalimati" panose="00000400000000000000" pitchFamily="2"/>
                        </a:rPr>
                        <a:t>sf</a:t>
                      </a:r>
                      <a:r>
                        <a:rPr lang="en-US" sz="1400" b="0" i="0" u="none" strike="noStrike" dirty="0" smtClean="0">
                          <a:solidFill>
                            <a:srgbClr val="000000"/>
                          </a:solidFill>
                          <a:effectLst/>
                          <a:latin typeface="Urban_nep" pitchFamily="2" charset="0"/>
                          <a:cs typeface="Kalimati" panose="00000400000000000000" pitchFamily="2"/>
                        </a:rPr>
                        <a:t>] </a:t>
                      </a:r>
                      <a:r>
                        <a:rPr lang="en-US" sz="1400" b="0" i="0" u="none" strike="noStrike" dirty="0" err="1" smtClean="0">
                          <a:solidFill>
                            <a:srgbClr val="000000"/>
                          </a:solidFill>
                          <a:effectLst/>
                          <a:latin typeface="Urban_nep" pitchFamily="2" charset="0"/>
                          <a:cs typeface="Kalimati" panose="00000400000000000000" pitchFamily="2"/>
                        </a:rPr>
                        <a:t>oyfy</a:t>
                      </a:r>
                      <a:r>
                        <a:rPr lang="en-US" sz="1400" b="0" i="0" u="none" strike="noStrike" dirty="0" smtClean="0">
                          <a:solidFill>
                            <a:srgbClr val="000000"/>
                          </a:solidFill>
                          <a:effectLst/>
                          <a:latin typeface="Urban_nep" pitchFamily="2" charset="0"/>
                          <a:cs typeface="Kalimati" panose="00000400000000000000" pitchFamily="2"/>
                        </a:rPr>
                        <a:t>{</a:t>
                      </a:r>
                      <a:endParaRPr lang="en-US" sz="1400" b="0" i="0" u="none" strike="noStrike" dirty="0">
                        <a:solidFill>
                          <a:srgbClr val="000000"/>
                        </a:solidFill>
                        <a:effectLst/>
                        <a:latin typeface="Urban_nep" pitchFamily="2" charset="0"/>
                        <a:cs typeface="Kalimati" panose="00000400000000000000" pitchFamily="2"/>
                      </a:endParaRPr>
                    </a:p>
                  </a:txBody>
                  <a:tcPr marL="8730" marR="8730" marT="87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fontAlgn="ctr"/>
                      <a:r>
                        <a:rPr lang="ne-NP" sz="1400" b="0" i="0" u="none" strike="noStrike" dirty="0" smtClean="0">
                          <a:solidFill>
                            <a:srgbClr val="000000"/>
                          </a:solidFill>
                          <a:effectLst/>
                          <a:latin typeface="Urban_nep" pitchFamily="2" charset="0"/>
                          <a:cs typeface="Kalimati" panose="00000400000000000000" pitchFamily="2"/>
                        </a:rPr>
                        <a:t>आ.व.207</a:t>
                      </a:r>
                      <a:r>
                        <a:rPr lang="en-US" sz="1400" b="0" i="0" u="none" strike="noStrike" dirty="0" smtClean="0">
                          <a:solidFill>
                            <a:srgbClr val="000000"/>
                          </a:solidFill>
                          <a:effectLst/>
                          <a:latin typeface="Urban_nep" pitchFamily="2" charset="0"/>
                          <a:cs typeface="Kalimati" panose="00000400000000000000" pitchFamily="2"/>
                        </a:rPr>
                        <a:t>4</a:t>
                      </a:r>
                      <a:r>
                        <a:rPr lang="ne-NP" sz="1400" b="0" i="0" u="none" strike="noStrike" dirty="0" smtClean="0">
                          <a:solidFill>
                            <a:srgbClr val="000000"/>
                          </a:solidFill>
                          <a:effectLst/>
                          <a:latin typeface="Urban_nep" pitchFamily="2" charset="0"/>
                          <a:cs typeface="Kalimati" panose="00000400000000000000" pitchFamily="2"/>
                        </a:rPr>
                        <a:t>/07</a:t>
                      </a:r>
                      <a:r>
                        <a:rPr lang="en-US" sz="1400" b="0" i="0" u="none" strike="noStrike" dirty="0" smtClean="0">
                          <a:solidFill>
                            <a:srgbClr val="000000"/>
                          </a:solidFill>
                          <a:effectLst/>
                          <a:latin typeface="Urban_nep" pitchFamily="2" charset="0"/>
                          <a:cs typeface="Kalimati" panose="00000400000000000000" pitchFamily="2"/>
                        </a:rPr>
                        <a:t>5</a:t>
                      </a:r>
                      <a:r>
                        <a:rPr lang="ne-NP" sz="1400" b="0" i="0" u="none" strike="noStrike" baseline="0" dirty="0" smtClean="0">
                          <a:solidFill>
                            <a:srgbClr val="000000"/>
                          </a:solidFill>
                          <a:effectLst/>
                          <a:latin typeface="Urban_nep" pitchFamily="2" charset="0"/>
                          <a:cs typeface="Kalimati" panose="00000400000000000000" pitchFamily="2"/>
                        </a:rPr>
                        <a:t> को</a:t>
                      </a:r>
                      <a:endParaRPr lang="en-US" sz="1400" b="0" i="0" u="none" strike="noStrike" dirty="0">
                        <a:solidFill>
                          <a:srgbClr val="000000"/>
                        </a:solidFill>
                        <a:effectLst/>
                        <a:latin typeface="Urban_nep" pitchFamily="2" charset="0"/>
                        <a:cs typeface="Kalimati" panose="00000400000000000000" pitchFamily="2"/>
                      </a:endParaRPr>
                    </a:p>
                  </a:txBody>
                  <a:tcPr marL="8730" marR="8730" marT="87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ctr"/>
                      <a:endParaRPr lang="en-US" sz="1400" b="0" i="0" u="none" strike="noStrike" dirty="0">
                        <a:solidFill>
                          <a:srgbClr val="000000"/>
                        </a:solidFill>
                        <a:effectLst/>
                        <a:latin typeface="Urban_nep" pitchFamily="2" charset="0"/>
                        <a:cs typeface="Kalimati" panose="00000400000000000000" pitchFamily="2"/>
                      </a:endParaRPr>
                    </a:p>
                  </a:txBody>
                  <a:tcPr marL="8730" marR="8730" marT="8730" marB="0" anchor="ctr">
                    <a:solidFill>
                      <a:schemeClr val="bg1">
                        <a:lumMod val="85000"/>
                      </a:schemeClr>
                    </a:solidFill>
                  </a:tcPr>
                </a:tc>
                <a:tc rowSpan="2">
                  <a:txBody>
                    <a:bodyPr/>
                    <a:lstStyle/>
                    <a:p>
                      <a:pPr algn="ctr" fontAlgn="ctr"/>
                      <a:r>
                        <a:rPr lang="ne-NP" sz="1400" b="0" i="0" u="none" strike="noStrike" dirty="0" smtClean="0">
                          <a:solidFill>
                            <a:srgbClr val="000000"/>
                          </a:solidFill>
                          <a:effectLst/>
                          <a:latin typeface="Urban_nep" pitchFamily="2" charset="0"/>
                          <a:cs typeface="Kalimati" panose="00000400000000000000" pitchFamily="2"/>
                        </a:rPr>
                        <a:t>अनुमानमा प्रतिशत</a:t>
                      </a:r>
                      <a:endParaRPr lang="en-US" sz="1400" b="0" i="0" u="none" strike="noStrike" dirty="0">
                        <a:solidFill>
                          <a:srgbClr val="000000"/>
                        </a:solidFill>
                        <a:effectLst/>
                        <a:latin typeface="Urban_nep" pitchFamily="2" charset="0"/>
                        <a:cs typeface="Kalimati" panose="00000400000000000000" pitchFamily="2"/>
                      </a:endParaRPr>
                    </a:p>
                  </a:txBody>
                  <a:tcPr marL="8730" marR="8730" marT="87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0"/>
                  </a:ext>
                </a:extLst>
              </a:tr>
              <a:tr h="473446">
                <a:tc vMerge="1">
                  <a:txBody>
                    <a:bodyPr/>
                    <a:lstStyle/>
                    <a:p>
                      <a:pPr algn="ctr" fontAlgn="ctr"/>
                      <a:endParaRPr lang="en-US" sz="1200" b="0" i="0" u="none" strike="noStrike" dirty="0">
                        <a:solidFill>
                          <a:srgbClr val="000000"/>
                        </a:solidFill>
                        <a:effectLst/>
                        <a:latin typeface="Urban_nep" pitchFamily="2" charset="0"/>
                      </a:endParaRPr>
                    </a:p>
                  </a:txBody>
                  <a:tcPr marL="7679" marR="7679" marT="7679" marB="0" anchor="ctr">
                    <a:solidFill>
                      <a:schemeClr val="bg1">
                        <a:lumMod val="85000"/>
                      </a:schemeClr>
                    </a:solidFill>
                  </a:tcPr>
                </a:tc>
                <a:tc vMerge="1">
                  <a:txBody>
                    <a:bodyPr/>
                    <a:lstStyle/>
                    <a:p>
                      <a:pPr algn="l" fontAlgn="b"/>
                      <a:endParaRPr lang="en-US" sz="1200" b="0" i="0" u="none" strike="noStrike" dirty="0">
                        <a:solidFill>
                          <a:srgbClr val="000000"/>
                        </a:solidFill>
                        <a:effectLst/>
                        <a:latin typeface="Urban_nep" pitchFamily="2" charset="0"/>
                      </a:endParaRPr>
                    </a:p>
                  </a:txBody>
                  <a:tcPr marL="7679" marR="7679" marT="7679" marB="0" anchor="ctr">
                    <a:solidFill>
                      <a:schemeClr val="bg1">
                        <a:lumMod val="85000"/>
                      </a:schemeClr>
                    </a:solidFill>
                  </a:tcPr>
                </a:tc>
                <a:tc vMerge="1">
                  <a:txBody>
                    <a:bodyPr/>
                    <a:lstStyle/>
                    <a:p>
                      <a:pPr algn="r" fontAlgn="b"/>
                      <a:endParaRPr lang="en-US" sz="1200" b="0" i="0" u="none" strike="noStrike" dirty="0">
                        <a:effectLst/>
                        <a:latin typeface="Urban_nep" pitchFamily="2" charset="0"/>
                      </a:endParaRPr>
                    </a:p>
                  </a:txBody>
                  <a:tcPr marL="0" marR="0" marT="0" marB="0" anchor="ctr">
                    <a:solidFill>
                      <a:schemeClr val="bg1">
                        <a:lumMod val="85000"/>
                      </a:schemeClr>
                    </a:solidFill>
                  </a:tcPr>
                </a:tc>
                <a:tc>
                  <a:txBody>
                    <a:bodyPr/>
                    <a:lstStyle/>
                    <a:p>
                      <a:pPr algn="ctr" fontAlgn="b"/>
                      <a:r>
                        <a:rPr lang="ne-NP" sz="1200" b="0" i="0" u="none" strike="noStrike" dirty="0" smtClean="0">
                          <a:effectLst/>
                          <a:latin typeface="Urban_nep" pitchFamily="2" charset="0"/>
                          <a:cs typeface="Kalimati" panose="00000400000000000000" pitchFamily="2"/>
                        </a:rPr>
                        <a:t>अनुमान</a:t>
                      </a:r>
                      <a:endParaRPr lang="en-US" sz="1200" b="0" i="0" u="none" strike="noStrike" dirty="0">
                        <a:effectLst/>
                        <a:latin typeface="Urban_nep" pitchFamily="2" charset="0"/>
                        <a:cs typeface="Kalimati" panose="00000400000000000000" pitchFamily="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ne-NP" sz="1200" b="0" i="0" u="none" strike="noStrike" dirty="0" smtClean="0">
                          <a:effectLst/>
                          <a:latin typeface="Urban_nep" pitchFamily="2" charset="0"/>
                          <a:cs typeface="Kalimati" panose="00000400000000000000" pitchFamily="2"/>
                        </a:rPr>
                        <a:t>यथार्थ</a:t>
                      </a:r>
                      <a:endParaRPr lang="en-US" sz="1200" b="0" i="0" u="none" strike="noStrike" dirty="0">
                        <a:effectLst/>
                        <a:latin typeface="Urban_nep" pitchFamily="2" charset="0"/>
                        <a:cs typeface="Kalimati" panose="00000400000000000000" pitchFamily="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fontAlgn="b"/>
                      <a:endParaRPr lang="en-US" sz="1200" b="0" i="0" u="none" strike="noStrike" dirty="0" smtClean="0">
                        <a:solidFill>
                          <a:srgbClr val="000000"/>
                        </a:solidFill>
                        <a:effectLst/>
                        <a:latin typeface="Kalimati" panose="00000400000000000000" pitchFamily="2"/>
                        <a:cs typeface="Kalimati" panose="00000400000000000000" pitchFamily="2"/>
                      </a:endParaRPr>
                    </a:p>
                  </a:txBody>
                  <a:tcPr marL="9525" marR="9525" marT="9525" marB="0" anchor="ctr">
                    <a:solidFill>
                      <a:schemeClr val="bg1">
                        <a:lumMod val="85000"/>
                      </a:schemeClr>
                    </a:solidFill>
                  </a:tcPr>
                </a:tc>
                <a:extLst>
                  <a:ext uri="{0D108BD9-81ED-4DB2-BD59-A6C34878D82A}">
                    <a16:rowId xmlns:a16="http://schemas.microsoft.com/office/drawing/2014/main" xmlns="" val="10001"/>
                  </a:ext>
                </a:extLst>
              </a:tr>
              <a:tr h="473446">
                <a:tc>
                  <a:txBody>
                    <a:bodyPr/>
                    <a:lstStyle/>
                    <a:p>
                      <a:pPr algn="ctr" fontAlgn="ctr"/>
                      <a:r>
                        <a:rPr lang="en-US" sz="1400" u="none" strike="noStrike" dirty="0" smtClean="0">
                          <a:effectLst/>
                          <a:latin typeface="Urban_nep" pitchFamily="2" charset="0"/>
                          <a:cs typeface="Kalimati" panose="00000400000000000000" pitchFamily="2"/>
                        </a:rPr>
                        <a:t>#</a:t>
                      </a:r>
                      <a:endParaRPr lang="en-US" sz="1400" b="0" i="0" u="none" strike="noStrike" dirty="0">
                        <a:solidFill>
                          <a:srgbClr val="000000"/>
                        </a:solidFill>
                        <a:effectLst/>
                        <a:latin typeface="Urban_nep" pitchFamily="2" charset="0"/>
                        <a:cs typeface="Kalimati" panose="00000400000000000000" pitchFamily="2"/>
                      </a:endParaRPr>
                    </a:p>
                  </a:txBody>
                  <a:tcPr marL="7679" marR="7679" marT="76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400" u="none" strike="noStrike" dirty="0" err="1">
                          <a:effectLst/>
                          <a:latin typeface="Urban_nep" pitchFamily="2" charset="0"/>
                          <a:cs typeface="Kalimati" panose="00000400000000000000" pitchFamily="2"/>
                        </a:rPr>
                        <a:t>hg;xeflutf</a:t>
                      </a:r>
                      <a:endParaRPr lang="en-US" sz="1400" b="0" i="0" u="none" strike="noStrike" dirty="0">
                        <a:solidFill>
                          <a:srgbClr val="000000"/>
                        </a:solidFill>
                        <a:effectLst/>
                        <a:latin typeface="Urban_nep" pitchFamily="2" charset="0"/>
                        <a:cs typeface="Kalimati" panose="00000400000000000000" pitchFamily="2"/>
                      </a:endParaRPr>
                    </a:p>
                  </a:txBody>
                  <a:tcPr marL="7679" marR="7679" marT="76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200" b="0" i="0" u="none" strike="noStrike" dirty="0" smtClean="0">
                          <a:solidFill>
                            <a:srgbClr val="000000"/>
                          </a:solidFill>
                          <a:effectLst/>
                          <a:latin typeface="Urban_nep" pitchFamily="2" charset="0"/>
                        </a:rPr>
                        <a:t>3,60,34,955.00</a:t>
                      </a:r>
                      <a:endParaRPr lang="en-US" sz="1200" b="0" i="0" u="none" strike="noStrike" dirty="0">
                        <a:solidFill>
                          <a:srgbClr val="000000"/>
                        </a:solidFill>
                        <a:effectLst/>
                        <a:latin typeface="Urban_nep"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ne-NP" sz="1200" b="0" i="0" u="none" strike="noStrike" dirty="0" smtClean="0">
                          <a:effectLst/>
                          <a:latin typeface="Urban_nep" pitchFamily="2" charset="0"/>
                          <a:cs typeface="Kalimati" panose="00000400000000000000" pitchFamily="2"/>
                        </a:rPr>
                        <a:t>3</a:t>
                      </a:r>
                      <a:r>
                        <a:rPr lang="en-US" sz="1200" b="0" i="0" u="none" strike="noStrike" dirty="0" smtClean="0">
                          <a:effectLst/>
                          <a:latin typeface="Urban_nep" pitchFamily="2" charset="0"/>
                          <a:cs typeface="Kalimati" panose="00000400000000000000" pitchFamily="2"/>
                        </a:rPr>
                        <a:t>,00,00,000.00</a:t>
                      </a:r>
                      <a:endParaRPr lang="en-US" sz="1200" b="0" i="0" u="none" strike="noStrike" dirty="0">
                        <a:effectLst/>
                        <a:latin typeface="Urban_nep" pitchFamily="2" charset="0"/>
                        <a:cs typeface="Kalimati" panose="00000400000000000000" pitchFamily="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200" b="0" i="0" u="none" strike="noStrike" dirty="0" smtClean="0">
                          <a:solidFill>
                            <a:srgbClr val="000000"/>
                          </a:solidFill>
                          <a:effectLst/>
                          <a:latin typeface="Urban_nep"/>
                        </a:rPr>
                        <a:t>4,14,46,794.95</a:t>
                      </a:r>
                      <a:endParaRPr lang="en-US" sz="1200" b="0" i="0" u="none" strike="noStrike" dirty="0">
                        <a:solidFill>
                          <a:srgbClr val="000000"/>
                        </a:solidFill>
                        <a:effectLst/>
                        <a:latin typeface="Urban_nep"/>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ne-NP" sz="1200" b="0" i="0" u="none" strike="noStrike" dirty="0" smtClean="0">
                          <a:solidFill>
                            <a:srgbClr val="000000"/>
                          </a:solidFill>
                          <a:effectLst/>
                          <a:latin typeface="Kalimati" panose="00000400000000000000" pitchFamily="2"/>
                          <a:cs typeface="Kalimati" panose="00000400000000000000" pitchFamily="2"/>
                        </a:rPr>
                        <a:t>138.15</a:t>
                      </a:r>
                      <a:endParaRPr lang="en-US" sz="1200" b="0" i="0" u="none" strike="noStrike" dirty="0" smtClean="0">
                        <a:solidFill>
                          <a:srgbClr val="000000"/>
                        </a:solidFill>
                        <a:effectLst/>
                        <a:latin typeface="Kalimati" panose="00000400000000000000" pitchFamily="2"/>
                        <a:cs typeface="Kalimati" panose="00000400000000000000" pitchFamily="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557371">
                <a:tc>
                  <a:txBody>
                    <a:bodyPr/>
                    <a:lstStyle/>
                    <a:p>
                      <a:pPr algn="ctr" fontAlgn="ctr"/>
                      <a:r>
                        <a:rPr lang="en-US" sz="1400" u="none" strike="noStrike" dirty="0" smtClean="0">
                          <a:effectLst/>
                          <a:latin typeface="Urban_nep" pitchFamily="2" charset="0"/>
                          <a:cs typeface="Kalimati" panose="00000400000000000000" pitchFamily="2"/>
                        </a:rPr>
                        <a:t>&lt;</a:t>
                      </a:r>
                      <a:endParaRPr lang="en-US" sz="1400" b="0" i="0" u="none" strike="noStrike" dirty="0">
                        <a:solidFill>
                          <a:srgbClr val="000000"/>
                        </a:solidFill>
                        <a:effectLst/>
                        <a:latin typeface="Urban_nep" pitchFamily="2" charset="0"/>
                        <a:cs typeface="Kalimati" panose="00000400000000000000" pitchFamily="2"/>
                      </a:endParaRPr>
                    </a:p>
                  </a:txBody>
                  <a:tcPr marL="7679" marR="7679" marT="76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400" u="none" strike="noStrike" dirty="0">
                          <a:effectLst/>
                          <a:latin typeface="Urban_nep" pitchFamily="2" charset="0"/>
                          <a:cs typeface="Kalimati" panose="00000400000000000000" pitchFamily="2"/>
                        </a:rPr>
                        <a:t>g]</a:t>
                      </a:r>
                      <a:r>
                        <a:rPr lang="en-US" sz="1400" u="none" strike="noStrike" dirty="0" err="1">
                          <a:effectLst/>
                          <a:latin typeface="Urban_nep" pitchFamily="2" charset="0"/>
                          <a:cs typeface="Kalimati" panose="00000400000000000000" pitchFamily="2"/>
                        </a:rPr>
                        <a:t>kfn</a:t>
                      </a:r>
                      <a:r>
                        <a:rPr lang="en-US" sz="1400" u="none" strike="noStrike" dirty="0">
                          <a:effectLst/>
                          <a:latin typeface="Urban_nep" pitchFamily="2" charset="0"/>
                          <a:cs typeface="Kalimati" panose="00000400000000000000" pitchFamily="2"/>
                        </a:rPr>
                        <a:t> ;/</a:t>
                      </a:r>
                      <a:r>
                        <a:rPr lang="en-US" sz="1400" u="none" strike="noStrike" dirty="0" err="1">
                          <a:effectLst/>
                          <a:latin typeface="Urban_nep" pitchFamily="2" charset="0"/>
                          <a:cs typeface="Kalimati" panose="00000400000000000000" pitchFamily="2"/>
                        </a:rPr>
                        <a:t>sf</a:t>
                      </a:r>
                      <a:r>
                        <a:rPr lang="en-US" sz="1400" u="none" strike="noStrike" dirty="0">
                          <a:effectLst/>
                          <a:latin typeface="Urban_nep" pitchFamily="2" charset="0"/>
                          <a:cs typeface="Kalimati" panose="00000400000000000000" pitchFamily="2"/>
                        </a:rPr>
                        <a:t>/</a:t>
                      </a:r>
                      <a:r>
                        <a:rPr lang="en-US" sz="1400" u="none" strike="noStrike" dirty="0" err="1">
                          <a:effectLst/>
                          <a:latin typeface="Urban_nep" pitchFamily="2" charset="0"/>
                          <a:cs typeface="Kalimati" panose="00000400000000000000" pitchFamily="2"/>
                        </a:rPr>
                        <a:t>sf</a:t>
                      </a:r>
                      <a:r>
                        <a:rPr lang="en-US" sz="1400" u="none" strike="noStrike" dirty="0">
                          <a:effectLst/>
                          <a:latin typeface="Urban_nep" pitchFamily="2" charset="0"/>
                          <a:cs typeface="Kalimati" panose="00000400000000000000" pitchFamily="2"/>
                        </a:rPr>
                        <a:t>] </a:t>
                      </a:r>
                      <a:r>
                        <a:rPr lang="en-US" sz="1400" u="none" strike="noStrike" dirty="0" err="1">
                          <a:effectLst/>
                          <a:latin typeface="Urban_nep" pitchFamily="2" charset="0"/>
                          <a:cs typeface="Kalimati" panose="00000400000000000000" pitchFamily="2"/>
                        </a:rPr>
                        <a:t>cg'bfg</a:t>
                      </a:r>
                      <a:r>
                        <a:rPr lang="en-US" sz="1400" u="none" strike="noStrike" dirty="0">
                          <a:effectLst/>
                          <a:latin typeface="Urban_nep" pitchFamily="2" charset="0"/>
                          <a:cs typeface="Kalimati" panose="00000400000000000000" pitchFamily="2"/>
                        </a:rPr>
                        <a:t> ;</a:t>
                      </a:r>
                      <a:r>
                        <a:rPr lang="en-US" sz="1400" u="none" strike="noStrike" dirty="0" err="1">
                          <a:effectLst/>
                          <a:latin typeface="Urban_nep" pitchFamily="2" charset="0"/>
                          <a:cs typeface="Kalimati" panose="00000400000000000000" pitchFamily="2"/>
                        </a:rPr>
                        <a:t>xof</a:t>
                      </a:r>
                      <a:r>
                        <a:rPr lang="en-US" sz="1400" u="none" strike="noStrike" dirty="0">
                          <a:effectLst/>
                          <a:latin typeface="Urban_nep" pitchFamily="2" charset="0"/>
                          <a:cs typeface="Kalimati" panose="00000400000000000000" pitchFamily="2"/>
                        </a:rPr>
                        <a:t>]u</a:t>
                      </a:r>
                      <a:endParaRPr lang="en-US" sz="1400" b="0" i="0" u="none" strike="noStrike" dirty="0">
                        <a:solidFill>
                          <a:srgbClr val="000000"/>
                        </a:solidFill>
                        <a:effectLst/>
                        <a:latin typeface="Urban_nep" pitchFamily="2" charset="0"/>
                        <a:cs typeface="Kalimati" panose="00000400000000000000" pitchFamily="2"/>
                      </a:endParaRPr>
                    </a:p>
                  </a:txBody>
                  <a:tcPr marL="7679" marR="7679" marT="76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endParaRPr lang="en-US" sz="1200" b="0" i="0" u="none" strike="noStrike" dirty="0">
                        <a:solidFill>
                          <a:srgbClr val="000000"/>
                        </a:solidFill>
                        <a:effectLst/>
                        <a:latin typeface="Urban_nep" pitchFamily="2" charset="0"/>
                        <a:cs typeface="Kalimati" panose="00000400000000000000" pitchFamily="2"/>
                      </a:endParaRPr>
                    </a:p>
                  </a:txBody>
                  <a:tcPr marL="7679" marR="7679" marT="76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endParaRPr lang="en-US" sz="1200" b="0" i="0" u="none" strike="noStrike" dirty="0">
                        <a:solidFill>
                          <a:srgbClr val="000000"/>
                        </a:solidFill>
                        <a:effectLst/>
                        <a:latin typeface="Urban_nep" pitchFamily="2" charset="0"/>
                        <a:cs typeface="Kalimati" panose="00000400000000000000" pitchFamily="2"/>
                      </a:endParaRPr>
                    </a:p>
                  </a:txBody>
                  <a:tcPr marL="7679" marR="7679" marT="76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endParaRPr lang="en-US" sz="1200" b="0" i="0" u="none" strike="noStrike" dirty="0">
                        <a:solidFill>
                          <a:srgbClr val="000000"/>
                        </a:solidFill>
                        <a:effectLst/>
                        <a:latin typeface="Urban_nep" pitchFamily="2" charset="0"/>
                        <a:cs typeface="Kalimati" panose="00000400000000000000" pitchFamily="2"/>
                      </a:endParaRPr>
                    </a:p>
                  </a:txBody>
                  <a:tcPr marL="7679" marR="7679" marT="76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200" b="0" i="0" u="none" strike="noStrike" dirty="0">
                        <a:solidFill>
                          <a:srgbClr val="000000"/>
                        </a:solidFill>
                        <a:effectLst/>
                        <a:latin typeface="Kalimati" panose="00000400000000000000" pitchFamily="2"/>
                        <a:cs typeface="Kalimati" panose="00000400000000000000" pitchFamily="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r h="473446">
                <a:tc>
                  <a:txBody>
                    <a:bodyPr/>
                    <a:lstStyle/>
                    <a:p>
                      <a:pPr algn="ctr" fontAlgn="ctr"/>
                      <a:r>
                        <a:rPr lang="en-US" sz="1400" u="none" strike="noStrike" dirty="0">
                          <a:effectLst/>
                          <a:latin typeface="Urban_nep" pitchFamily="2" charset="0"/>
                          <a:cs typeface="Kalimati" panose="00000400000000000000" pitchFamily="2"/>
                        </a:rPr>
                        <a:t> </a:t>
                      </a:r>
                      <a:endParaRPr lang="en-US" sz="1400" b="0" i="0" u="none" strike="noStrike" dirty="0">
                        <a:solidFill>
                          <a:srgbClr val="000000"/>
                        </a:solidFill>
                        <a:effectLst/>
                        <a:latin typeface="Urban_nep" pitchFamily="2" charset="0"/>
                        <a:cs typeface="Kalimati" panose="00000400000000000000" pitchFamily="2"/>
                      </a:endParaRPr>
                    </a:p>
                  </a:txBody>
                  <a:tcPr marL="7679" marR="7679" marT="76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400" u="none" strike="noStrike" dirty="0">
                          <a:effectLst/>
                          <a:latin typeface="Urban_nep" pitchFamily="2" charset="0"/>
                          <a:cs typeface="Kalimati" panose="00000400000000000000" pitchFamily="2"/>
                        </a:rPr>
                        <a:t>ô </a:t>
                      </a:r>
                      <a:r>
                        <a:rPr lang="en-US" sz="1400" u="none" strike="noStrike" dirty="0" err="1" smtClean="0">
                          <a:effectLst/>
                          <a:latin typeface="Urban_nep" pitchFamily="2" charset="0"/>
                          <a:cs typeface="Kalimati" panose="00000400000000000000" pitchFamily="2"/>
                        </a:rPr>
                        <a:t>lgzt</a:t>
                      </a:r>
                      <a:r>
                        <a:rPr lang="en-US" sz="1400" u="none" strike="noStrike" dirty="0" smtClean="0">
                          <a:effectLst/>
                          <a:latin typeface="Urban_nep" pitchFamily="2" charset="0"/>
                          <a:cs typeface="Kalimati" panose="00000400000000000000" pitchFamily="2"/>
                        </a:rPr>
                        <a:t>{ </a:t>
                      </a:r>
                      <a:r>
                        <a:rPr lang="en-US" sz="1400" u="none" strike="noStrike" dirty="0" err="1" smtClean="0">
                          <a:effectLst/>
                          <a:latin typeface="Urban_nep" pitchFamily="2" charset="0"/>
                          <a:cs typeface="Kalimati" panose="00000400000000000000" pitchFamily="2"/>
                        </a:rPr>
                        <a:t>cg</a:t>
                      </a:r>
                      <a:r>
                        <a:rPr lang="en-US" sz="1400" b="0" i="0" u="none" strike="noStrike" dirty="0" err="1" smtClean="0">
                          <a:solidFill>
                            <a:srgbClr val="000000"/>
                          </a:solidFill>
                          <a:effectLst/>
                          <a:latin typeface="Urban_nep" pitchFamily="2" charset="0"/>
                          <a:cs typeface="Kalimati" panose="00000400000000000000" pitchFamily="2"/>
                        </a:rPr>
                        <a:t>'bfg</a:t>
                      </a:r>
                      <a:r>
                        <a:rPr lang="en-US" sz="1200" b="0" i="0" u="none" strike="noStrike" dirty="0" err="1" smtClean="0">
                          <a:solidFill>
                            <a:srgbClr val="000000"/>
                          </a:solidFill>
                          <a:effectLst/>
                          <a:latin typeface="Urban_nep" pitchFamily="2" charset="0"/>
                          <a:cs typeface="Kalimati" panose="00000400000000000000" pitchFamily="2"/>
                        </a:rPr>
                        <a:t>-ljQLo</a:t>
                      </a:r>
                      <a:r>
                        <a:rPr lang="en-US" sz="1200" b="0" i="0" u="none" strike="noStrike" dirty="0" smtClean="0">
                          <a:solidFill>
                            <a:srgbClr val="000000"/>
                          </a:solidFill>
                          <a:effectLst/>
                          <a:latin typeface="Urban_nep" pitchFamily="2" charset="0"/>
                          <a:cs typeface="Kalimati" panose="00000400000000000000" pitchFamily="2"/>
                        </a:rPr>
                        <a:t> ;</a:t>
                      </a:r>
                      <a:r>
                        <a:rPr lang="en-US" sz="1200" b="0" i="0" u="none" strike="noStrike" dirty="0" err="1" smtClean="0">
                          <a:solidFill>
                            <a:srgbClr val="000000"/>
                          </a:solidFill>
                          <a:effectLst/>
                          <a:latin typeface="Urban_nep" pitchFamily="2" charset="0"/>
                          <a:cs typeface="Kalimati" panose="00000400000000000000" pitchFamily="2"/>
                        </a:rPr>
                        <a:t>dfgLs</a:t>
                      </a:r>
                      <a:r>
                        <a:rPr lang="en-US" sz="1200" b="0" i="0" u="none" strike="noStrike" dirty="0" smtClean="0">
                          <a:solidFill>
                            <a:srgbClr val="000000"/>
                          </a:solidFill>
                          <a:effectLst/>
                          <a:latin typeface="Urban_nep" pitchFamily="2" charset="0"/>
                          <a:cs typeface="Kalimati" panose="00000400000000000000" pitchFamily="2"/>
                        </a:rPr>
                        <a:t>/)f_</a:t>
                      </a:r>
                      <a:endParaRPr lang="en-US" sz="1400" b="0" i="0" u="none" strike="noStrike" dirty="0">
                        <a:solidFill>
                          <a:srgbClr val="000000"/>
                        </a:solidFill>
                        <a:effectLst/>
                        <a:latin typeface="Urban_nep" pitchFamily="2" charset="0"/>
                        <a:cs typeface="Kalimati" panose="00000400000000000000" pitchFamily="2"/>
                      </a:endParaRPr>
                    </a:p>
                  </a:txBody>
                  <a:tcPr marL="7679" marR="7679" marT="76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200" b="0" i="0" u="none" strike="noStrike" dirty="0" smtClean="0">
                          <a:effectLst/>
                          <a:latin typeface="Urban_nep" pitchFamily="2" charset="0"/>
                          <a:cs typeface="Kalimati" panose="00000400000000000000" pitchFamily="2"/>
                        </a:rPr>
                        <a:t>13,37,68,000.00</a:t>
                      </a:r>
                      <a:endParaRPr lang="en-US" sz="1200" b="0" i="0" u="none" strike="noStrike" dirty="0">
                        <a:effectLst/>
                        <a:latin typeface="Urban_nep" pitchFamily="2" charset="0"/>
                        <a:cs typeface="Kalimati" panose="00000400000000000000" pitchFamily="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200" b="0" i="0" u="none" strike="noStrike" dirty="0" smtClean="0">
                          <a:effectLst/>
                          <a:latin typeface="Urban_nep" pitchFamily="2" charset="0"/>
                        </a:rPr>
                        <a:t>45,88,74,000.00</a:t>
                      </a:r>
                      <a:endParaRPr lang="en-US" sz="1200" b="0" i="0" u="none" strike="noStrike" dirty="0">
                        <a:effectLst/>
                        <a:latin typeface="Urban_nep"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200" b="0" i="0" u="none" strike="noStrike" dirty="0" smtClean="0">
                          <a:effectLst/>
                          <a:latin typeface="Urban_nep" pitchFamily="2" charset="0"/>
                        </a:rPr>
                        <a:t>45,88,74,000.00</a:t>
                      </a:r>
                      <a:endParaRPr lang="en-US" sz="1200" b="0" i="0" u="none" strike="noStrike" dirty="0">
                        <a:effectLst/>
                        <a:latin typeface="Urban_nep"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ne-NP" sz="1200" b="0" i="0" u="none" strike="noStrike" dirty="0" smtClean="0">
                          <a:solidFill>
                            <a:srgbClr val="000000"/>
                          </a:solidFill>
                          <a:effectLst/>
                          <a:latin typeface="Kalimati" panose="00000400000000000000" pitchFamily="2"/>
                          <a:cs typeface="Kalimati" panose="00000400000000000000" pitchFamily="2"/>
                        </a:rPr>
                        <a:t>100</a:t>
                      </a:r>
                      <a:endParaRPr lang="en-US" sz="1200" b="0" i="0" u="none" strike="noStrike" dirty="0">
                        <a:solidFill>
                          <a:srgbClr val="000000"/>
                        </a:solidFill>
                        <a:effectLst/>
                        <a:latin typeface="Kalimati" panose="00000400000000000000" pitchFamily="2"/>
                        <a:cs typeface="Kalimati" panose="00000400000000000000" pitchFamily="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r h="355039">
                <a:tc>
                  <a:txBody>
                    <a:bodyPr/>
                    <a:lstStyle/>
                    <a:p>
                      <a:pPr algn="ctr" fontAlgn="ctr"/>
                      <a:endParaRPr lang="en-US" sz="1400" b="0" i="0" u="none" strike="noStrike" dirty="0">
                        <a:solidFill>
                          <a:srgbClr val="000000"/>
                        </a:solidFill>
                        <a:effectLst/>
                        <a:latin typeface="Urban_nep" pitchFamily="2" charset="0"/>
                        <a:cs typeface="Kalimati" panose="00000400000000000000" pitchFamily="2"/>
                      </a:endParaRPr>
                    </a:p>
                  </a:txBody>
                  <a:tcPr marL="7679" marR="7679" marT="76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400" b="0" i="0" u="none" strike="noStrike" dirty="0" smtClean="0">
                          <a:solidFill>
                            <a:srgbClr val="000000"/>
                          </a:solidFill>
                          <a:effectLst/>
                          <a:latin typeface="Urban_nep" pitchFamily="2" charset="0"/>
                          <a:cs typeface="Kalimati" panose="00000400000000000000" pitchFamily="2"/>
                        </a:rPr>
                        <a:t>ô</a:t>
                      </a:r>
                      <a:r>
                        <a:rPr lang="en-US" sz="1400" b="0" i="0" u="none" strike="noStrike" baseline="0" dirty="0" smtClean="0">
                          <a:solidFill>
                            <a:srgbClr val="000000"/>
                          </a:solidFill>
                          <a:effectLst/>
                          <a:latin typeface="Urban_nep" pitchFamily="2" charset="0"/>
                          <a:cs typeface="Kalimati" panose="00000400000000000000" pitchFamily="2"/>
                        </a:rPr>
                        <a:t> ;</a:t>
                      </a:r>
                      <a:r>
                        <a:rPr lang="en-US" sz="1400" b="0" i="0" u="none" strike="noStrike" baseline="0" dirty="0" err="1" smtClean="0">
                          <a:solidFill>
                            <a:srgbClr val="000000"/>
                          </a:solidFill>
                          <a:effectLst/>
                          <a:latin typeface="Urban_nep" pitchFamily="2" charset="0"/>
                          <a:cs typeface="Kalimati" panose="00000400000000000000" pitchFamily="2"/>
                        </a:rPr>
                        <a:t>zt</a:t>
                      </a:r>
                      <a:r>
                        <a:rPr lang="en-US" sz="1400" b="0" i="0" u="none" strike="noStrike" baseline="0" dirty="0" smtClean="0">
                          <a:solidFill>
                            <a:srgbClr val="000000"/>
                          </a:solidFill>
                          <a:effectLst/>
                          <a:latin typeface="Urban_nep" pitchFamily="2" charset="0"/>
                          <a:cs typeface="Kalimati" panose="00000400000000000000" pitchFamily="2"/>
                        </a:rPr>
                        <a:t>{ </a:t>
                      </a:r>
                      <a:r>
                        <a:rPr lang="en-US" sz="1400" b="0" i="0" u="none" strike="noStrike" baseline="0" dirty="0" err="1" smtClean="0">
                          <a:solidFill>
                            <a:srgbClr val="000000"/>
                          </a:solidFill>
                          <a:effectLst/>
                          <a:latin typeface="Urban_nep" pitchFamily="2" charset="0"/>
                          <a:cs typeface="Kalimati" panose="00000400000000000000" pitchFamily="2"/>
                        </a:rPr>
                        <a:t>cg'bfg</a:t>
                      </a:r>
                      <a:endParaRPr lang="en-US" sz="1400" b="0" i="0" u="none" strike="noStrike" dirty="0">
                        <a:solidFill>
                          <a:srgbClr val="000000"/>
                        </a:solidFill>
                        <a:effectLst/>
                        <a:latin typeface="Urban_nep" pitchFamily="2" charset="0"/>
                        <a:cs typeface="Kalimati" panose="00000400000000000000" pitchFamily="2"/>
                      </a:endParaRPr>
                    </a:p>
                  </a:txBody>
                  <a:tcPr marL="7679" marR="7679" marT="76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200" b="0" i="0" u="none" strike="noStrike" dirty="0" smtClean="0">
                          <a:effectLst/>
                          <a:latin typeface="Urban_nep" pitchFamily="2" charset="0"/>
                          <a:cs typeface="Kalimati" panose="00000400000000000000" pitchFamily="2"/>
                        </a:rPr>
                        <a:t>2,16,75,000.00</a:t>
                      </a:r>
                      <a:endParaRPr lang="en-US" sz="1200" b="0" i="0" u="none" strike="noStrike" dirty="0">
                        <a:effectLst/>
                        <a:latin typeface="Urban_nep" pitchFamily="2" charset="0"/>
                        <a:cs typeface="Kalimati" panose="00000400000000000000" pitchFamily="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200" b="0" i="0" u="none" strike="noStrike" dirty="0" smtClean="0">
                          <a:effectLst/>
                          <a:latin typeface="Urban_nep" pitchFamily="2" charset="0"/>
                        </a:rPr>
                        <a:t>23,93,49,000.00</a:t>
                      </a:r>
                      <a:endParaRPr lang="en-US" sz="1200" b="0" i="0" u="none" strike="noStrike" dirty="0">
                        <a:effectLst/>
                        <a:latin typeface="Urban_nep"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200" b="0" i="0" u="none" strike="noStrike" dirty="0" smtClean="0">
                          <a:solidFill>
                            <a:srgbClr val="000000"/>
                          </a:solidFill>
                          <a:effectLst/>
                          <a:latin typeface="Urban_nep"/>
                        </a:rPr>
                        <a:t>21,89,13,169.02</a:t>
                      </a:r>
                      <a:endParaRPr lang="en-US" sz="1200" b="0" i="0" u="none" strike="noStrike" dirty="0">
                        <a:solidFill>
                          <a:srgbClr val="000000"/>
                        </a:solidFill>
                        <a:effectLst/>
                        <a:latin typeface="Urban_nep"/>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ne-NP" sz="1200" b="0" i="0" u="none" strike="noStrike" dirty="0" smtClean="0">
                          <a:solidFill>
                            <a:srgbClr val="000000"/>
                          </a:solidFill>
                          <a:effectLst/>
                          <a:latin typeface="Kalimati" panose="00000400000000000000" pitchFamily="2"/>
                          <a:cs typeface="Kalimati" panose="00000400000000000000" pitchFamily="2"/>
                        </a:rPr>
                        <a:t>91.46</a:t>
                      </a:r>
                      <a:endParaRPr lang="en-US" sz="1200" b="0" i="0" u="none" strike="noStrike" dirty="0">
                        <a:solidFill>
                          <a:srgbClr val="000000"/>
                        </a:solidFill>
                        <a:effectLst/>
                        <a:latin typeface="Kalimati" panose="00000400000000000000" pitchFamily="2"/>
                        <a:cs typeface="Kalimati" panose="00000400000000000000" pitchFamily="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5"/>
                  </a:ext>
                </a:extLst>
              </a:tr>
              <a:tr h="355039">
                <a:tc>
                  <a:txBody>
                    <a:bodyPr/>
                    <a:lstStyle/>
                    <a:p>
                      <a:pPr algn="ctr" fontAlgn="ctr"/>
                      <a:r>
                        <a:rPr lang="en-US" sz="1400" u="none" strike="noStrike" dirty="0">
                          <a:effectLst/>
                          <a:latin typeface="Urban_nep" pitchFamily="2" charset="0"/>
                          <a:cs typeface="Kalimati" panose="00000400000000000000" pitchFamily="2"/>
                        </a:rPr>
                        <a:t> </a:t>
                      </a:r>
                      <a:endParaRPr lang="en-US" sz="1400" b="0" i="0" u="none" strike="noStrike" dirty="0">
                        <a:solidFill>
                          <a:srgbClr val="000000"/>
                        </a:solidFill>
                        <a:effectLst/>
                        <a:latin typeface="Urban_nep" pitchFamily="2" charset="0"/>
                        <a:cs typeface="Kalimati" panose="00000400000000000000" pitchFamily="2"/>
                      </a:endParaRPr>
                    </a:p>
                  </a:txBody>
                  <a:tcPr marL="7679" marR="7679" marT="76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400" u="none" strike="noStrike" dirty="0">
                          <a:effectLst/>
                          <a:latin typeface="Urban_nep" pitchFamily="2" charset="0"/>
                          <a:cs typeface="Kalimati" panose="00000400000000000000" pitchFamily="2"/>
                        </a:rPr>
                        <a:t>ô </a:t>
                      </a:r>
                      <a:r>
                        <a:rPr lang="en-US" sz="1400" u="none" strike="noStrike" dirty="0" err="1">
                          <a:effectLst/>
                          <a:latin typeface="Urban_nep" pitchFamily="2" charset="0"/>
                          <a:cs typeface="Kalimati" panose="00000400000000000000" pitchFamily="2"/>
                        </a:rPr>
                        <a:t>hu</a:t>
                      </a:r>
                      <a:r>
                        <a:rPr lang="en-US" sz="1400" u="none" strike="noStrike" dirty="0">
                          <a:effectLst/>
                          <a:latin typeface="Urban_nep" pitchFamily="2" charset="0"/>
                          <a:cs typeface="Kalimati" panose="00000400000000000000" pitchFamily="2"/>
                        </a:rPr>
                        <a:t>]*f </a:t>
                      </a:r>
                      <a:r>
                        <a:rPr lang="en-US" sz="1400" u="none" strike="noStrike" dirty="0" err="1" smtClean="0">
                          <a:effectLst/>
                          <a:latin typeface="Urban_nep" pitchFamily="2" charset="0"/>
                          <a:cs typeface="Kalimati" panose="00000400000000000000" pitchFamily="2"/>
                        </a:rPr>
                        <a:t>sf</a:t>
                      </a:r>
                      <a:r>
                        <a:rPr lang="en-US" sz="1400" u="none" strike="noStrike" dirty="0" smtClean="0">
                          <a:effectLst/>
                          <a:latin typeface="Urban_nep" pitchFamily="2" charset="0"/>
                          <a:cs typeface="Kalimati" panose="00000400000000000000" pitchFamily="2"/>
                        </a:rPr>
                        <a:t>]if</a:t>
                      </a:r>
                      <a:endParaRPr lang="en-US" sz="1400" b="0" i="0" u="none" strike="noStrike" dirty="0">
                        <a:solidFill>
                          <a:srgbClr val="000000"/>
                        </a:solidFill>
                        <a:effectLst/>
                        <a:latin typeface="Urban_nep" pitchFamily="2" charset="0"/>
                        <a:cs typeface="Kalimati" panose="00000400000000000000" pitchFamily="2"/>
                      </a:endParaRPr>
                    </a:p>
                  </a:txBody>
                  <a:tcPr marL="7679" marR="7679" marT="76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200" b="0" i="0" u="none" strike="noStrike" dirty="0" smtClean="0">
                          <a:effectLst/>
                          <a:latin typeface="Urban_nep" pitchFamily="2" charset="0"/>
                          <a:cs typeface="Kalimati" panose="00000400000000000000" pitchFamily="2"/>
                        </a:rPr>
                        <a:t>2,17,39,000.00</a:t>
                      </a:r>
                      <a:endParaRPr lang="en-US" sz="1200" b="0" i="0" u="none" strike="noStrike" dirty="0">
                        <a:effectLst/>
                        <a:latin typeface="Urban_nep" pitchFamily="2" charset="0"/>
                        <a:cs typeface="Kalimati" panose="00000400000000000000" pitchFamily="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200" b="0" i="0" u="none" strike="noStrike" dirty="0" smtClean="0">
                          <a:effectLst/>
                          <a:latin typeface="Urban_nep" pitchFamily="2" charset="0"/>
                        </a:rPr>
                        <a:t>0.00</a:t>
                      </a:r>
                      <a:endParaRPr lang="en-US" sz="1200" b="0" i="0" u="none" strike="noStrike" dirty="0">
                        <a:effectLst/>
                        <a:latin typeface="Urban_nep"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200" b="0" i="0" u="none" strike="noStrike" dirty="0" smtClean="0">
                          <a:effectLst/>
                          <a:latin typeface="Urban_nep" pitchFamily="2" charset="0"/>
                        </a:rPr>
                        <a:t>0.00</a:t>
                      </a:r>
                      <a:endParaRPr lang="en-US" sz="1200" b="0" i="0" u="none" strike="noStrike" dirty="0">
                        <a:effectLst/>
                        <a:latin typeface="Urban_nep"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ne-NP" sz="1200" b="0" i="0" u="none" strike="noStrike" dirty="0" smtClean="0">
                          <a:solidFill>
                            <a:srgbClr val="000000"/>
                          </a:solidFill>
                          <a:effectLst/>
                          <a:latin typeface="Kalimati" panose="00000400000000000000" pitchFamily="2"/>
                          <a:cs typeface="Kalimati" panose="00000400000000000000" pitchFamily="2"/>
                        </a:rPr>
                        <a:t>0</a:t>
                      </a:r>
                      <a:endParaRPr lang="en-US" sz="1200" b="0" i="0" u="none" strike="noStrike" dirty="0">
                        <a:solidFill>
                          <a:srgbClr val="000000"/>
                        </a:solidFill>
                        <a:effectLst/>
                        <a:latin typeface="Kalimati" panose="00000400000000000000" pitchFamily="2"/>
                        <a:cs typeface="Kalimati" panose="00000400000000000000" pitchFamily="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6"/>
                  </a:ext>
                </a:extLst>
              </a:tr>
              <a:tr h="473493">
                <a:tc>
                  <a:txBody>
                    <a:bodyPr/>
                    <a:lstStyle/>
                    <a:p>
                      <a:pPr algn="ctr" fontAlgn="ctr"/>
                      <a:r>
                        <a:rPr lang="en-US" sz="1400" u="none" strike="noStrike" dirty="0">
                          <a:effectLst/>
                          <a:latin typeface="Urban_nep" pitchFamily="2" charset="0"/>
                          <a:cs typeface="Kalimati" panose="00000400000000000000" pitchFamily="2"/>
                        </a:rPr>
                        <a:t> </a:t>
                      </a:r>
                      <a:endParaRPr lang="en-US" sz="1400" b="0" i="0" u="none" strike="noStrike" dirty="0">
                        <a:solidFill>
                          <a:srgbClr val="000000"/>
                        </a:solidFill>
                        <a:effectLst/>
                        <a:latin typeface="Urban_nep" pitchFamily="2" charset="0"/>
                        <a:cs typeface="Kalimati" panose="00000400000000000000" pitchFamily="2"/>
                      </a:endParaRPr>
                    </a:p>
                  </a:txBody>
                  <a:tcPr marL="7679" marR="7679" marT="76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da-DK" sz="1400" u="none" strike="noStrike" dirty="0">
                          <a:effectLst/>
                          <a:latin typeface="Urban_nep" pitchFamily="2" charset="0"/>
                          <a:cs typeface="Kalimati" panose="00000400000000000000" pitchFamily="2"/>
                        </a:rPr>
                        <a:t>ô ;*s af]*{af^ k\fKt x'g]</a:t>
                      </a:r>
                      <a:endParaRPr lang="da-DK" sz="1400" b="0" i="0" u="none" strike="noStrike" dirty="0">
                        <a:solidFill>
                          <a:srgbClr val="000000"/>
                        </a:solidFill>
                        <a:effectLst/>
                        <a:latin typeface="Urban_nep" pitchFamily="2" charset="0"/>
                        <a:cs typeface="Kalimati" panose="00000400000000000000" pitchFamily="2"/>
                      </a:endParaRPr>
                    </a:p>
                  </a:txBody>
                  <a:tcPr marL="7679" marR="7679" marT="76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200" b="0" i="0" u="none" strike="noStrike" dirty="0" smtClean="0">
                          <a:effectLst/>
                          <a:latin typeface="Urban_nep" pitchFamily="2" charset="0"/>
                          <a:cs typeface="Kalimati" panose="00000400000000000000" pitchFamily="2"/>
                        </a:rPr>
                        <a:t>1,33,51,969.00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200" b="0" i="0" u="none" strike="noStrike" dirty="0" smtClean="0">
                          <a:effectLst/>
                          <a:latin typeface="Urban_nep" pitchFamily="2" charset="0"/>
                        </a:rPr>
                        <a:t>1,00,00,000.00</a:t>
                      </a:r>
                      <a:endParaRPr lang="en-US" sz="1200" b="0" i="0" u="none" strike="noStrike" dirty="0">
                        <a:effectLst/>
                        <a:latin typeface="Urban_nep"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200" b="0" i="0" u="none" strike="noStrike" dirty="0" smtClean="0">
                          <a:solidFill>
                            <a:srgbClr val="000000"/>
                          </a:solidFill>
                          <a:effectLst/>
                          <a:latin typeface="Urban_nep"/>
                        </a:rPr>
                        <a:t>1,19,99,905.00</a:t>
                      </a:r>
                      <a:endParaRPr lang="en-US" sz="1200" b="0" i="0" u="none" strike="noStrike" dirty="0">
                        <a:solidFill>
                          <a:srgbClr val="000000"/>
                        </a:solidFill>
                        <a:effectLst/>
                        <a:latin typeface="Urban_nep"/>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ne-NP" sz="1200" b="0" i="0" u="none" strike="noStrike" dirty="0" smtClean="0">
                          <a:solidFill>
                            <a:srgbClr val="000000"/>
                          </a:solidFill>
                          <a:effectLst/>
                          <a:latin typeface="Kalimati" panose="00000400000000000000" pitchFamily="2"/>
                          <a:cs typeface="Kalimati" panose="00000400000000000000" pitchFamily="2"/>
                        </a:rPr>
                        <a:t>119.20</a:t>
                      </a:r>
                      <a:endParaRPr lang="en-US" sz="1200" b="0" i="0" u="none" strike="noStrike" dirty="0">
                        <a:solidFill>
                          <a:srgbClr val="000000"/>
                        </a:solidFill>
                        <a:effectLst/>
                        <a:latin typeface="Kalimati" panose="00000400000000000000" pitchFamily="2"/>
                        <a:cs typeface="Kalimati" panose="00000400000000000000" pitchFamily="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7"/>
                  </a:ext>
                </a:extLst>
              </a:tr>
              <a:tr h="473446">
                <a:tc>
                  <a:txBody>
                    <a:bodyPr/>
                    <a:lstStyle/>
                    <a:p>
                      <a:pPr algn="ctr" fontAlgn="ctr"/>
                      <a:endParaRPr lang="en-US" sz="1400" b="0" i="0" u="none" strike="noStrike" dirty="0">
                        <a:solidFill>
                          <a:srgbClr val="000000"/>
                        </a:solidFill>
                        <a:effectLst/>
                        <a:latin typeface="Urban_nep" pitchFamily="2" charset="0"/>
                        <a:cs typeface="Kalimati" panose="00000400000000000000" pitchFamily="2"/>
                      </a:endParaRPr>
                    </a:p>
                  </a:txBody>
                  <a:tcPr marL="7679" marR="7679" marT="76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400" b="0" i="0" u="none" strike="noStrike" dirty="0" smtClean="0">
                          <a:solidFill>
                            <a:srgbClr val="000000"/>
                          </a:solidFill>
                          <a:effectLst/>
                          <a:latin typeface="Urban_nep" pitchFamily="2" charset="0"/>
                          <a:cs typeface="Kalimati" panose="00000400000000000000" pitchFamily="2"/>
                        </a:rPr>
                        <a:t>ô ;+#Lo ;/</a:t>
                      </a:r>
                      <a:r>
                        <a:rPr lang="en-US" sz="1400" b="0" i="0" u="none" strike="noStrike" dirty="0" err="1" smtClean="0">
                          <a:solidFill>
                            <a:srgbClr val="000000"/>
                          </a:solidFill>
                          <a:effectLst/>
                          <a:latin typeface="Urban_nep" pitchFamily="2" charset="0"/>
                          <a:cs typeface="Kalimati" panose="00000400000000000000" pitchFamily="2"/>
                        </a:rPr>
                        <a:t>sf</a:t>
                      </a:r>
                      <a:r>
                        <a:rPr lang="en-US" sz="1400" b="0" i="0" u="none" strike="noStrike" dirty="0" smtClean="0">
                          <a:solidFill>
                            <a:srgbClr val="000000"/>
                          </a:solidFill>
                          <a:effectLst/>
                          <a:latin typeface="Urban_nep" pitchFamily="2" charset="0"/>
                          <a:cs typeface="Kalimati" panose="00000400000000000000" pitchFamily="2"/>
                        </a:rPr>
                        <a:t>/</a:t>
                      </a:r>
                      <a:r>
                        <a:rPr lang="en-US" sz="1400" b="0" i="0" u="none" strike="noStrike" dirty="0" err="1" smtClean="0">
                          <a:solidFill>
                            <a:srgbClr val="000000"/>
                          </a:solidFill>
                          <a:effectLst/>
                          <a:latin typeface="Urban_nep" pitchFamily="2" charset="0"/>
                          <a:cs typeface="Kalimati" panose="00000400000000000000" pitchFamily="2"/>
                        </a:rPr>
                        <a:t>sf</a:t>
                      </a:r>
                      <a:r>
                        <a:rPr lang="en-US" sz="1400" b="0" i="0" u="none" strike="noStrike" dirty="0" smtClean="0">
                          <a:solidFill>
                            <a:srgbClr val="000000"/>
                          </a:solidFill>
                          <a:effectLst/>
                          <a:latin typeface="Urban_nep" pitchFamily="2" charset="0"/>
                          <a:cs typeface="Kalimati" panose="00000400000000000000" pitchFamily="2"/>
                        </a:rPr>
                        <a:t>]</a:t>
                      </a:r>
                      <a:r>
                        <a:rPr lang="en-US" sz="1400" b="0" i="0" u="none" strike="noStrike" baseline="0" dirty="0" smtClean="0">
                          <a:solidFill>
                            <a:srgbClr val="000000"/>
                          </a:solidFill>
                          <a:effectLst/>
                          <a:latin typeface="Urban_nep" pitchFamily="2" charset="0"/>
                          <a:cs typeface="Kalimati" panose="00000400000000000000" pitchFamily="2"/>
                        </a:rPr>
                        <a:t> &gt;f]t </a:t>
                      </a:r>
                      <a:r>
                        <a:rPr lang="en-US" sz="1400" b="0" i="0" u="none" strike="noStrike" baseline="0" dirty="0" err="1" smtClean="0">
                          <a:solidFill>
                            <a:srgbClr val="000000"/>
                          </a:solidFill>
                          <a:effectLst/>
                          <a:latin typeface="Urban_nep" pitchFamily="2" charset="0"/>
                          <a:cs typeface="Kalimati" panose="00000400000000000000" pitchFamily="2"/>
                        </a:rPr>
                        <a:t>jf</a:t>
                      </a:r>
                      <a:r>
                        <a:rPr lang="en-US" sz="1400" b="0" i="0" u="none" strike="noStrike" baseline="0" dirty="0" smtClean="0">
                          <a:solidFill>
                            <a:srgbClr val="000000"/>
                          </a:solidFill>
                          <a:effectLst/>
                          <a:latin typeface="Urban_nep" pitchFamily="2" charset="0"/>
                          <a:cs typeface="Kalimati" panose="00000400000000000000" pitchFamily="2"/>
                        </a:rPr>
                        <a:t>|*</a:t>
                      </a:r>
                      <a:r>
                        <a:rPr lang="en-US" sz="1400" b="0" i="0" u="none" strike="noStrike" baseline="0" dirty="0" err="1" smtClean="0">
                          <a:solidFill>
                            <a:srgbClr val="000000"/>
                          </a:solidFill>
                          <a:effectLst/>
                          <a:latin typeface="Urban_nep" pitchFamily="2" charset="0"/>
                          <a:cs typeface="Kalimati" panose="00000400000000000000" pitchFamily="2"/>
                        </a:rPr>
                        <a:t>kmf</a:t>
                      </a:r>
                      <a:r>
                        <a:rPr lang="en-US" sz="1400" b="0" i="0" u="none" strike="noStrike" baseline="0" dirty="0" smtClean="0">
                          <a:solidFill>
                            <a:srgbClr val="000000"/>
                          </a:solidFill>
                          <a:effectLst/>
                          <a:latin typeface="Urban_nep" pitchFamily="2" charset="0"/>
                          <a:cs typeface="Kalimati" panose="00000400000000000000" pitchFamily="2"/>
                        </a:rPr>
                        <a:t>|^</a:t>
                      </a:r>
                      <a:endParaRPr lang="en-US" sz="1400" b="0" i="0" u="none" strike="noStrike" dirty="0">
                        <a:solidFill>
                          <a:srgbClr val="000000"/>
                        </a:solidFill>
                        <a:effectLst/>
                        <a:latin typeface="Urban_nep" pitchFamily="2" charset="0"/>
                        <a:cs typeface="Kalimati" panose="00000400000000000000" pitchFamily="2"/>
                      </a:endParaRPr>
                    </a:p>
                  </a:txBody>
                  <a:tcPr marL="7679" marR="7679" marT="76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endParaRPr lang="en-US" sz="1200" b="0" i="0" u="none" strike="noStrike" dirty="0">
                        <a:effectLst/>
                        <a:latin typeface="Urban_nep" pitchFamily="2" charset="0"/>
                        <a:cs typeface="Kalimati" panose="00000400000000000000" pitchFamily="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200" b="0" i="0" u="none" strike="noStrike" dirty="0" smtClean="0">
                          <a:effectLst/>
                          <a:latin typeface="Urban_nep" pitchFamily="2" charset="0"/>
                        </a:rPr>
                        <a:t>1,00,00,000.00</a:t>
                      </a:r>
                      <a:endParaRPr lang="en-US" sz="1200" b="0" i="0" u="none" strike="noStrike" dirty="0">
                        <a:effectLst/>
                        <a:latin typeface="Urban_nep"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200" b="0" i="0" u="none" strike="noStrike" dirty="0" smtClean="0">
                          <a:effectLst/>
                          <a:latin typeface="Urban_nep" pitchFamily="2" charset="0"/>
                        </a:rPr>
                        <a:t>0.00</a:t>
                      </a:r>
                      <a:endParaRPr lang="en-US" sz="1200" b="0" i="0" u="none" strike="noStrike" dirty="0">
                        <a:effectLst/>
                        <a:latin typeface="Urban_nep"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ne-NP" sz="1200" b="0" i="0" u="none" strike="noStrike" dirty="0" smtClean="0">
                          <a:solidFill>
                            <a:srgbClr val="000000"/>
                          </a:solidFill>
                          <a:effectLst/>
                          <a:latin typeface="Kalimati" panose="00000400000000000000" pitchFamily="2"/>
                          <a:cs typeface="Kalimati" panose="00000400000000000000" pitchFamily="2"/>
                        </a:rPr>
                        <a:t>0</a:t>
                      </a:r>
                      <a:endParaRPr lang="en-US" sz="1200" b="0" i="0" u="none" strike="noStrike" dirty="0">
                        <a:solidFill>
                          <a:srgbClr val="000000"/>
                        </a:solidFill>
                        <a:effectLst/>
                        <a:latin typeface="Kalimati" panose="00000400000000000000" pitchFamily="2"/>
                        <a:cs typeface="Kalimati" panose="00000400000000000000" pitchFamily="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8"/>
                  </a:ext>
                </a:extLst>
              </a:tr>
              <a:tr h="473446">
                <a:tc>
                  <a:txBody>
                    <a:bodyPr/>
                    <a:lstStyle/>
                    <a:p>
                      <a:pPr algn="ctr" fontAlgn="ctr"/>
                      <a:endParaRPr lang="en-US" sz="1400" b="0" i="0" u="none" strike="noStrike" dirty="0">
                        <a:solidFill>
                          <a:srgbClr val="000000"/>
                        </a:solidFill>
                        <a:effectLst/>
                        <a:latin typeface="Urban_nep" pitchFamily="2" charset="0"/>
                        <a:cs typeface="Kalimati" panose="00000400000000000000" pitchFamily="2"/>
                      </a:endParaRPr>
                    </a:p>
                  </a:txBody>
                  <a:tcPr marL="7679" marR="7679" marT="76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400" b="0" i="0" u="none" strike="noStrike" dirty="0" smtClean="0">
                          <a:solidFill>
                            <a:srgbClr val="000000"/>
                          </a:solidFill>
                          <a:effectLst/>
                          <a:latin typeface="Urban_nep" pitchFamily="2" charset="0"/>
                          <a:cs typeface="Kalimati" panose="00000400000000000000" pitchFamily="2"/>
                        </a:rPr>
                        <a:t>ô ;]</a:t>
                      </a:r>
                      <a:r>
                        <a:rPr lang="en-US" sz="1400" b="0" i="0" u="none" strike="noStrike" dirty="0" err="1" smtClean="0">
                          <a:solidFill>
                            <a:srgbClr val="000000"/>
                          </a:solidFill>
                          <a:effectLst/>
                          <a:latin typeface="Urban_nep" pitchFamily="2" charset="0"/>
                          <a:cs typeface="Kalimati" panose="00000400000000000000" pitchFamily="2"/>
                        </a:rPr>
                        <a:t>jf</a:t>
                      </a:r>
                      <a:r>
                        <a:rPr lang="en-US" sz="1400" b="0" i="0" u="none" strike="noStrike" dirty="0" smtClean="0">
                          <a:solidFill>
                            <a:srgbClr val="000000"/>
                          </a:solidFill>
                          <a:effectLst/>
                          <a:latin typeface="Urban_nep" pitchFamily="2" charset="0"/>
                          <a:cs typeface="Kalimati" panose="00000400000000000000" pitchFamily="2"/>
                        </a:rPr>
                        <a:t> </a:t>
                      </a:r>
                      <a:r>
                        <a:rPr lang="en-US" sz="1400" b="0" i="0" u="none" strike="noStrike" dirty="0" err="1" smtClean="0">
                          <a:solidFill>
                            <a:srgbClr val="000000"/>
                          </a:solidFill>
                          <a:effectLst/>
                          <a:latin typeface="Urban_nep" pitchFamily="2" charset="0"/>
                          <a:cs typeface="Kalimati" panose="00000400000000000000" pitchFamily="2"/>
                        </a:rPr>
                        <a:t>lgj</a:t>
                      </a:r>
                      <a:r>
                        <a:rPr lang="en-US" sz="1400" b="0" i="0" u="none" strike="noStrike" dirty="0" smtClean="0">
                          <a:solidFill>
                            <a:srgbClr val="000000"/>
                          </a:solidFill>
                          <a:effectLst/>
                          <a:latin typeface="Urban_nep" pitchFamily="2" charset="0"/>
                          <a:cs typeface="Kalimati" panose="00000400000000000000" pitchFamily="2"/>
                        </a:rPr>
                        <a:t>[Q </a:t>
                      </a:r>
                      <a:r>
                        <a:rPr lang="en-US" sz="1400" b="0" i="0" u="none" strike="noStrike" dirty="0" err="1" smtClean="0">
                          <a:solidFill>
                            <a:srgbClr val="000000"/>
                          </a:solidFill>
                          <a:effectLst/>
                          <a:latin typeface="Urban_nep" pitchFamily="2" charset="0"/>
                          <a:cs typeface="Kalimati" panose="00000400000000000000" pitchFamily="2"/>
                        </a:rPr>
                        <a:t>vr</a:t>
                      </a:r>
                      <a:r>
                        <a:rPr lang="en-US" sz="1400" b="0" i="0" u="none" strike="noStrike" dirty="0" smtClean="0">
                          <a:solidFill>
                            <a:srgbClr val="000000"/>
                          </a:solidFill>
                          <a:effectLst/>
                          <a:latin typeface="Urban_nep" pitchFamily="2" charset="0"/>
                          <a:cs typeface="Kalimati" panose="00000400000000000000" pitchFamily="2"/>
                        </a:rPr>
                        <a:t>{ </a:t>
                      </a:r>
                      <a:r>
                        <a:rPr lang="en-US" sz="1400" b="0" i="0" u="none" strike="noStrike" dirty="0" err="1" smtClean="0">
                          <a:solidFill>
                            <a:srgbClr val="000000"/>
                          </a:solidFill>
                          <a:effectLst/>
                          <a:latin typeface="Urban_nep" pitchFamily="2" charset="0"/>
                          <a:cs typeface="Kalimati" panose="00000400000000000000" pitchFamily="2"/>
                        </a:rPr>
                        <a:t>lgsf;f</a:t>
                      </a:r>
                      <a:endParaRPr lang="en-US" sz="1400" b="0" i="0" u="none" strike="noStrike" baseline="0" dirty="0" smtClean="0">
                        <a:solidFill>
                          <a:srgbClr val="000000"/>
                        </a:solidFill>
                        <a:effectLst/>
                        <a:latin typeface="Urban_nep" pitchFamily="2" charset="0"/>
                        <a:cs typeface="Kalimati" panose="00000400000000000000" pitchFamily="2"/>
                      </a:endParaRPr>
                    </a:p>
                  </a:txBody>
                  <a:tcPr marL="7679" marR="7679" marT="76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endParaRPr lang="en-US" sz="1200" b="0" i="0" u="none" strike="noStrike" dirty="0">
                        <a:effectLst/>
                        <a:latin typeface="Urban_nep" pitchFamily="2" charset="0"/>
                        <a:cs typeface="Kalimati" panose="00000400000000000000" pitchFamily="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200" b="0" i="0" u="none" strike="noStrike" dirty="0" smtClean="0">
                          <a:effectLst/>
                          <a:latin typeface="Urban_nep" pitchFamily="2" charset="0"/>
                        </a:rPr>
                        <a:t>10,59,132.83</a:t>
                      </a:r>
                      <a:endParaRPr lang="en-US" sz="1200" b="0" i="0" u="none" strike="noStrike" dirty="0">
                        <a:effectLst/>
                        <a:latin typeface="Urban_nep"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200" b="0" i="0" u="none" strike="noStrike" dirty="0" smtClean="0">
                          <a:effectLst/>
                          <a:latin typeface="Urban_nep" pitchFamily="2" charset="0"/>
                        </a:rPr>
                        <a:t>10,59,132.83</a:t>
                      </a:r>
                      <a:endParaRPr lang="en-US" sz="1200" b="0" i="0" u="none" strike="noStrike" dirty="0">
                        <a:effectLst/>
                        <a:latin typeface="Urban_nep"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ne-NP" sz="1200" b="0" i="0" u="none" strike="noStrike" dirty="0" smtClean="0">
                          <a:solidFill>
                            <a:srgbClr val="000000"/>
                          </a:solidFill>
                          <a:effectLst/>
                          <a:latin typeface="Kalimati" panose="00000400000000000000" pitchFamily="2"/>
                          <a:cs typeface="Kalimati" panose="00000400000000000000" pitchFamily="2"/>
                        </a:rPr>
                        <a:t>100</a:t>
                      </a:r>
                      <a:endParaRPr lang="en-US" sz="1200" b="0" i="0" u="none" strike="noStrike" dirty="0">
                        <a:solidFill>
                          <a:srgbClr val="000000"/>
                        </a:solidFill>
                        <a:effectLst/>
                        <a:latin typeface="Kalimati" panose="00000400000000000000" pitchFamily="2"/>
                        <a:cs typeface="Kalimati" panose="00000400000000000000" pitchFamily="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9"/>
                  </a:ext>
                </a:extLst>
              </a:tr>
              <a:tr h="473446">
                <a:tc>
                  <a:txBody>
                    <a:bodyPr/>
                    <a:lstStyle/>
                    <a:p>
                      <a:pPr algn="ctr" fontAlgn="ctr"/>
                      <a:r>
                        <a:rPr lang="en-US" sz="1400" u="none" strike="noStrike" dirty="0">
                          <a:effectLst/>
                          <a:latin typeface="Urban_nep" pitchFamily="2" charset="0"/>
                          <a:cs typeface="Kalimati" panose="00000400000000000000" pitchFamily="2"/>
                        </a:rPr>
                        <a:t> </a:t>
                      </a:r>
                      <a:endParaRPr lang="en-US" sz="1400" b="0" i="0" u="none" strike="noStrike" dirty="0">
                        <a:solidFill>
                          <a:srgbClr val="000000"/>
                        </a:solidFill>
                        <a:effectLst/>
                        <a:latin typeface="Urban_nep" pitchFamily="2" charset="0"/>
                        <a:cs typeface="Kalimati" panose="00000400000000000000" pitchFamily="2"/>
                      </a:endParaRPr>
                    </a:p>
                  </a:txBody>
                  <a:tcPr marL="7679" marR="7679" marT="76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400" u="none" strike="noStrike" dirty="0">
                          <a:effectLst/>
                          <a:latin typeface="Urban_nep" pitchFamily="2" charset="0"/>
                          <a:cs typeface="Kalimati" panose="00000400000000000000" pitchFamily="2"/>
                        </a:rPr>
                        <a:t>ô </a:t>
                      </a:r>
                      <a:r>
                        <a:rPr lang="en-US" sz="1400" u="none" strike="noStrike" dirty="0" err="1" smtClean="0">
                          <a:effectLst/>
                          <a:latin typeface="Calibri" pitchFamily="34" charset="0"/>
                          <a:cs typeface="Kalimati" panose="00000400000000000000" pitchFamily="2"/>
                        </a:rPr>
                        <a:t>LGCDP</a:t>
                      </a:r>
                      <a:r>
                        <a:rPr lang="en-US" sz="1400" u="none" strike="noStrike" dirty="0" smtClean="0">
                          <a:effectLst/>
                          <a:latin typeface="Urban_nep" pitchFamily="2" charset="0"/>
                          <a:cs typeface="Kalimati" panose="00000400000000000000" pitchFamily="2"/>
                        </a:rPr>
                        <a:t> </a:t>
                      </a:r>
                      <a:r>
                        <a:rPr lang="en-US" sz="1400" u="none" strike="noStrike" dirty="0" err="1">
                          <a:effectLst/>
                          <a:latin typeface="Urban_nep" pitchFamily="2" charset="0"/>
                          <a:cs typeface="Kalimati" panose="00000400000000000000" pitchFamily="2"/>
                        </a:rPr>
                        <a:t>rfn</a:t>
                      </a:r>
                      <a:r>
                        <a:rPr lang="en-US" sz="1400" u="none" strike="noStrike" dirty="0">
                          <a:effectLst/>
                          <a:latin typeface="Urban_nep" pitchFamily="2" charset="0"/>
                          <a:cs typeface="Kalimati" panose="00000400000000000000" pitchFamily="2"/>
                        </a:rPr>
                        <a:t>' </a:t>
                      </a:r>
                      <a:r>
                        <a:rPr lang="en-US" sz="1400" u="none" strike="noStrike" dirty="0" err="1">
                          <a:effectLst/>
                          <a:latin typeface="Urban_nep" pitchFamily="2" charset="0"/>
                          <a:cs typeface="Kalimati" panose="00000400000000000000" pitchFamily="2"/>
                        </a:rPr>
                        <a:t>cg'bfg</a:t>
                      </a:r>
                      <a:endParaRPr lang="en-US" sz="1400" b="0" i="0" u="none" strike="noStrike" dirty="0">
                        <a:solidFill>
                          <a:srgbClr val="000000"/>
                        </a:solidFill>
                        <a:effectLst/>
                        <a:latin typeface="Urban_nep" pitchFamily="2" charset="0"/>
                        <a:cs typeface="Kalimati" panose="00000400000000000000" pitchFamily="2"/>
                      </a:endParaRPr>
                    </a:p>
                  </a:txBody>
                  <a:tcPr marL="7679" marR="7679" marT="76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200" b="0" i="0" u="none" strike="noStrike" dirty="0" smtClean="0">
                          <a:effectLst/>
                          <a:latin typeface="Urban_nep" pitchFamily="2" charset="0"/>
                          <a:cs typeface="Kalimati" panose="00000400000000000000" pitchFamily="2"/>
                        </a:rPr>
                        <a:t>1,03,10,750.00</a:t>
                      </a:r>
                      <a:endParaRPr lang="en-US" sz="1200" b="0" i="0" u="none" strike="noStrike" dirty="0">
                        <a:effectLst/>
                        <a:latin typeface="Urban_nep" pitchFamily="2" charset="0"/>
                        <a:cs typeface="Kalimati" panose="00000400000000000000" pitchFamily="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200" b="0" i="0" u="none" strike="noStrike" dirty="0" smtClean="0">
                          <a:effectLst/>
                          <a:latin typeface="Urban_nep" pitchFamily="2" charset="0"/>
                        </a:rPr>
                        <a:t>40,00,000.00</a:t>
                      </a:r>
                      <a:endParaRPr lang="en-US" sz="1200" b="0" i="0" u="none" strike="noStrike" dirty="0">
                        <a:effectLst/>
                        <a:latin typeface="Urban_nep"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200" b="0" i="0" u="none" strike="noStrike" dirty="0" smtClean="0">
                          <a:solidFill>
                            <a:srgbClr val="000000"/>
                          </a:solidFill>
                          <a:effectLst/>
                          <a:latin typeface="Urban_nep"/>
                        </a:rPr>
                        <a:t>33,72,750.00</a:t>
                      </a:r>
                      <a:endParaRPr lang="en-US" sz="1200" b="0" i="0" u="none" strike="noStrike" dirty="0">
                        <a:solidFill>
                          <a:srgbClr val="000000"/>
                        </a:solidFill>
                        <a:effectLst/>
                        <a:latin typeface="Urban_nep"/>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ne-NP" sz="1200" b="0" i="0" u="none" strike="noStrike" dirty="0" smtClean="0">
                          <a:solidFill>
                            <a:srgbClr val="000000"/>
                          </a:solidFill>
                          <a:effectLst/>
                          <a:latin typeface="Kalimati" panose="00000400000000000000" pitchFamily="2"/>
                          <a:cs typeface="Kalimati" panose="00000400000000000000" pitchFamily="2"/>
                        </a:rPr>
                        <a:t>84.32</a:t>
                      </a:r>
                      <a:endParaRPr lang="en-US" sz="1200" b="0" i="0" u="none" strike="noStrike" dirty="0">
                        <a:solidFill>
                          <a:srgbClr val="000000"/>
                        </a:solidFill>
                        <a:effectLst/>
                        <a:latin typeface="Kalimati" panose="00000400000000000000" pitchFamily="2"/>
                        <a:cs typeface="Kalimati" panose="00000400000000000000" pitchFamily="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10"/>
                  </a:ext>
                </a:extLst>
              </a:tr>
              <a:tr h="473446">
                <a:tc>
                  <a:txBody>
                    <a:bodyPr/>
                    <a:lstStyle/>
                    <a:p>
                      <a:pPr algn="ctr" fontAlgn="ctr"/>
                      <a:endParaRPr lang="en-US" sz="1400" b="0" i="0" u="none" strike="noStrike" dirty="0">
                        <a:solidFill>
                          <a:srgbClr val="000000"/>
                        </a:solidFill>
                        <a:effectLst/>
                        <a:latin typeface="Urban_nep" pitchFamily="2" charset="0"/>
                        <a:cs typeface="Kalimati" panose="00000400000000000000" pitchFamily="2"/>
                      </a:endParaRPr>
                    </a:p>
                  </a:txBody>
                  <a:tcPr marL="7679" marR="7679" marT="76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400" b="0" i="0" u="none" strike="noStrike" dirty="0" smtClean="0">
                          <a:solidFill>
                            <a:srgbClr val="000000"/>
                          </a:solidFill>
                          <a:effectLst/>
                          <a:latin typeface="Urban_nep" pitchFamily="2" charset="0"/>
                          <a:cs typeface="Kalimati" panose="00000400000000000000" pitchFamily="2"/>
                        </a:rPr>
                        <a:t>ô ;</a:t>
                      </a:r>
                      <a:r>
                        <a:rPr lang="en-US" sz="1400" b="0" i="0" u="none" strike="noStrike" dirty="0" err="1" smtClean="0">
                          <a:solidFill>
                            <a:srgbClr val="000000"/>
                          </a:solidFill>
                          <a:effectLst/>
                          <a:latin typeface="Urban_nep" pitchFamily="2" charset="0"/>
                          <a:cs typeface="Kalimati" panose="00000400000000000000" pitchFamily="2"/>
                        </a:rPr>
                        <a:t>fdflhs</a:t>
                      </a:r>
                      <a:r>
                        <a:rPr lang="en-US" sz="1400" b="0" i="0" u="none" strike="noStrike" dirty="0" smtClean="0">
                          <a:solidFill>
                            <a:srgbClr val="000000"/>
                          </a:solidFill>
                          <a:effectLst/>
                          <a:latin typeface="Urban_nep" pitchFamily="2" charset="0"/>
                          <a:cs typeface="Kalimati" panose="00000400000000000000" pitchFamily="2"/>
                        </a:rPr>
                        <a:t> ;'/</a:t>
                      </a:r>
                      <a:r>
                        <a:rPr lang="en-US" sz="1400" b="0" i="0" u="none" strike="noStrike" dirty="0" err="1" smtClean="0">
                          <a:solidFill>
                            <a:srgbClr val="000000"/>
                          </a:solidFill>
                          <a:effectLst/>
                          <a:latin typeface="Urban_nep" pitchFamily="2" charset="0"/>
                          <a:cs typeface="Kalimati" panose="00000400000000000000" pitchFamily="2"/>
                        </a:rPr>
                        <a:t>Iff</a:t>
                      </a:r>
                      <a:r>
                        <a:rPr lang="en-US" sz="1400" b="0" i="0" u="none" strike="noStrike" dirty="0" smtClean="0">
                          <a:solidFill>
                            <a:srgbClr val="000000"/>
                          </a:solidFill>
                          <a:effectLst/>
                          <a:latin typeface="Urban_nep" pitchFamily="2" charset="0"/>
                          <a:cs typeface="Kalimati" panose="00000400000000000000" pitchFamily="2"/>
                        </a:rPr>
                        <a:t> </a:t>
                      </a:r>
                      <a:r>
                        <a:rPr lang="en-US" sz="1400" b="0" i="0" u="none" strike="noStrike" dirty="0" err="1" smtClean="0">
                          <a:solidFill>
                            <a:srgbClr val="000000"/>
                          </a:solidFill>
                          <a:effectLst/>
                          <a:latin typeface="Urban_nep" pitchFamily="2" charset="0"/>
                          <a:cs typeface="Kalimati" panose="00000400000000000000" pitchFamily="2"/>
                        </a:rPr>
                        <a:t>sfo</a:t>
                      </a:r>
                      <a:r>
                        <a:rPr lang="en-US" sz="1400" b="0" i="0" u="none" strike="noStrike" dirty="0" smtClean="0">
                          <a:solidFill>
                            <a:srgbClr val="000000"/>
                          </a:solidFill>
                          <a:effectLst/>
                          <a:latin typeface="Urban_nep" pitchFamily="2" charset="0"/>
                          <a:cs typeface="Kalimati" panose="00000400000000000000" pitchFamily="2"/>
                        </a:rPr>
                        <a:t>{</a:t>
                      </a:r>
                      <a:r>
                        <a:rPr lang="en-US" sz="1400" b="0" i="0" u="none" strike="noStrike" dirty="0" err="1" smtClean="0">
                          <a:solidFill>
                            <a:srgbClr val="000000"/>
                          </a:solidFill>
                          <a:effectLst/>
                          <a:latin typeface="Urban_nep" pitchFamily="2" charset="0"/>
                          <a:cs typeface="Kalimati" panose="00000400000000000000" pitchFamily="2"/>
                        </a:rPr>
                        <a:t>qmd</a:t>
                      </a:r>
                      <a:endParaRPr lang="en-US" sz="1400" b="0" i="0" u="none" strike="noStrike" dirty="0">
                        <a:solidFill>
                          <a:srgbClr val="000000"/>
                        </a:solidFill>
                        <a:effectLst/>
                        <a:latin typeface="Urban_nep" pitchFamily="2" charset="0"/>
                        <a:cs typeface="Kalimati" panose="00000400000000000000" pitchFamily="2"/>
                      </a:endParaRPr>
                    </a:p>
                  </a:txBody>
                  <a:tcPr marL="7679" marR="7679" marT="76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200" b="0" i="0" u="none" strike="noStrike" dirty="0" smtClean="0">
                          <a:effectLst/>
                          <a:latin typeface="Urban_nep" pitchFamily="2" charset="0"/>
                          <a:cs typeface="Kalimati" panose="00000400000000000000" pitchFamily="2"/>
                        </a:rPr>
                        <a:t>16,95,10,511.00</a:t>
                      </a:r>
                      <a:endParaRPr lang="en-US" sz="1200" b="0" i="0" u="none" strike="noStrike" dirty="0">
                        <a:effectLst/>
                        <a:latin typeface="Urban_nep" pitchFamily="2" charset="0"/>
                        <a:cs typeface="Kalimati" panose="00000400000000000000" pitchFamily="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200" b="0" i="0" u="none" strike="noStrike" dirty="0" smtClean="0">
                          <a:effectLst/>
                          <a:latin typeface="Urban_nep" pitchFamily="2" charset="0"/>
                        </a:rPr>
                        <a:t>20,00,00,000.00</a:t>
                      </a:r>
                      <a:endParaRPr lang="en-US" sz="1200" b="0" i="0" u="none" strike="noStrike" dirty="0">
                        <a:effectLst/>
                        <a:latin typeface="Urban_nep"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200" b="0" i="0" u="none" strike="noStrike" dirty="0" smtClean="0">
                          <a:solidFill>
                            <a:srgbClr val="000000"/>
                          </a:solidFill>
                          <a:effectLst/>
                          <a:latin typeface="Urban_nep"/>
                        </a:rPr>
                        <a:t>16,43,51,458.00</a:t>
                      </a:r>
                      <a:endParaRPr lang="en-US" sz="1200" b="0" i="0" u="none" strike="noStrike" dirty="0">
                        <a:solidFill>
                          <a:srgbClr val="000000"/>
                        </a:solidFill>
                        <a:effectLst/>
                        <a:latin typeface="Urban_nep"/>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ne-NP" sz="1200" b="0" i="0" u="none" strike="noStrike" dirty="0" smtClean="0">
                          <a:solidFill>
                            <a:srgbClr val="000000"/>
                          </a:solidFill>
                          <a:effectLst/>
                          <a:latin typeface="Kalimati" panose="00000400000000000000" pitchFamily="2"/>
                          <a:cs typeface="Kalimati" panose="00000400000000000000" pitchFamily="2"/>
                        </a:rPr>
                        <a:t>82.17</a:t>
                      </a:r>
                      <a:endParaRPr lang="en-US" sz="1200" b="0" i="0" u="none" strike="noStrike" dirty="0">
                        <a:solidFill>
                          <a:srgbClr val="000000"/>
                        </a:solidFill>
                        <a:effectLst/>
                        <a:latin typeface="Kalimati" panose="00000400000000000000" pitchFamily="2"/>
                        <a:cs typeface="Kalimati" panose="00000400000000000000" pitchFamily="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11"/>
                  </a:ext>
                </a:extLst>
              </a:tr>
            </a:tbl>
          </a:graphicData>
        </a:graphic>
      </p:graphicFrame>
      <p:graphicFrame>
        <p:nvGraphicFramePr>
          <p:cNvPr id="5" name="Table 4"/>
          <p:cNvGraphicFramePr>
            <a:graphicFrameLocks noGrp="1"/>
          </p:cNvGraphicFramePr>
          <p:nvPr>
            <p:extLst/>
          </p:nvPr>
        </p:nvGraphicFramePr>
        <p:xfrm>
          <a:off x="251520" y="406152"/>
          <a:ext cx="1728192" cy="432048"/>
        </p:xfrm>
        <a:graphic>
          <a:graphicData uri="http://schemas.openxmlformats.org/drawingml/2006/table">
            <a:tbl>
              <a:tblPr>
                <a:tableStyleId>{5C22544A-7EE6-4342-B048-85BDC9FD1C3A}</a:tableStyleId>
              </a:tblPr>
              <a:tblGrid>
                <a:gridCol w="1728192">
                  <a:extLst>
                    <a:ext uri="{9D8B030D-6E8A-4147-A177-3AD203B41FA5}">
                      <a16:colId xmlns:a16="http://schemas.microsoft.com/office/drawing/2014/main" xmlns="" val="20000"/>
                    </a:ext>
                  </a:extLst>
                </a:gridCol>
              </a:tblGrid>
              <a:tr h="432048">
                <a:tc>
                  <a:txBody>
                    <a:bodyPr/>
                    <a:lstStyle/>
                    <a:p>
                      <a:pPr algn="l" fontAlgn="b"/>
                      <a:r>
                        <a:rPr lang="en-US" sz="2400" u="none" strike="noStrike" dirty="0" err="1">
                          <a:effectLst/>
                          <a:latin typeface="Urban_nep" pitchFamily="2" charset="0"/>
                        </a:rPr>
                        <a:t>afxæo</a:t>
                      </a:r>
                      <a:r>
                        <a:rPr lang="en-US" sz="2400" u="none" strike="noStrike" dirty="0">
                          <a:effectLst/>
                          <a:latin typeface="Urban_nep" pitchFamily="2" charset="0"/>
                        </a:rPr>
                        <a:t> </a:t>
                      </a:r>
                      <a:r>
                        <a:rPr lang="en-US" sz="2400" u="none" strike="noStrike" dirty="0" err="1">
                          <a:effectLst/>
                          <a:latin typeface="Urban_nep" pitchFamily="2" charset="0"/>
                        </a:rPr>
                        <a:t>cfo</a:t>
                      </a:r>
                      <a:endParaRPr lang="en-US" sz="2400" b="0" i="0" u="none" strike="noStrike" dirty="0">
                        <a:solidFill>
                          <a:srgbClr val="000000"/>
                        </a:solidFill>
                        <a:effectLst/>
                        <a:latin typeface="Urban_nep" pitchFamily="2" charset="0"/>
                      </a:endParaRPr>
                    </a:p>
                  </a:txBody>
                  <a:tcPr marL="9525" marR="9525" marT="9525" marB="0" anchor="b">
                    <a:gradFill>
                      <a:gsLst>
                        <a:gs pos="15000">
                          <a:schemeClr val="tx2">
                            <a:lumMod val="60000"/>
                            <a:lumOff val="40000"/>
                          </a:schemeClr>
                        </a:gs>
                        <a:gs pos="73000">
                          <a:schemeClr val="accent1">
                            <a:lumMod val="0"/>
                            <a:lumOff val="100000"/>
                          </a:schemeClr>
                        </a:gs>
                        <a:gs pos="98000">
                          <a:srgbClr val="FCF1EB"/>
                        </a:gs>
                        <a:gs pos="100000">
                          <a:schemeClr val="accent3">
                            <a:lumMod val="20000"/>
                            <a:lumOff val="80000"/>
                          </a:schemeClr>
                        </a:gs>
                      </a:gsLst>
                      <a:lin ang="5400000" scaled="0"/>
                    </a:gradFill>
                  </a:tcPr>
                </a:tc>
                <a:extLst>
                  <a:ext uri="{0D108BD9-81ED-4DB2-BD59-A6C34878D82A}">
                    <a16:rowId xmlns:a16="http://schemas.microsoft.com/office/drawing/2014/main" xmlns="" val="10000"/>
                  </a:ext>
                </a:extLst>
              </a:tr>
            </a:tbl>
          </a:graphicData>
        </a:graphic>
      </p:graphicFrame>
    </p:spTree>
    <p:extLst>
      <p:ext uri="{BB962C8B-B14F-4D97-AF65-F5344CB8AC3E}">
        <p14:creationId xmlns:p14="http://schemas.microsoft.com/office/powerpoint/2010/main" val="3184801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 calcmode="lin" valueType="num">
                                      <p:cBhvr>
                                        <p:cTn id="16" dur="1000" fill="hold"/>
                                        <p:tgtEl>
                                          <p:spTgt spid="4"/>
                                        </p:tgtEl>
                                        <p:attrNameLst>
                                          <p:attrName>style.rotation</p:attrName>
                                        </p:attrNameLst>
                                      </p:cBhvr>
                                      <p:tavLst>
                                        <p:tav tm="0">
                                          <p:val>
                                            <p:fltVal val="90"/>
                                          </p:val>
                                        </p:tav>
                                        <p:tav tm="100000">
                                          <p:val>
                                            <p:fltVal val="0"/>
                                          </p:val>
                                        </p:tav>
                                      </p:tavLst>
                                    </p:anim>
                                    <p:animEffect transition="in" filter="fade">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609600"/>
            <a:ext cx="7555653" cy="5791200"/>
          </a:xfrm>
        </p:spPr>
        <p:txBody>
          <a:bodyPr>
            <a:normAutofit fontScale="92500" lnSpcReduction="10000"/>
          </a:bodyPr>
          <a:lstStyle/>
          <a:p>
            <a:r>
              <a:rPr lang="ne-NP" sz="2800" dirty="0" smtClean="0"/>
              <a:t>विद्यालयहरुमा शैक्षिक क्यालेन्डर निर्माण गरी कार्यान्वयन ।</a:t>
            </a:r>
          </a:p>
          <a:p>
            <a:r>
              <a:rPr lang="ne-NP" sz="2800" dirty="0" smtClean="0"/>
              <a:t>सामुदायिक विद्यालयमा कार्यरत शिक्षकहरुलाई  शिक्षक डायरी वितरण र कार्यान्यन ।</a:t>
            </a:r>
          </a:p>
          <a:p>
            <a:r>
              <a:rPr lang="ne-NP" sz="2800" dirty="0" smtClean="0"/>
              <a:t>पूर्वाञ्चल क्याम्पस धरानलाइ आ व २०७४।०७५ मा २०००००।– आर्थिक सहयोग गर्ने निर्णय ।</a:t>
            </a:r>
          </a:p>
          <a:p>
            <a:r>
              <a:rPr lang="ne-NP" sz="2800" dirty="0" smtClean="0"/>
              <a:t>विभिन्न विद्यालयहरुमा कक्षा थप अनुमति दिने निर्णय ।</a:t>
            </a:r>
            <a:endParaRPr lang="en-US" sz="2800" dirty="0" smtClean="0"/>
          </a:p>
          <a:p>
            <a:r>
              <a:rPr lang="ne-NP" sz="2800" dirty="0"/>
              <a:t>आधारभुत तह कक्षा ८ को वार्षीक परीक्षाको तयारी प्रश्न पत्र छपाइ</a:t>
            </a:r>
            <a:r>
              <a:rPr lang="en-US" sz="2800" dirty="0"/>
              <a:t>,</a:t>
            </a:r>
            <a:r>
              <a:rPr lang="ne-NP" sz="2800" dirty="0"/>
              <a:t> परीक्षा सञ्चालन</a:t>
            </a:r>
            <a:r>
              <a:rPr lang="en-US" sz="2800" dirty="0"/>
              <a:t>,</a:t>
            </a:r>
            <a:r>
              <a:rPr lang="ne-NP" sz="2800" dirty="0"/>
              <a:t> </a:t>
            </a:r>
            <a:r>
              <a:rPr lang="ne-NP" sz="2800" dirty="0" smtClean="0"/>
              <a:t>अनुगमन</a:t>
            </a:r>
            <a:r>
              <a:rPr lang="en-US" sz="2800" dirty="0" smtClean="0"/>
              <a:t>,</a:t>
            </a:r>
            <a:r>
              <a:rPr lang="ne-NP" sz="2800" dirty="0" smtClean="0"/>
              <a:t> उत्तरपुस्तिका </a:t>
            </a:r>
            <a:r>
              <a:rPr lang="ne-NP" sz="2800" dirty="0"/>
              <a:t>परीक्षण</a:t>
            </a:r>
            <a:r>
              <a:rPr lang="en-US" sz="2800" dirty="0"/>
              <a:t>,</a:t>
            </a:r>
            <a:r>
              <a:rPr lang="ne-NP" sz="2800" dirty="0"/>
              <a:t> </a:t>
            </a:r>
            <a:r>
              <a:rPr lang="ne-NP" sz="2800" dirty="0" smtClean="0"/>
              <a:t>सम्परीक्षण</a:t>
            </a:r>
            <a:r>
              <a:rPr lang="en-US" sz="2800" dirty="0" smtClean="0"/>
              <a:t>,</a:t>
            </a:r>
            <a:r>
              <a:rPr lang="ne-NP" sz="2800" dirty="0" smtClean="0"/>
              <a:t> नतिजा </a:t>
            </a:r>
            <a:r>
              <a:rPr lang="ne-NP" sz="2800" dirty="0"/>
              <a:t>प्रकासन</a:t>
            </a:r>
            <a:r>
              <a:rPr lang="en-US" sz="2800" dirty="0"/>
              <a:t>, </a:t>
            </a:r>
            <a:r>
              <a:rPr lang="ne-NP" sz="2800" dirty="0"/>
              <a:t> पुन ग्रेड बृद्धीको परीक्षा </a:t>
            </a:r>
            <a:r>
              <a:rPr lang="ne-NP" sz="2800" dirty="0" smtClean="0"/>
              <a:t>सञ्चालन</a:t>
            </a:r>
            <a:r>
              <a:rPr lang="en-US" sz="2800" dirty="0"/>
              <a:t>,</a:t>
            </a:r>
            <a:r>
              <a:rPr lang="ne-NP" sz="2800" dirty="0"/>
              <a:t> </a:t>
            </a:r>
            <a:r>
              <a:rPr lang="ne-NP" sz="2800" dirty="0" smtClean="0"/>
              <a:t>उत्तर </a:t>
            </a:r>
            <a:r>
              <a:rPr lang="ne-NP" sz="2800" dirty="0"/>
              <a:t>पुस्तिका </a:t>
            </a:r>
            <a:r>
              <a:rPr lang="ne-NP" sz="2800" dirty="0" smtClean="0"/>
              <a:t>परीक्षण</a:t>
            </a:r>
            <a:r>
              <a:rPr lang="en-US" sz="2800" dirty="0"/>
              <a:t>,</a:t>
            </a:r>
            <a:r>
              <a:rPr lang="ne-NP" sz="2800" dirty="0"/>
              <a:t> </a:t>
            </a:r>
            <a:r>
              <a:rPr lang="ne-NP" sz="2800" dirty="0" smtClean="0"/>
              <a:t>बृद्धी </a:t>
            </a:r>
            <a:r>
              <a:rPr lang="ne-NP" sz="2800" dirty="0"/>
              <a:t>भएको </a:t>
            </a:r>
            <a:r>
              <a:rPr lang="ne-NP" sz="2800" dirty="0" smtClean="0"/>
              <a:t>ग्रेड </a:t>
            </a:r>
            <a:r>
              <a:rPr lang="ne-NP" sz="2800" dirty="0"/>
              <a:t>समायोजन गरी ग्रेड सिट वितरण </a:t>
            </a:r>
            <a:endParaRPr lang="ne-NP" sz="2800" dirty="0" smtClean="0"/>
          </a:p>
        </p:txBody>
      </p:sp>
      <p:sp>
        <p:nvSpPr>
          <p:cNvPr id="4" name="Slide Number Placeholder 3"/>
          <p:cNvSpPr>
            <a:spLocks noGrp="1"/>
          </p:cNvSpPr>
          <p:nvPr>
            <p:ph type="sldNum" sz="quarter" idx="12"/>
          </p:nvPr>
        </p:nvSpPr>
        <p:spPr/>
        <p:txBody>
          <a:bodyPr/>
          <a:lstStyle/>
          <a:p>
            <a:fld id="{D5A3C07E-D37F-45BB-9AEA-E961484A1A12}" type="slidenum">
              <a:rPr lang="en-US" smtClean="0"/>
              <a:t>60</a:t>
            </a:fld>
            <a:endParaRPr lang="en-US"/>
          </a:p>
        </p:txBody>
      </p:sp>
    </p:spTree>
    <p:extLst>
      <p:ext uri="{BB962C8B-B14F-4D97-AF65-F5344CB8AC3E}">
        <p14:creationId xmlns:p14="http://schemas.microsoft.com/office/powerpoint/2010/main" val="3676469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arn(inVertical)">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normAutofit/>
          </a:bodyPr>
          <a:lstStyle/>
          <a:p>
            <a:r>
              <a:rPr lang="ne-NP" sz="2400" dirty="0" smtClean="0"/>
              <a:t>विभिन्न </a:t>
            </a:r>
            <a:r>
              <a:rPr lang="ne-NP" sz="2400" dirty="0"/>
              <a:t>विद्यालयहरुलाइ </a:t>
            </a:r>
            <a:r>
              <a:rPr lang="ne-NP" sz="2400" dirty="0" smtClean="0"/>
              <a:t>कार्यक्रमका लागि निकासा </a:t>
            </a:r>
            <a:r>
              <a:rPr lang="ne-NP" sz="2400" dirty="0"/>
              <a:t>भएको </a:t>
            </a:r>
            <a:endParaRPr lang="en-US" sz="24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69778256"/>
              </p:ext>
            </p:extLst>
          </p:nvPr>
        </p:nvGraphicFramePr>
        <p:xfrm>
          <a:off x="152400" y="1219200"/>
          <a:ext cx="8763000" cy="5486400"/>
        </p:xfrm>
        <a:graphic>
          <a:graphicData uri="http://schemas.openxmlformats.org/drawingml/2006/table">
            <a:tbl>
              <a:tblPr firstRow="1" firstCol="1" bandRow="1">
                <a:tableStyleId>{5C22544A-7EE6-4342-B048-85BDC9FD1C3A}</a:tableStyleId>
              </a:tblPr>
              <a:tblGrid>
                <a:gridCol w="228600">
                  <a:extLst>
                    <a:ext uri="{9D8B030D-6E8A-4147-A177-3AD203B41FA5}">
                      <a16:colId xmlns:a16="http://schemas.microsoft.com/office/drawing/2014/main" xmlns="" val="20000"/>
                    </a:ext>
                  </a:extLst>
                </a:gridCol>
                <a:gridCol w="2101782">
                  <a:extLst>
                    <a:ext uri="{9D8B030D-6E8A-4147-A177-3AD203B41FA5}">
                      <a16:colId xmlns:a16="http://schemas.microsoft.com/office/drawing/2014/main" xmlns="" val="20001"/>
                    </a:ext>
                  </a:extLst>
                </a:gridCol>
                <a:gridCol w="3994218">
                  <a:extLst>
                    <a:ext uri="{9D8B030D-6E8A-4147-A177-3AD203B41FA5}">
                      <a16:colId xmlns:a16="http://schemas.microsoft.com/office/drawing/2014/main" xmlns="" val="20002"/>
                    </a:ext>
                  </a:extLst>
                </a:gridCol>
                <a:gridCol w="1219200">
                  <a:extLst>
                    <a:ext uri="{9D8B030D-6E8A-4147-A177-3AD203B41FA5}">
                      <a16:colId xmlns:a16="http://schemas.microsoft.com/office/drawing/2014/main" xmlns="" val="20003"/>
                    </a:ext>
                  </a:extLst>
                </a:gridCol>
                <a:gridCol w="1219200">
                  <a:extLst>
                    <a:ext uri="{9D8B030D-6E8A-4147-A177-3AD203B41FA5}">
                      <a16:colId xmlns:a16="http://schemas.microsoft.com/office/drawing/2014/main" xmlns="" val="20004"/>
                    </a:ext>
                  </a:extLst>
                </a:gridCol>
              </a:tblGrid>
              <a:tr h="657591">
                <a:tc>
                  <a:txBody>
                    <a:bodyPr/>
                    <a:lstStyle/>
                    <a:p>
                      <a:pPr marL="0" marR="0" algn="just">
                        <a:lnSpc>
                          <a:spcPct val="107000"/>
                        </a:lnSpc>
                        <a:spcBef>
                          <a:spcPts val="0"/>
                        </a:spcBef>
                        <a:spcAft>
                          <a:spcPts val="0"/>
                        </a:spcAft>
                      </a:pPr>
                      <a:r>
                        <a:rPr lang="ne-NP" sz="1600" dirty="0">
                          <a:effectLst/>
                        </a:rPr>
                        <a:t>क्र सं</a:t>
                      </a:r>
                      <a:endParaRPr lang="en-US" sz="1600" dirty="0">
                        <a:effectLst/>
                        <a:latin typeface="Calibri" panose="020F0502020204030204" pitchFamily="34" charset="0"/>
                        <a:ea typeface="Calibri" panose="020F0502020204030204" pitchFamily="34" charset="0"/>
                        <a:cs typeface="Mangal" panose="02040503050203030202" pitchFamily="18" charset="0"/>
                      </a:endParaRPr>
                    </a:p>
                  </a:txBody>
                  <a:tcPr marL="37111" marR="37111" marT="0" marB="0"/>
                </a:tc>
                <a:tc>
                  <a:txBody>
                    <a:bodyPr/>
                    <a:lstStyle/>
                    <a:p>
                      <a:pPr marL="0" marR="0" algn="just">
                        <a:lnSpc>
                          <a:spcPct val="107000"/>
                        </a:lnSpc>
                        <a:spcBef>
                          <a:spcPts val="0"/>
                        </a:spcBef>
                        <a:spcAft>
                          <a:spcPts val="0"/>
                        </a:spcAft>
                      </a:pPr>
                      <a:r>
                        <a:rPr lang="ne-NP" sz="1600" dirty="0">
                          <a:effectLst/>
                        </a:rPr>
                        <a:t>कार्यक्रम </a:t>
                      </a:r>
                      <a:endParaRPr lang="en-US" sz="1600" dirty="0">
                        <a:effectLst/>
                        <a:latin typeface="Calibri" panose="020F0502020204030204" pitchFamily="34" charset="0"/>
                        <a:ea typeface="Calibri" panose="020F0502020204030204" pitchFamily="34" charset="0"/>
                        <a:cs typeface="Mangal" panose="02040503050203030202" pitchFamily="18" charset="0"/>
                      </a:endParaRPr>
                    </a:p>
                  </a:txBody>
                  <a:tcPr marL="37111" marR="37111" marT="0" marB="0" anchor="ctr"/>
                </a:tc>
                <a:tc>
                  <a:txBody>
                    <a:bodyPr/>
                    <a:lstStyle/>
                    <a:p>
                      <a:pPr marL="0" marR="0" algn="just">
                        <a:lnSpc>
                          <a:spcPct val="107000"/>
                        </a:lnSpc>
                        <a:spcBef>
                          <a:spcPts val="0"/>
                        </a:spcBef>
                        <a:spcAft>
                          <a:spcPts val="0"/>
                        </a:spcAft>
                      </a:pPr>
                      <a:r>
                        <a:rPr lang="ne-NP" sz="1600">
                          <a:effectLst/>
                        </a:rPr>
                        <a:t>मुख्य कार्यक्रम</a:t>
                      </a:r>
                      <a:endParaRPr lang="en-US" sz="1600">
                        <a:effectLst/>
                        <a:latin typeface="Calibri" panose="020F0502020204030204" pitchFamily="34" charset="0"/>
                        <a:ea typeface="Calibri" panose="020F0502020204030204" pitchFamily="34" charset="0"/>
                        <a:cs typeface="Mangal" panose="02040503050203030202" pitchFamily="18" charset="0"/>
                      </a:endParaRPr>
                    </a:p>
                  </a:txBody>
                  <a:tcPr marL="37111" marR="37111" marT="0" marB="0" anchor="ctr"/>
                </a:tc>
                <a:tc>
                  <a:txBody>
                    <a:bodyPr/>
                    <a:lstStyle/>
                    <a:p>
                      <a:pPr marL="0" marR="0" algn="just">
                        <a:lnSpc>
                          <a:spcPct val="107000"/>
                        </a:lnSpc>
                        <a:spcBef>
                          <a:spcPts val="0"/>
                        </a:spcBef>
                        <a:spcAft>
                          <a:spcPts val="0"/>
                        </a:spcAft>
                      </a:pPr>
                      <a:r>
                        <a:rPr lang="ne-NP" sz="1600">
                          <a:effectLst/>
                        </a:rPr>
                        <a:t>निकासा भएको रकम</a:t>
                      </a:r>
                      <a:endParaRPr lang="en-US" sz="1600">
                        <a:effectLst/>
                        <a:latin typeface="Calibri" panose="020F0502020204030204" pitchFamily="34" charset="0"/>
                        <a:ea typeface="Calibri" panose="020F0502020204030204" pitchFamily="34" charset="0"/>
                        <a:cs typeface="Mangal" panose="02040503050203030202" pitchFamily="18" charset="0"/>
                      </a:endParaRPr>
                    </a:p>
                  </a:txBody>
                  <a:tcPr marL="37111" marR="37111" marT="0" marB="0" anchor="ctr"/>
                </a:tc>
                <a:tc>
                  <a:txBody>
                    <a:bodyPr/>
                    <a:lstStyle/>
                    <a:p>
                      <a:pPr marL="0" marR="0" algn="just">
                        <a:lnSpc>
                          <a:spcPct val="107000"/>
                        </a:lnSpc>
                        <a:spcBef>
                          <a:spcPts val="0"/>
                        </a:spcBef>
                        <a:spcAft>
                          <a:spcPts val="0"/>
                        </a:spcAft>
                      </a:pPr>
                      <a:r>
                        <a:rPr lang="ne-NP" sz="1600">
                          <a:effectLst/>
                        </a:rPr>
                        <a:t>कैफियत</a:t>
                      </a:r>
                      <a:endParaRPr lang="en-US" sz="1600">
                        <a:effectLst/>
                        <a:latin typeface="Calibri" panose="020F0502020204030204" pitchFamily="34" charset="0"/>
                        <a:ea typeface="Calibri" panose="020F0502020204030204" pitchFamily="34" charset="0"/>
                        <a:cs typeface="Mangal" panose="02040503050203030202" pitchFamily="18" charset="0"/>
                      </a:endParaRPr>
                    </a:p>
                  </a:txBody>
                  <a:tcPr marL="37111" marR="37111" marT="0" marB="0" anchor="ctr"/>
                </a:tc>
                <a:extLst>
                  <a:ext uri="{0D108BD9-81ED-4DB2-BD59-A6C34878D82A}">
                    <a16:rowId xmlns:a16="http://schemas.microsoft.com/office/drawing/2014/main" xmlns="" val="10000"/>
                  </a:ext>
                </a:extLst>
              </a:tr>
              <a:tr h="1083401">
                <a:tc>
                  <a:txBody>
                    <a:bodyPr/>
                    <a:lstStyle/>
                    <a:p>
                      <a:pPr marL="0" marR="0" algn="just">
                        <a:lnSpc>
                          <a:spcPct val="107000"/>
                        </a:lnSpc>
                        <a:spcBef>
                          <a:spcPts val="0"/>
                        </a:spcBef>
                        <a:spcAft>
                          <a:spcPts val="0"/>
                        </a:spcAft>
                      </a:pPr>
                      <a:r>
                        <a:rPr lang="ne-NP" sz="1600">
                          <a:effectLst/>
                        </a:rPr>
                        <a:t>१</a:t>
                      </a:r>
                      <a:endParaRPr lang="en-US" sz="1600">
                        <a:effectLst/>
                        <a:latin typeface="Calibri" panose="020F0502020204030204" pitchFamily="34" charset="0"/>
                        <a:ea typeface="Calibri" panose="020F0502020204030204" pitchFamily="34" charset="0"/>
                        <a:cs typeface="Mangal" panose="02040503050203030202" pitchFamily="18" charset="0"/>
                      </a:endParaRPr>
                    </a:p>
                  </a:txBody>
                  <a:tcPr marL="37111" marR="37111" marT="0" marB="0"/>
                </a:tc>
                <a:tc>
                  <a:txBody>
                    <a:bodyPr/>
                    <a:lstStyle/>
                    <a:p>
                      <a:pPr marL="0" marR="0" algn="just">
                        <a:lnSpc>
                          <a:spcPct val="107000"/>
                        </a:lnSpc>
                        <a:spcBef>
                          <a:spcPts val="0"/>
                        </a:spcBef>
                        <a:spcAft>
                          <a:spcPts val="0"/>
                        </a:spcAft>
                      </a:pPr>
                      <a:r>
                        <a:rPr lang="ne-NP" sz="1600" dirty="0">
                          <a:effectLst/>
                        </a:rPr>
                        <a:t>गैर सरकारी सामाजिक क्षेत्रका सेवामूलक संस्थाहरु</a:t>
                      </a:r>
                      <a:r>
                        <a:rPr lang="en-US" sz="1600" dirty="0">
                          <a:effectLst/>
                        </a:rPr>
                        <a:t>, </a:t>
                      </a:r>
                      <a:r>
                        <a:rPr lang="ne-NP" sz="1600" dirty="0">
                          <a:effectLst/>
                        </a:rPr>
                        <a:t>धार्मिक संघ संस्थाहरुलाई दिइने अनुदान</a:t>
                      </a:r>
                      <a:endParaRPr lang="en-US" sz="1600" dirty="0">
                        <a:effectLst/>
                        <a:latin typeface="Calibri" panose="020F0502020204030204" pitchFamily="34" charset="0"/>
                        <a:ea typeface="Calibri" panose="020F0502020204030204" pitchFamily="34" charset="0"/>
                        <a:cs typeface="Mangal" panose="02040503050203030202" pitchFamily="18" charset="0"/>
                      </a:endParaRPr>
                    </a:p>
                  </a:txBody>
                  <a:tcPr marL="37111" marR="37111" marT="0" marB="0" anchor="ctr"/>
                </a:tc>
                <a:tc>
                  <a:txBody>
                    <a:bodyPr/>
                    <a:lstStyle/>
                    <a:p>
                      <a:pPr marL="0" marR="0" algn="just">
                        <a:lnSpc>
                          <a:spcPct val="107000"/>
                        </a:lnSpc>
                        <a:spcBef>
                          <a:spcPts val="0"/>
                        </a:spcBef>
                        <a:spcAft>
                          <a:spcPts val="0"/>
                        </a:spcAft>
                      </a:pPr>
                      <a:r>
                        <a:rPr lang="ne-NP" sz="1600" dirty="0">
                          <a:effectLst/>
                        </a:rPr>
                        <a:t>प्रत्येक स्थानीय तहमा १ ओटा सामुदायिक सिकाइ केन्द्रलाई </a:t>
                      </a:r>
                      <a:r>
                        <a:rPr lang="en-US" sz="1600" dirty="0" err="1">
                          <a:effectLst/>
                        </a:rPr>
                        <a:t>ICT</a:t>
                      </a:r>
                      <a:r>
                        <a:rPr lang="en-US" sz="1600" dirty="0">
                          <a:effectLst/>
                        </a:rPr>
                        <a:t> </a:t>
                      </a:r>
                      <a:r>
                        <a:rPr lang="ne-NP" sz="1600" dirty="0">
                          <a:effectLst/>
                        </a:rPr>
                        <a:t>पूर्वाधारसहितको शैक्षिक सूचना केन्द्रको रूपमा विकास गर्ने</a:t>
                      </a:r>
                      <a:endParaRPr lang="en-US" sz="1600" dirty="0">
                        <a:effectLst/>
                        <a:latin typeface="Calibri" panose="020F0502020204030204" pitchFamily="34" charset="0"/>
                        <a:ea typeface="Calibri" panose="020F0502020204030204" pitchFamily="34" charset="0"/>
                        <a:cs typeface="Mangal" panose="02040503050203030202" pitchFamily="18" charset="0"/>
                      </a:endParaRPr>
                    </a:p>
                  </a:txBody>
                  <a:tcPr marL="37111" marR="37111" marT="0" marB="0" anchor="ctr"/>
                </a:tc>
                <a:tc>
                  <a:txBody>
                    <a:bodyPr/>
                    <a:lstStyle/>
                    <a:p>
                      <a:pPr marL="0" marR="0" algn="just">
                        <a:lnSpc>
                          <a:spcPct val="107000"/>
                        </a:lnSpc>
                        <a:spcBef>
                          <a:spcPts val="0"/>
                        </a:spcBef>
                        <a:spcAft>
                          <a:spcPts val="0"/>
                        </a:spcAft>
                      </a:pPr>
                      <a:r>
                        <a:rPr lang="ne-NP" sz="1600" dirty="0">
                          <a:effectLst/>
                          <a:cs typeface="Kalimati" pitchFamily="2"/>
                        </a:rPr>
                        <a:t>200000</a:t>
                      </a:r>
                      <a:endParaRPr lang="en-US" sz="1600" dirty="0">
                        <a:effectLst/>
                        <a:latin typeface="Calibri" panose="020F0502020204030204" pitchFamily="34" charset="0"/>
                        <a:ea typeface="Calibri" panose="020F0502020204030204" pitchFamily="34" charset="0"/>
                        <a:cs typeface="Kalimati" pitchFamily="2"/>
                      </a:endParaRPr>
                    </a:p>
                  </a:txBody>
                  <a:tcPr marL="37111" marR="37111" marT="0" marB="0" anchor="ctr"/>
                </a:tc>
                <a:tc>
                  <a:txBody>
                    <a:bodyPr/>
                    <a:lstStyle/>
                    <a:p>
                      <a:pPr marL="0" marR="0" algn="just">
                        <a:lnSpc>
                          <a:spcPct val="107000"/>
                        </a:lnSpc>
                        <a:spcBef>
                          <a:spcPts val="0"/>
                        </a:spcBef>
                        <a:spcAft>
                          <a:spcPts val="0"/>
                        </a:spcAft>
                      </a:pPr>
                      <a:r>
                        <a:rPr lang="ne-NP" sz="1600" dirty="0">
                          <a:effectLst/>
                        </a:rPr>
                        <a:t>उज्यालो सामुदायिक सिकाइ केन्द्रलाइ </a:t>
                      </a:r>
                      <a:endParaRPr lang="en-US" sz="1600" dirty="0">
                        <a:effectLst/>
                        <a:latin typeface="Calibri" panose="020F0502020204030204" pitchFamily="34" charset="0"/>
                        <a:ea typeface="Calibri" panose="020F0502020204030204" pitchFamily="34" charset="0"/>
                        <a:cs typeface="Mangal" panose="02040503050203030202" pitchFamily="18" charset="0"/>
                      </a:endParaRPr>
                    </a:p>
                  </a:txBody>
                  <a:tcPr marL="37111" marR="37111" marT="0" marB="0" anchor="ctr"/>
                </a:tc>
                <a:extLst>
                  <a:ext uri="{0D108BD9-81ED-4DB2-BD59-A6C34878D82A}">
                    <a16:rowId xmlns:a16="http://schemas.microsoft.com/office/drawing/2014/main" xmlns="" val="10001"/>
                  </a:ext>
                </a:extLst>
              </a:tr>
              <a:tr h="790558">
                <a:tc>
                  <a:txBody>
                    <a:bodyPr/>
                    <a:lstStyle/>
                    <a:p>
                      <a:pPr marL="0" marR="0" algn="just">
                        <a:lnSpc>
                          <a:spcPct val="107000"/>
                        </a:lnSpc>
                        <a:spcBef>
                          <a:spcPts val="0"/>
                        </a:spcBef>
                        <a:spcAft>
                          <a:spcPts val="0"/>
                        </a:spcAft>
                      </a:pPr>
                      <a:r>
                        <a:rPr lang="ne-NP" sz="1600">
                          <a:effectLst/>
                        </a:rPr>
                        <a:t>२</a:t>
                      </a:r>
                      <a:endParaRPr lang="en-US" sz="1600">
                        <a:effectLst/>
                        <a:latin typeface="Calibri" panose="020F0502020204030204" pitchFamily="34" charset="0"/>
                        <a:ea typeface="Calibri" panose="020F0502020204030204" pitchFamily="34" charset="0"/>
                        <a:cs typeface="Mangal" panose="02040503050203030202" pitchFamily="18" charset="0"/>
                      </a:endParaRPr>
                    </a:p>
                  </a:txBody>
                  <a:tcPr marL="37111" marR="37111" marT="0" marB="0"/>
                </a:tc>
                <a:tc>
                  <a:txBody>
                    <a:bodyPr/>
                    <a:lstStyle/>
                    <a:p>
                      <a:pPr marL="0" marR="0" algn="just">
                        <a:lnSpc>
                          <a:spcPct val="107000"/>
                        </a:lnSpc>
                        <a:spcBef>
                          <a:spcPts val="0"/>
                        </a:spcBef>
                        <a:spcAft>
                          <a:spcPts val="0"/>
                        </a:spcAft>
                      </a:pPr>
                      <a:r>
                        <a:rPr lang="ne-NP" sz="1600" dirty="0">
                          <a:effectLst/>
                        </a:rPr>
                        <a:t>शैक्षिक कार्यक्रम</a:t>
                      </a:r>
                      <a:endParaRPr lang="en-US" sz="1600" dirty="0">
                        <a:effectLst/>
                        <a:latin typeface="Calibri" panose="020F0502020204030204" pitchFamily="34" charset="0"/>
                        <a:ea typeface="Calibri" panose="020F0502020204030204" pitchFamily="34" charset="0"/>
                        <a:cs typeface="Mangal" panose="02040503050203030202" pitchFamily="18" charset="0"/>
                      </a:endParaRPr>
                    </a:p>
                  </a:txBody>
                  <a:tcPr marL="37111" marR="37111" marT="0" marB="0" anchor="ctr"/>
                </a:tc>
                <a:tc>
                  <a:txBody>
                    <a:bodyPr/>
                    <a:lstStyle/>
                    <a:p>
                      <a:pPr marL="0" marR="0" algn="just">
                        <a:lnSpc>
                          <a:spcPct val="107000"/>
                        </a:lnSpc>
                        <a:spcBef>
                          <a:spcPts val="0"/>
                        </a:spcBef>
                        <a:spcAft>
                          <a:spcPts val="0"/>
                        </a:spcAft>
                      </a:pPr>
                      <a:r>
                        <a:rPr lang="ne-NP" sz="1600" dirty="0">
                          <a:effectLst/>
                        </a:rPr>
                        <a:t>प्रति विद्यार्थी इकाइ लागतका आधारमा प्रारम्भिक बाल विकास / पूर्ब प्राथमिक कक्षाका</a:t>
                      </a:r>
                      <a:r>
                        <a:rPr lang="en-US" sz="1600" dirty="0">
                          <a:effectLst/>
                        </a:rPr>
                        <a:t>  </a:t>
                      </a:r>
                      <a:r>
                        <a:rPr lang="ne-NP" sz="1600" dirty="0">
                          <a:effectLst/>
                        </a:rPr>
                        <a:t>लागि अनुदान</a:t>
                      </a:r>
                      <a:endParaRPr lang="en-US" sz="1600" dirty="0">
                        <a:effectLst/>
                        <a:latin typeface="Calibri" panose="020F0502020204030204" pitchFamily="34" charset="0"/>
                        <a:ea typeface="Calibri" panose="020F0502020204030204" pitchFamily="34" charset="0"/>
                        <a:cs typeface="Mangal" panose="02040503050203030202" pitchFamily="18" charset="0"/>
                      </a:endParaRPr>
                    </a:p>
                  </a:txBody>
                  <a:tcPr marL="37111" marR="37111" marT="0" marB="0" anchor="ctr"/>
                </a:tc>
                <a:tc>
                  <a:txBody>
                    <a:bodyPr/>
                    <a:lstStyle/>
                    <a:p>
                      <a:pPr marL="0" marR="0" algn="just">
                        <a:lnSpc>
                          <a:spcPct val="107000"/>
                        </a:lnSpc>
                        <a:spcBef>
                          <a:spcPts val="0"/>
                        </a:spcBef>
                        <a:spcAft>
                          <a:spcPts val="0"/>
                        </a:spcAft>
                      </a:pPr>
                      <a:r>
                        <a:rPr lang="ne-NP" sz="1600">
                          <a:effectLst/>
                          <a:cs typeface="Kalimati" pitchFamily="2"/>
                        </a:rPr>
                        <a:t>523000</a:t>
                      </a:r>
                      <a:endParaRPr lang="en-US" sz="1600">
                        <a:effectLst/>
                        <a:latin typeface="Calibri" panose="020F0502020204030204" pitchFamily="34" charset="0"/>
                        <a:ea typeface="Calibri" panose="020F0502020204030204" pitchFamily="34" charset="0"/>
                        <a:cs typeface="Kalimati" pitchFamily="2"/>
                      </a:endParaRPr>
                    </a:p>
                  </a:txBody>
                  <a:tcPr marL="37111" marR="37111" marT="0" marB="0" anchor="ctr"/>
                </a:tc>
                <a:tc>
                  <a:txBody>
                    <a:bodyPr/>
                    <a:lstStyle/>
                    <a:p>
                      <a:pPr marL="0" marR="0" algn="just">
                        <a:lnSpc>
                          <a:spcPct val="107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Mangal" panose="02040503050203030202" pitchFamily="18" charset="0"/>
                      </a:endParaRPr>
                    </a:p>
                  </a:txBody>
                  <a:tcPr marL="37111" marR="37111" marT="0" marB="0" anchor="ctr"/>
                </a:tc>
                <a:extLst>
                  <a:ext uri="{0D108BD9-81ED-4DB2-BD59-A6C34878D82A}">
                    <a16:rowId xmlns:a16="http://schemas.microsoft.com/office/drawing/2014/main" xmlns="" val="10002"/>
                  </a:ext>
                </a:extLst>
              </a:tr>
              <a:tr h="866480">
                <a:tc>
                  <a:txBody>
                    <a:bodyPr/>
                    <a:lstStyle/>
                    <a:p>
                      <a:pPr marL="0" marR="0" algn="just">
                        <a:lnSpc>
                          <a:spcPct val="107000"/>
                        </a:lnSpc>
                        <a:spcBef>
                          <a:spcPts val="0"/>
                        </a:spcBef>
                        <a:spcAft>
                          <a:spcPts val="0"/>
                        </a:spcAft>
                      </a:pPr>
                      <a:r>
                        <a:rPr lang="ne-NP" sz="1600">
                          <a:effectLst/>
                        </a:rPr>
                        <a:t>3</a:t>
                      </a:r>
                      <a:endParaRPr lang="en-US" sz="1600">
                        <a:effectLst/>
                        <a:latin typeface="Calibri" panose="020F0502020204030204" pitchFamily="34" charset="0"/>
                        <a:ea typeface="Calibri" panose="020F0502020204030204" pitchFamily="34" charset="0"/>
                        <a:cs typeface="Mangal" panose="02040503050203030202" pitchFamily="18" charset="0"/>
                      </a:endParaRPr>
                    </a:p>
                  </a:txBody>
                  <a:tcPr marL="37111" marR="37111" marT="0" marB="0"/>
                </a:tc>
                <a:tc>
                  <a:txBody>
                    <a:bodyPr/>
                    <a:lstStyle/>
                    <a:p>
                      <a:pPr marL="0" marR="0" algn="just">
                        <a:lnSpc>
                          <a:spcPct val="107000"/>
                        </a:lnSpc>
                        <a:spcBef>
                          <a:spcPts val="0"/>
                        </a:spcBef>
                        <a:spcAft>
                          <a:spcPts val="0"/>
                        </a:spcAft>
                      </a:pPr>
                      <a:r>
                        <a:rPr lang="ne-NP" sz="1600">
                          <a:effectLst/>
                        </a:rPr>
                        <a:t>शैक्षिक कार्यक्रम</a:t>
                      </a:r>
                      <a:endParaRPr lang="en-US" sz="1600">
                        <a:effectLst/>
                        <a:latin typeface="Calibri" panose="020F0502020204030204" pitchFamily="34" charset="0"/>
                        <a:ea typeface="Calibri" panose="020F0502020204030204" pitchFamily="34" charset="0"/>
                        <a:cs typeface="Mangal" panose="02040503050203030202" pitchFamily="18" charset="0"/>
                      </a:endParaRPr>
                    </a:p>
                  </a:txBody>
                  <a:tcPr marL="37111" marR="37111" marT="0" marB="0" anchor="ctr"/>
                </a:tc>
                <a:tc>
                  <a:txBody>
                    <a:bodyPr/>
                    <a:lstStyle/>
                    <a:p>
                      <a:pPr marL="0" marR="0" algn="just">
                        <a:lnSpc>
                          <a:spcPct val="107000"/>
                        </a:lnSpc>
                        <a:spcBef>
                          <a:spcPts val="0"/>
                        </a:spcBef>
                        <a:spcAft>
                          <a:spcPts val="0"/>
                        </a:spcAft>
                      </a:pPr>
                      <a:r>
                        <a:rPr lang="ne-NP" sz="1600">
                          <a:effectLst/>
                        </a:rPr>
                        <a:t>निरन्तर विद्यार्थी मूल्याङ्कनलागि आबश्यक सामाग्री</a:t>
                      </a:r>
                      <a:r>
                        <a:rPr lang="en-US" sz="1600">
                          <a:effectLst/>
                        </a:rPr>
                        <a:t>  </a:t>
                      </a:r>
                      <a:r>
                        <a:rPr lang="ne-NP" sz="1600">
                          <a:effectLst/>
                        </a:rPr>
                        <a:t>अनुदान (कक्षा १ र अन्य कक्षाहरुमा नयाँ भर्नाको लागि)</a:t>
                      </a:r>
                      <a:endParaRPr lang="en-US" sz="1600">
                        <a:effectLst/>
                        <a:latin typeface="Calibri" panose="020F0502020204030204" pitchFamily="34" charset="0"/>
                        <a:ea typeface="Calibri" panose="020F0502020204030204" pitchFamily="34" charset="0"/>
                        <a:cs typeface="Mangal" panose="02040503050203030202" pitchFamily="18" charset="0"/>
                      </a:endParaRPr>
                    </a:p>
                  </a:txBody>
                  <a:tcPr marL="37111" marR="37111" marT="0" marB="0" anchor="ctr"/>
                </a:tc>
                <a:tc>
                  <a:txBody>
                    <a:bodyPr/>
                    <a:lstStyle/>
                    <a:p>
                      <a:pPr marL="0" marR="0" algn="just">
                        <a:lnSpc>
                          <a:spcPct val="107000"/>
                        </a:lnSpc>
                        <a:spcBef>
                          <a:spcPts val="0"/>
                        </a:spcBef>
                        <a:spcAft>
                          <a:spcPts val="0"/>
                        </a:spcAft>
                      </a:pPr>
                      <a:r>
                        <a:rPr lang="ne-NP" sz="1600" dirty="0">
                          <a:effectLst/>
                          <a:cs typeface="Kalimati" pitchFamily="2"/>
                        </a:rPr>
                        <a:t>64700</a:t>
                      </a:r>
                      <a:endParaRPr lang="en-US" sz="1600" dirty="0">
                        <a:effectLst/>
                        <a:latin typeface="Calibri" panose="020F0502020204030204" pitchFamily="34" charset="0"/>
                        <a:ea typeface="Calibri" panose="020F0502020204030204" pitchFamily="34" charset="0"/>
                        <a:cs typeface="Kalimati" pitchFamily="2"/>
                      </a:endParaRPr>
                    </a:p>
                  </a:txBody>
                  <a:tcPr marL="37111" marR="37111" marT="0" marB="0" anchor="ctr"/>
                </a:tc>
                <a:tc>
                  <a:txBody>
                    <a:bodyPr/>
                    <a:lstStyle/>
                    <a:p>
                      <a:pPr marL="0" marR="0" algn="just">
                        <a:lnSpc>
                          <a:spcPct val="107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Mangal" panose="02040503050203030202" pitchFamily="18" charset="0"/>
                      </a:endParaRPr>
                    </a:p>
                  </a:txBody>
                  <a:tcPr marL="37111" marR="37111" marT="0" marB="0" anchor="ctr"/>
                </a:tc>
                <a:extLst>
                  <a:ext uri="{0D108BD9-81ED-4DB2-BD59-A6C34878D82A}">
                    <a16:rowId xmlns:a16="http://schemas.microsoft.com/office/drawing/2014/main" xmlns="" val="10003"/>
                  </a:ext>
                </a:extLst>
              </a:tr>
              <a:tr h="638711">
                <a:tc>
                  <a:txBody>
                    <a:bodyPr/>
                    <a:lstStyle/>
                    <a:p>
                      <a:pPr marL="0" marR="0" algn="just">
                        <a:lnSpc>
                          <a:spcPct val="107000"/>
                        </a:lnSpc>
                        <a:spcBef>
                          <a:spcPts val="0"/>
                        </a:spcBef>
                        <a:spcAft>
                          <a:spcPts val="0"/>
                        </a:spcAft>
                      </a:pPr>
                      <a:r>
                        <a:rPr lang="ne-NP" sz="1600">
                          <a:effectLst/>
                        </a:rPr>
                        <a:t>४</a:t>
                      </a:r>
                      <a:endParaRPr lang="en-US" sz="1600">
                        <a:effectLst/>
                        <a:latin typeface="Calibri" panose="020F0502020204030204" pitchFamily="34" charset="0"/>
                        <a:ea typeface="Calibri" panose="020F0502020204030204" pitchFamily="34" charset="0"/>
                        <a:cs typeface="Mangal" panose="02040503050203030202" pitchFamily="18" charset="0"/>
                      </a:endParaRPr>
                    </a:p>
                  </a:txBody>
                  <a:tcPr marL="37111" marR="37111" marT="0" marB="0"/>
                </a:tc>
                <a:tc>
                  <a:txBody>
                    <a:bodyPr/>
                    <a:lstStyle/>
                    <a:p>
                      <a:pPr marL="0" marR="0" algn="just">
                        <a:lnSpc>
                          <a:spcPct val="107000"/>
                        </a:lnSpc>
                        <a:spcBef>
                          <a:spcPts val="0"/>
                        </a:spcBef>
                        <a:spcAft>
                          <a:spcPts val="0"/>
                        </a:spcAft>
                      </a:pPr>
                      <a:r>
                        <a:rPr lang="ne-NP" sz="1600">
                          <a:effectLst/>
                        </a:rPr>
                        <a:t>शैक्षिक कार्यक्रम</a:t>
                      </a:r>
                      <a:endParaRPr lang="en-US" sz="1600">
                        <a:effectLst/>
                        <a:latin typeface="Calibri" panose="020F0502020204030204" pitchFamily="34" charset="0"/>
                        <a:ea typeface="Calibri" panose="020F0502020204030204" pitchFamily="34" charset="0"/>
                        <a:cs typeface="Mangal" panose="02040503050203030202" pitchFamily="18" charset="0"/>
                      </a:endParaRPr>
                    </a:p>
                  </a:txBody>
                  <a:tcPr marL="37111" marR="37111" marT="0" marB="0" anchor="ctr"/>
                </a:tc>
                <a:tc>
                  <a:txBody>
                    <a:bodyPr/>
                    <a:lstStyle/>
                    <a:p>
                      <a:pPr marL="0" marR="0" algn="just">
                        <a:lnSpc>
                          <a:spcPct val="107000"/>
                        </a:lnSpc>
                        <a:spcBef>
                          <a:spcPts val="0"/>
                        </a:spcBef>
                        <a:spcAft>
                          <a:spcPts val="0"/>
                        </a:spcAft>
                      </a:pPr>
                      <a:r>
                        <a:rPr lang="ne-NP" sz="1600">
                          <a:effectLst/>
                        </a:rPr>
                        <a:t>कक्षा १-१० सम्म</a:t>
                      </a:r>
                      <a:r>
                        <a:rPr lang="en-US" sz="1600">
                          <a:effectLst/>
                        </a:rPr>
                        <a:t>  </a:t>
                      </a:r>
                      <a:r>
                        <a:rPr lang="ne-NP" sz="1600">
                          <a:effectLst/>
                        </a:rPr>
                        <a:t>अध्ययनरत विद्यार्थीहरुका लागि पाठ्यपुस्तक अनुदान</a:t>
                      </a:r>
                      <a:endParaRPr lang="en-US" sz="1600">
                        <a:effectLst/>
                        <a:latin typeface="Calibri" panose="020F0502020204030204" pitchFamily="34" charset="0"/>
                        <a:ea typeface="Calibri" panose="020F0502020204030204" pitchFamily="34" charset="0"/>
                        <a:cs typeface="Mangal" panose="02040503050203030202" pitchFamily="18" charset="0"/>
                      </a:endParaRPr>
                    </a:p>
                  </a:txBody>
                  <a:tcPr marL="37111" marR="37111" marT="0" marB="0" anchor="ctr"/>
                </a:tc>
                <a:tc>
                  <a:txBody>
                    <a:bodyPr/>
                    <a:lstStyle/>
                    <a:p>
                      <a:pPr marL="0" marR="0" algn="just">
                        <a:lnSpc>
                          <a:spcPct val="107000"/>
                        </a:lnSpc>
                        <a:spcBef>
                          <a:spcPts val="0"/>
                        </a:spcBef>
                        <a:spcAft>
                          <a:spcPts val="0"/>
                        </a:spcAft>
                      </a:pPr>
                      <a:r>
                        <a:rPr lang="ne-NP" sz="1600" dirty="0">
                          <a:effectLst/>
                          <a:cs typeface="Kalimati" pitchFamily="2"/>
                        </a:rPr>
                        <a:t>4140523.50</a:t>
                      </a:r>
                      <a:endParaRPr lang="en-US" sz="1600" dirty="0">
                        <a:effectLst/>
                        <a:latin typeface="Calibri" panose="020F0502020204030204" pitchFamily="34" charset="0"/>
                        <a:ea typeface="Calibri" panose="020F0502020204030204" pitchFamily="34" charset="0"/>
                        <a:cs typeface="Kalimati" pitchFamily="2"/>
                      </a:endParaRPr>
                    </a:p>
                  </a:txBody>
                  <a:tcPr marL="37111" marR="37111" marT="0" marB="0" anchor="ctr"/>
                </a:tc>
                <a:tc>
                  <a:txBody>
                    <a:bodyPr/>
                    <a:lstStyle/>
                    <a:p>
                      <a:pPr marL="0" marR="0" algn="just">
                        <a:lnSpc>
                          <a:spcPct val="107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Mangal" panose="02040503050203030202" pitchFamily="18" charset="0"/>
                      </a:endParaRPr>
                    </a:p>
                  </a:txBody>
                  <a:tcPr marL="37111" marR="37111" marT="0" marB="0" anchor="ctr"/>
                </a:tc>
                <a:extLst>
                  <a:ext uri="{0D108BD9-81ED-4DB2-BD59-A6C34878D82A}">
                    <a16:rowId xmlns:a16="http://schemas.microsoft.com/office/drawing/2014/main" xmlns="" val="10004"/>
                  </a:ext>
                </a:extLst>
              </a:tr>
              <a:tr h="1103278">
                <a:tc>
                  <a:txBody>
                    <a:bodyPr/>
                    <a:lstStyle/>
                    <a:p>
                      <a:pPr marL="0" marR="0" algn="just">
                        <a:lnSpc>
                          <a:spcPct val="107000"/>
                        </a:lnSpc>
                        <a:spcBef>
                          <a:spcPts val="0"/>
                        </a:spcBef>
                        <a:spcAft>
                          <a:spcPts val="0"/>
                        </a:spcAft>
                      </a:pPr>
                      <a:r>
                        <a:rPr lang="ne-NP" sz="1600">
                          <a:effectLst/>
                        </a:rPr>
                        <a:t>५</a:t>
                      </a:r>
                      <a:endParaRPr lang="en-US" sz="1600">
                        <a:effectLst/>
                        <a:latin typeface="Calibri" panose="020F0502020204030204" pitchFamily="34" charset="0"/>
                        <a:ea typeface="Calibri" panose="020F0502020204030204" pitchFamily="34" charset="0"/>
                        <a:cs typeface="Mangal" panose="02040503050203030202" pitchFamily="18" charset="0"/>
                      </a:endParaRPr>
                    </a:p>
                  </a:txBody>
                  <a:tcPr marL="37111" marR="37111" marT="0" marB="0"/>
                </a:tc>
                <a:tc>
                  <a:txBody>
                    <a:bodyPr/>
                    <a:lstStyle/>
                    <a:p>
                      <a:pPr marL="0" marR="0" algn="just">
                        <a:lnSpc>
                          <a:spcPct val="107000"/>
                        </a:lnSpc>
                        <a:spcBef>
                          <a:spcPts val="0"/>
                        </a:spcBef>
                        <a:spcAft>
                          <a:spcPts val="0"/>
                        </a:spcAft>
                      </a:pPr>
                      <a:r>
                        <a:rPr lang="ne-NP" sz="1600">
                          <a:effectLst/>
                        </a:rPr>
                        <a:t>शैक्षिक कार्यक्रम</a:t>
                      </a:r>
                      <a:endParaRPr lang="en-US" sz="1600">
                        <a:effectLst/>
                        <a:latin typeface="Calibri" panose="020F0502020204030204" pitchFamily="34" charset="0"/>
                        <a:ea typeface="Calibri" panose="020F0502020204030204" pitchFamily="34" charset="0"/>
                        <a:cs typeface="Mangal" panose="02040503050203030202" pitchFamily="18" charset="0"/>
                      </a:endParaRPr>
                    </a:p>
                  </a:txBody>
                  <a:tcPr marL="37111" marR="37111" marT="0" marB="0" anchor="ctr"/>
                </a:tc>
                <a:tc>
                  <a:txBody>
                    <a:bodyPr/>
                    <a:lstStyle/>
                    <a:p>
                      <a:pPr marL="0" marR="0" algn="just">
                        <a:lnSpc>
                          <a:spcPct val="107000"/>
                        </a:lnSpc>
                        <a:spcBef>
                          <a:spcPts val="0"/>
                        </a:spcBef>
                        <a:spcAft>
                          <a:spcPts val="0"/>
                        </a:spcAft>
                      </a:pPr>
                      <a:r>
                        <a:rPr lang="en-US" sz="1600" dirty="0">
                          <a:effectLst/>
                        </a:rPr>
                        <a:t> </a:t>
                      </a:r>
                      <a:r>
                        <a:rPr lang="ne-NP" sz="1600" dirty="0">
                          <a:effectLst/>
                        </a:rPr>
                        <a:t>कक्षा ११-१२ मा अध्ययनरत तोकिएका लक्षितवर्गका विद्यार्थीहरुका लागि पाठ्यपुस्तक उपलब्ध गराउन विद्यालयलाइ अनुदान</a:t>
                      </a:r>
                      <a:endParaRPr lang="en-US" sz="1600" dirty="0">
                        <a:effectLst/>
                        <a:latin typeface="Calibri" panose="020F0502020204030204" pitchFamily="34" charset="0"/>
                        <a:ea typeface="Calibri" panose="020F0502020204030204" pitchFamily="34" charset="0"/>
                        <a:cs typeface="Mangal" panose="02040503050203030202" pitchFamily="18" charset="0"/>
                      </a:endParaRPr>
                    </a:p>
                  </a:txBody>
                  <a:tcPr marL="37111" marR="37111" marT="0" marB="0" anchor="ctr"/>
                </a:tc>
                <a:tc>
                  <a:txBody>
                    <a:bodyPr/>
                    <a:lstStyle/>
                    <a:p>
                      <a:pPr marL="0" marR="0" algn="just">
                        <a:lnSpc>
                          <a:spcPct val="107000"/>
                        </a:lnSpc>
                        <a:spcBef>
                          <a:spcPts val="0"/>
                        </a:spcBef>
                        <a:spcAft>
                          <a:spcPts val="0"/>
                        </a:spcAft>
                      </a:pPr>
                      <a:r>
                        <a:rPr lang="ne-NP" sz="1600" dirty="0">
                          <a:effectLst/>
                          <a:cs typeface="Kalimati" pitchFamily="2"/>
                        </a:rPr>
                        <a:t>550000</a:t>
                      </a:r>
                      <a:endParaRPr lang="en-US" sz="1600" dirty="0">
                        <a:effectLst/>
                        <a:latin typeface="Calibri" panose="020F0502020204030204" pitchFamily="34" charset="0"/>
                        <a:ea typeface="Calibri" panose="020F0502020204030204" pitchFamily="34" charset="0"/>
                        <a:cs typeface="Kalimati" pitchFamily="2"/>
                      </a:endParaRPr>
                    </a:p>
                  </a:txBody>
                  <a:tcPr marL="37111" marR="37111" marT="0" marB="0" anchor="ctr"/>
                </a:tc>
                <a:tc>
                  <a:txBody>
                    <a:bodyPr/>
                    <a:lstStyle/>
                    <a:p>
                      <a:pPr marL="0" marR="0" algn="just">
                        <a:lnSpc>
                          <a:spcPct val="107000"/>
                        </a:lnSpc>
                        <a:spcBef>
                          <a:spcPts val="0"/>
                        </a:spcBef>
                        <a:spcAft>
                          <a:spcPts val="0"/>
                        </a:spcAft>
                      </a:pPr>
                      <a:r>
                        <a:rPr lang="en-US" sz="1600" dirty="0">
                          <a:effectLst/>
                        </a:rPr>
                        <a:t> </a:t>
                      </a:r>
                      <a:endParaRPr lang="en-US" sz="1600" dirty="0">
                        <a:effectLst/>
                        <a:latin typeface="Calibri" panose="020F0502020204030204" pitchFamily="34" charset="0"/>
                        <a:ea typeface="Calibri" panose="020F0502020204030204" pitchFamily="34" charset="0"/>
                        <a:cs typeface="Mangal" panose="02040503050203030202" pitchFamily="18" charset="0"/>
                      </a:endParaRPr>
                    </a:p>
                  </a:txBody>
                  <a:tcPr marL="37111" marR="37111" marT="0" marB="0" anchor="ctr"/>
                </a:tc>
                <a:extLst>
                  <a:ext uri="{0D108BD9-81ED-4DB2-BD59-A6C34878D82A}">
                    <a16:rowId xmlns:a16="http://schemas.microsoft.com/office/drawing/2014/main" xmlns="" val="10005"/>
                  </a:ext>
                </a:extLst>
              </a:tr>
            </a:tbl>
          </a:graphicData>
        </a:graphic>
      </p:graphicFrame>
      <p:sp>
        <p:nvSpPr>
          <p:cNvPr id="5" name="Slide Number Placeholder 4"/>
          <p:cNvSpPr>
            <a:spLocks noGrp="1"/>
          </p:cNvSpPr>
          <p:nvPr>
            <p:ph type="sldNum" sz="quarter" idx="12"/>
          </p:nvPr>
        </p:nvSpPr>
        <p:spPr/>
        <p:txBody>
          <a:bodyPr/>
          <a:lstStyle/>
          <a:p>
            <a:fld id="{D5A3C07E-D37F-45BB-9AEA-E961484A1A12}" type="slidenum">
              <a:rPr lang="en-US" smtClean="0"/>
              <a:t>61</a:t>
            </a:fld>
            <a:endParaRPr lang="en-US"/>
          </a:p>
        </p:txBody>
      </p:sp>
    </p:spTree>
    <p:extLst>
      <p:ext uri="{BB962C8B-B14F-4D97-AF65-F5344CB8AC3E}">
        <p14:creationId xmlns:p14="http://schemas.microsoft.com/office/powerpoint/2010/main" val="4030654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649394552"/>
              </p:ext>
            </p:extLst>
          </p:nvPr>
        </p:nvGraphicFramePr>
        <p:xfrm>
          <a:off x="533400" y="457200"/>
          <a:ext cx="7957486" cy="5246477"/>
        </p:xfrm>
        <a:graphic>
          <a:graphicData uri="http://schemas.openxmlformats.org/drawingml/2006/table">
            <a:tbl>
              <a:tblPr firstRow="1" firstCol="1" bandRow="1">
                <a:tableStyleId>{5C22544A-7EE6-4342-B048-85BDC9FD1C3A}</a:tableStyleId>
              </a:tblPr>
              <a:tblGrid>
                <a:gridCol w="450215">
                  <a:extLst>
                    <a:ext uri="{9D8B030D-6E8A-4147-A177-3AD203B41FA5}">
                      <a16:colId xmlns:a16="http://schemas.microsoft.com/office/drawing/2014/main" xmlns="" val="20000"/>
                    </a:ext>
                  </a:extLst>
                </a:gridCol>
                <a:gridCol w="2221288">
                  <a:extLst>
                    <a:ext uri="{9D8B030D-6E8A-4147-A177-3AD203B41FA5}">
                      <a16:colId xmlns:a16="http://schemas.microsoft.com/office/drawing/2014/main" xmlns="" val="20001"/>
                    </a:ext>
                  </a:extLst>
                </a:gridCol>
                <a:gridCol w="3425549">
                  <a:extLst>
                    <a:ext uri="{9D8B030D-6E8A-4147-A177-3AD203B41FA5}">
                      <a16:colId xmlns:a16="http://schemas.microsoft.com/office/drawing/2014/main" xmlns="" val="20002"/>
                    </a:ext>
                  </a:extLst>
                </a:gridCol>
                <a:gridCol w="1022132">
                  <a:extLst>
                    <a:ext uri="{9D8B030D-6E8A-4147-A177-3AD203B41FA5}">
                      <a16:colId xmlns:a16="http://schemas.microsoft.com/office/drawing/2014/main" xmlns="" val="20003"/>
                    </a:ext>
                  </a:extLst>
                </a:gridCol>
                <a:gridCol w="838302">
                  <a:extLst>
                    <a:ext uri="{9D8B030D-6E8A-4147-A177-3AD203B41FA5}">
                      <a16:colId xmlns:a16="http://schemas.microsoft.com/office/drawing/2014/main" xmlns="" val="20004"/>
                    </a:ext>
                  </a:extLst>
                </a:gridCol>
              </a:tblGrid>
              <a:tr h="587069">
                <a:tc>
                  <a:txBody>
                    <a:bodyPr/>
                    <a:lstStyle/>
                    <a:p>
                      <a:pPr marL="0" marR="0" algn="just">
                        <a:lnSpc>
                          <a:spcPct val="107000"/>
                        </a:lnSpc>
                        <a:spcBef>
                          <a:spcPts val="0"/>
                        </a:spcBef>
                        <a:spcAft>
                          <a:spcPts val="0"/>
                        </a:spcAft>
                      </a:pPr>
                      <a:r>
                        <a:rPr lang="ne-NP" sz="1400" dirty="0">
                          <a:effectLst/>
                        </a:rPr>
                        <a:t>६</a:t>
                      </a:r>
                      <a:endParaRPr lang="en-US" sz="2000" dirty="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tc>
                <a:tc>
                  <a:txBody>
                    <a:bodyPr/>
                    <a:lstStyle/>
                    <a:p>
                      <a:pPr marL="0" marR="0" algn="just">
                        <a:lnSpc>
                          <a:spcPct val="107000"/>
                        </a:lnSpc>
                        <a:spcBef>
                          <a:spcPts val="0"/>
                        </a:spcBef>
                        <a:spcAft>
                          <a:spcPts val="0"/>
                        </a:spcAft>
                      </a:pPr>
                      <a:r>
                        <a:rPr lang="ne-NP" sz="1400">
                          <a:effectLst/>
                        </a:rPr>
                        <a:t>शैक्षिक कार्यक्रम</a:t>
                      </a:r>
                      <a:endParaRPr lang="en-US" sz="200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nchor="ctr"/>
                </a:tc>
                <a:tc>
                  <a:txBody>
                    <a:bodyPr/>
                    <a:lstStyle/>
                    <a:p>
                      <a:pPr marL="0" marR="0" algn="just">
                        <a:lnSpc>
                          <a:spcPct val="107000"/>
                        </a:lnSpc>
                        <a:spcBef>
                          <a:spcPts val="0"/>
                        </a:spcBef>
                        <a:spcAft>
                          <a:spcPts val="0"/>
                        </a:spcAft>
                      </a:pPr>
                      <a:r>
                        <a:rPr lang="ne-NP" sz="1400" dirty="0">
                          <a:effectLst/>
                        </a:rPr>
                        <a:t>सामुदायिक विद्यालयमा</a:t>
                      </a:r>
                      <a:r>
                        <a:rPr lang="en-US" sz="1400" dirty="0">
                          <a:effectLst/>
                        </a:rPr>
                        <a:t>  </a:t>
                      </a:r>
                      <a:r>
                        <a:rPr lang="ne-NP" sz="1400" dirty="0">
                          <a:effectLst/>
                        </a:rPr>
                        <a:t>आधारभूत तथा माध्यमिक तहमा अध्ययनरत विद्यार्थीहरुकालागि गैर आवासिय छात्रबृत्ती (छात्रा</a:t>
                      </a:r>
                      <a:r>
                        <a:rPr lang="en-US" sz="1400" dirty="0">
                          <a:effectLst/>
                        </a:rPr>
                        <a:t>, </a:t>
                      </a:r>
                      <a:r>
                        <a:rPr lang="ne-NP" sz="1400" dirty="0">
                          <a:effectLst/>
                        </a:rPr>
                        <a:t>दलित )</a:t>
                      </a:r>
                      <a:endParaRPr lang="en-US" sz="2000" dirty="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nchor="ctr"/>
                </a:tc>
                <a:tc>
                  <a:txBody>
                    <a:bodyPr/>
                    <a:lstStyle/>
                    <a:p>
                      <a:pPr marL="0" marR="0" algn="just">
                        <a:lnSpc>
                          <a:spcPct val="107000"/>
                        </a:lnSpc>
                        <a:spcBef>
                          <a:spcPts val="0"/>
                        </a:spcBef>
                        <a:spcAft>
                          <a:spcPts val="0"/>
                        </a:spcAft>
                      </a:pPr>
                      <a:r>
                        <a:rPr lang="ne-NP" sz="1400">
                          <a:effectLst/>
                        </a:rPr>
                        <a:t>2200700</a:t>
                      </a:r>
                      <a:endParaRPr lang="en-US" sz="200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nchor="ctr"/>
                </a:tc>
                <a:tc>
                  <a:txBody>
                    <a:bodyPr/>
                    <a:lstStyle/>
                    <a:p>
                      <a:pPr marL="0" marR="0" algn="just">
                        <a:lnSpc>
                          <a:spcPct val="107000"/>
                        </a:lnSpc>
                        <a:spcBef>
                          <a:spcPts val="0"/>
                        </a:spcBef>
                        <a:spcAft>
                          <a:spcPts val="0"/>
                        </a:spcAft>
                      </a:pPr>
                      <a:r>
                        <a:rPr lang="en-US" sz="1400">
                          <a:effectLst/>
                        </a:rPr>
                        <a:t> </a:t>
                      </a:r>
                      <a:endParaRPr lang="en-US" sz="200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nchor="ctr"/>
                </a:tc>
                <a:extLst>
                  <a:ext uri="{0D108BD9-81ED-4DB2-BD59-A6C34878D82A}">
                    <a16:rowId xmlns:a16="http://schemas.microsoft.com/office/drawing/2014/main" xmlns="" val="10000"/>
                  </a:ext>
                </a:extLst>
              </a:tr>
              <a:tr h="587240">
                <a:tc>
                  <a:txBody>
                    <a:bodyPr/>
                    <a:lstStyle/>
                    <a:p>
                      <a:pPr marL="0" marR="0" algn="just">
                        <a:lnSpc>
                          <a:spcPct val="107000"/>
                        </a:lnSpc>
                        <a:spcBef>
                          <a:spcPts val="0"/>
                        </a:spcBef>
                        <a:spcAft>
                          <a:spcPts val="0"/>
                        </a:spcAft>
                      </a:pPr>
                      <a:r>
                        <a:rPr lang="ne-NP" sz="1400">
                          <a:effectLst/>
                        </a:rPr>
                        <a:t>७</a:t>
                      </a:r>
                      <a:endParaRPr lang="en-US" sz="200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tc>
                <a:tc>
                  <a:txBody>
                    <a:bodyPr/>
                    <a:lstStyle/>
                    <a:p>
                      <a:pPr marL="0" marR="0" algn="just">
                        <a:lnSpc>
                          <a:spcPct val="107000"/>
                        </a:lnSpc>
                        <a:spcBef>
                          <a:spcPts val="0"/>
                        </a:spcBef>
                        <a:spcAft>
                          <a:spcPts val="0"/>
                        </a:spcAft>
                      </a:pPr>
                      <a:r>
                        <a:rPr lang="ne-NP" sz="1400" dirty="0">
                          <a:effectLst/>
                        </a:rPr>
                        <a:t>शैक्षिक कार्यक्रम</a:t>
                      </a:r>
                      <a:endParaRPr lang="en-US" sz="2000" dirty="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nchor="ctr"/>
                </a:tc>
                <a:tc>
                  <a:txBody>
                    <a:bodyPr/>
                    <a:lstStyle/>
                    <a:p>
                      <a:pPr marL="0" marR="0" algn="just">
                        <a:lnSpc>
                          <a:spcPct val="107000"/>
                        </a:lnSpc>
                        <a:spcBef>
                          <a:spcPts val="0"/>
                        </a:spcBef>
                        <a:spcAft>
                          <a:spcPts val="0"/>
                        </a:spcAft>
                      </a:pPr>
                      <a:r>
                        <a:rPr lang="ne-NP" sz="1400">
                          <a:effectLst/>
                        </a:rPr>
                        <a:t>शिक्षण सिकाइ</a:t>
                      </a:r>
                      <a:r>
                        <a:rPr lang="en-US" sz="1400">
                          <a:effectLst/>
                        </a:rPr>
                        <a:t>  </a:t>
                      </a:r>
                      <a:r>
                        <a:rPr lang="ne-NP" sz="1400">
                          <a:effectLst/>
                        </a:rPr>
                        <a:t>सामग्री तथा</a:t>
                      </a:r>
                      <a:r>
                        <a:rPr lang="en-US" sz="1400">
                          <a:effectLst/>
                        </a:rPr>
                        <a:t>  Book Corner </a:t>
                      </a:r>
                      <a:r>
                        <a:rPr lang="ne-NP" sz="1400">
                          <a:effectLst/>
                        </a:rPr>
                        <a:t>ब्यवस्थापनका लागि</a:t>
                      </a:r>
                      <a:r>
                        <a:rPr lang="en-US" sz="1400">
                          <a:effectLst/>
                        </a:rPr>
                        <a:t>  </a:t>
                      </a:r>
                      <a:r>
                        <a:rPr lang="ne-NP" sz="1400">
                          <a:effectLst/>
                        </a:rPr>
                        <a:t>प्रति विद्यार्थी लागत अनुदान -</a:t>
                      </a:r>
                      <a:r>
                        <a:rPr lang="en-US" sz="1400">
                          <a:effectLst/>
                        </a:rPr>
                        <a:t>PMEC ) </a:t>
                      </a:r>
                      <a:r>
                        <a:rPr lang="ne-NP" sz="1400">
                          <a:effectLst/>
                        </a:rPr>
                        <a:t>कक्षा १-१२</a:t>
                      </a:r>
                      <a:endParaRPr lang="en-US" sz="200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nchor="ctr"/>
                </a:tc>
                <a:tc>
                  <a:txBody>
                    <a:bodyPr/>
                    <a:lstStyle/>
                    <a:p>
                      <a:pPr marL="0" marR="0" algn="just">
                        <a:lnSpc>
                          <a:spcPct val="107000"/>
                        </a:lnSpc>
                        <a:spcBef>
                          <a:spcPts val="0"/>
                        </a:spcBef>
                        <a:spcAft>
                          <a:spcPts val="0"/>
                        </a:spcAft>
                      </a:pPr>
                      <a:r>
                        <a:rPr lang="ne-NP" sz="1400">
                          <a:effectLst/>
                        </a:rPr>
                        <a:t>2341850</a:t>
                      </a:r>
                      <a:endParaRPr lang="en-US" sz="200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nchor="ctr"/>
                </a:tc>
                <a:tc>
                  <a:txBody>
                    <a:bodyPr/>
                    <a:lstStyle/>
                    <a:p>
                      <a:pPr marL="0" marR="0" algn="just">
                        <a:lnSpc>
                          <a:spcPct val="107000"/>
                        </a:lnSpc>
                        <a:spcBef>
                          <a:spcPts val="0"/>
                        </a:spcBef>
                        <a:spcAft>
                          <a:spcPts val="0"/>
                        </a:spcAft>
                      </a:pPr>
                      <a:r>
                        <a:rPr lang="en-US" sz="1400">
                          <a:effectLst/>
                        </a:rPr>
                        <a:t> </a:t>
                      </a:r>
                      <a:endParaRPr lang="en-US" sz="200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nchor="ctr"/>
                </a:tc>
                <a:extLst>
                  <a:ext uri="{0D108BD9-81ED-4DB2-BD59-A6C34878D82A}">
                    <a16:rowId xmlns:a16="http://schemas.microsoft.com/office/drawing/2014/main" xmlns="" val="10001"/>
                  </a:ext>
                </a:extLst>
              </a:tr>
              <a:tr h="1128390">
                <a:tc>
                  <a:txBody>
                    <a:bodyPr/>
                    <a:lstStyle/>
                    <a:p>
                      <a:pPr marL="0" marR="0" algn="just">
                        <a:lnSpc>
                          <a:spcPct val="107000"/>
                        </a:lnSpc>
                        <a:spcBef>
                          <a:spcPts val="0"/>
                        </a:spcBef>
                        <a:spcAft>
                          <a:spcPts val="0"/>
                        </a:spcAft>
                      </a:pPr>
                      <a:r>
                        <a:rPr lang="ne-NP" sz="1400">
                          <a:effectLst/>
                        </a:rPr>
                        <a:t>८</a:t>
                      </a:r>
                      <a:endParaRPr lang="en-US" sz="200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tc>
                <a:tc>
                  <a:txBody>
                    <a:bodyPr/>
                    <a:lstStyle/>
                    <a:p>
                      <a:pPr marL="0" marR="0" algn="just">
                        <a:lnSpc>
                          <a:spcPct val="107000"/>
                        </a:lnSpc>
                        <a:spcBef>
                          <a:spcPts val="0"/>
                        </a:spcBef>
                        <a:spcAft>
                          <a:spcPts val="0"/>
                        </a:spcAft>
                      </a:pPr>
                      <a:r>
                        <a:rPr lang="ne-NP" sz="1400">
                          <a:effectLst/>
                        </a:rPr>
                        <a:t>शैक्षिक कार्यक्रम</a:t>
                      </a:r>
                      <a:endParaRPr lang="en-US" sz="200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nchor="ctr"/>
                </a:tc>
                <a:tc>
                  <a:txBody>
                    <a:bodyPr/>
                    <a:lstStyle/>
                    <a:p>
                      <a:pPr marL="0" marR="0" algn="just">
                        <a:lnSpc>
                          <a:spcPct val="107000"/>
                        </a:lnSpc>
                        <a:spcBef>
                          <a:spcPts val="0"/>
                        </a:spcBef>
                        <a:spcAft>
                          <a:spcPts val="0"/>
                        </a:spcAft>
                      </a:pPr>
                      <a:r>
                        <a:rPr lang="ne-NP" sz="1400" dirty="0">
                          <a:effectLst/>
                        </a:rPr>
                        <a:t>विद्यालय सुधार योजना</a:t>
                      </a:r>
                      <a:r>
                        <a:rPr lang="en-US" sz="1400" dirty="0">
                          <a:effectLst/>
                        </a:rPr>
                        <a:t>, </a:t>
                      </a:r>
                      <a:r>
                        <a:rPr lang="ne-NP" sz="1400" dirty="0">
                          <a:effectLst/>
                        </a:rPr>
                        <a:t>समुदाय तथा वि.व्य.स.हरुको क्षमता विकासका लागि अन्तर्क्रिया</a:t>
                      </a:r>
                      <a:r>
                        <a:rPr lang="en-US" sz="1400" dirty="0">
                          <a:effectLst/>
                        </a:rPr>
                        <a:t>, </a:t>
                      </a:r>
                      <a:r>
                        <a:rPr lang="ne-NP" sz="1400" dirty="0">
                          <a:effectLst/>
                        </a:rPr>
                        <a:t>अभिभाबक शिक्षा सञ्चालन</a:t>
                      </a:r>
                      <a:r>
                        <a:rPr lang="en-US" sz="1400" dirty="0">
                          <a:effectLst/>
                        </a:rPr>
                        <a:t>,</a:t>
                      </a:r>
                      <a:r>
                        <a:rPr lang="ne-NP" sz="1400" dirty="0">
                          <a:effectLst/>
                        </a:rPr>
                        <a:t>अतिरिक्त क्रियाकलाप सञ्चालन गर्न आधारभूत तथा माध्यमिक तहका विदयालयहरुलाई एकमुष्ठ अनुदान</a:t>
                      </a:r>
                      <a:endParaRPr lang="en-US" sz="2000" dirty="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nchor="ctr"/>
                </a:tc>
                <a:tc>
                  <a:txBody>
                    <a:bodyPr/>
                    <a:lstStyle/>
                    <a:p>
                      <a:pPr marL="0" marR="0" algn="just">
                        <a:lnSpc>
                          <a:spcPct val="107000"/>
                        </a:lnSpc>
                        <a:spcBef>
                          <a:spcPts val="0"/>
                        </a:spcBef>
                        <a:spcAft>
                          <a:spcPts val="0"/>
                        </a:spcAft>
                      </a:pPr>
                      <a:r>
                        <a:rPr lang="ne-NP" sz="1400">
                          <a:effectLst/>
                        </a:rPr>
                        <a:t>770000</a:t>
                      </a:r>
                      <a:endParaRPr lang="en-US" sz="200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nchor="ctr"/>
                </a:tc>
                <a:tc>
                  <a:txBody>
                    <a:bodyPr/>
                    <a:lstStyle/>
                    <a:p>
                      <a:pPr marL="0" marR="0" algn="just">
                        <a:lnSpc>
                          <a:spcPct val="107000"/>
                        </a:lnSpc>
                        <a:spcBef>
                          <a:spcPts val="0"/>
                        </a:spcBef>
                        <a:spcAft>
                          <a:spcPts val="0"/>
                        </a:spcAft>
                      </a:pPr>
                      <a:r>
                        <a:rPr lang="en-US" sz="1400">
                          <a:effectLst/>
                        </a:rPr>
                        <a:t> </a:t>
                      </a:r>
                      <a:endParaRPr lang="en-US" sz="200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nchor="ctr"/>
                </a:tc>
                <a:extLst>
                  <a:ext uri="{0D108BD9-81ED-4DB2-BD59-A6C34878D82A}">
                    <a16:rowId xmlns:a16="http://schemas.microsoft.com/office/drawing/2014/main" xmlns="" val="10002"/>
                  </a:ext>
                </a:extLst>
              </a:tr>
              <a:tr h="582973">
                <a:tc>
                  <a:txBody>
                    <a:bodyPr/>
                    <a:lstStyle/>
                    <a:p>
                      <a:pPr marL="0" marR="0" algn="just">
                        <a:lnSpc>
                          <a:spcPct val="107000"/>
                        </a:lnSpc>
                        <a:spcBef>
                          <a:spcPts val="0"/>
                        </a:spcBef>
                        <a:spcAft>
                          <a:spcPts val="0"/>
                        </a:spcAft>
                      </a:pPr>
                      <a:r>
                        <a:rPr lang="ne-NP" sz="1400">
                          <a:effectLst/>
                        </a:rPr>
                        <a:t>९</a:t>
                      </a:r>
                      <a:endParaRPr lang="en-US" sz="200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tc>
                <a:tc>
                  <a:txBody>
                    <a:bodyPr/>
                    <a:lstStyle/>
                    <a:p>
                      <a:pPr marL="0" marR="0" algn="just">
                        <a:lnSpc>
                          <a:spcPct val="107000"/>
                        </a:lnSpc>
                        <a:spcBef>
                          <a:spcPts val="0"/>
                        </a:spcBef>
                        <a:spcAft>
                          <a:spcPts val="0"/>
                        </a:spcAft>
                      </a:pPr>
                      <a:r>
                        <a:rPr lang="ne-NP" sz="1400">
                          <a:effectLst/>
                        </a:rPr>
                        <a:t>शैक्षिक कार्यक्रम</a:t>
                      </a:r>
                      <a:endParaRPr lang="en-US" sz="200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nchor="ctr"/>
                </a:tc>
                <a:tc>
                  <a:txBody>
                    <a:bodyPr/>
                    <a:lstStyle/>
                    <a:p>
                      <a:pPr marL="0" marR="0" algn="just">
                        <a:lnSpc>
                          <a:spcPct val="107000"/>
                        </a:lnSpc>
                        <a:spcBef>
                          <a:spcPts val="0"/>
                        </a:spcBef>
                        <a:spcAft>
                          <a:spcPts val="0"/>
                        </a:spcAft>
                      </a:pPr>
                      <a:r>
                        <a:rPr lang="ne-NP" sz="1400">
                          <a:effectLst/>
                        </a:rPr>
                        <a:t>विद्यालय सञ्चालन तथा व्यबस्थापन अनुदान कक्षा १-१२</a:t>
                      </a:r>
                      <a:endParaRPr lang="en-US" sz="200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nchor="ctr"/>
                </a:tc>
                <a:tc>
                  <a:txBody>
                    <a:bodyPr/>
                    <a:lstStyle/>
                    <a:p>
                      <a:pPr marL="0" marR="0" algn="just">
                        <a:lnSpc>
                          <a:spcPct val="107000"/>
                        </a:lnSpc>
                        <a:spcBef>
                          <a:spcPts val="0"/>
                        </a:spcBef>
                        <a:spcAft>
                          <a:spcPts val="0"/>
                        </a:spcAft>
                      </a:pPr>
                      <a:r>
                        <a:rPr lang="ne-NP" sz="1400">
                          <a:effectLst/>
                        </a:rPr>
                        <a:t>940000</a:t>
                      </a:r>
                      <a:endParaRPr lang="en-US" sz="200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nchor="ctr"/>
                </a:tc>
                <a:tc>
                  <a:txBody>
                    <a:bodyPr/>
                    <a:lstStyle/>
                    <a:p>
                      <a:pPr marL="0" marR="0" algn="just">
                        <a:lnSpc>
                          <a:spcPct val="107000"/>
                        </a:lnSpc>
                        <a:spcBef>
                          <a:spcPts val="0"/>
                        </a:spcBef>
                        <a:spcAft>
                          <a:spcPts val="0"/>
                        </a:spcAft>
                      </a:pPr>
                      <a:r>
                        <a:rPr lang="en-US" sz="1400">
                          <a:effectLst/>
                        </a:rPr>
                        <a:t> </a:t>
                      </a:r>
                      <a:endParaRPr lang="en-US" sz="200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nchor="ctr"/>
                </a:tc>
                <a:extLst>
                  <a:ext uri="{0D108BD9-81ED-4DB2-BD59-A6C34878D82A}">
                    <a16:rowId xmlns:a16="http://schemas.microsoft.com/office/drawing/2014/main" xmlns="" val="10003"/>
                  </a:ext>
                </a:extLst>
              </a:tr>
              <a:tr h="1282029">
                <a:tc>
                  <a:txBody>
                    <a:bodyPr/>
                    <a:lstStyle/>
                    <a:p>
                      <a:pPr marL="0" marR="0" algn="just">
                        <a:lnSpc>
                          <a:spcPct val="107000"/>
                        </a:lnSpc>
                        <a:spcBef>
                          <a:spcPts val="0"/>
                        </a:spcBef>
                        <a:spcAft>
                          <a:spcPts val="0"/>
                        </a:spcAft>
                      </a:pPr>
                      <a:r>
                        <a:rPr lang="ne-NP" sz="1400">
                          <a:effectLst/>
                        </a:rPr>
                        <a:t>१०</a:t>
                      </a:r>
                      <a:endParaRPr lang="en-US" sz="200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tc>
                <a:tc>
                  <a:txBody>
                    <a:bodyPr/>
                    <a:lstStyle/>
                    <a:p>
                      <a:pPr marL="0" marR="0" algn="just">
                        <a:lnSpc>
                          <a:spcPct val="107000"/>
                        </a:lnSpc>
                        <a:spcBef>
                          <a:spcPts val="0"/>
                        </a:spcBef>
                        <a:spcAft>
                          <a:spcPts val="0"/>
                        </a:spcAft>
                      </a:pPr>
                      <a:r>
                        <a:rPr lang="ne-NP" sz="1400" dirty="0">
                          <a:effectLst/>
                        </a:rPr>
                        <a:t>शैक्षिक कार्यक्रम</a:t>
                      </a:r>
                      <a:endParaRPr lang="en-US" sz="2000" dirty="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nchor="ctr"/>
                </a:tc>
                <a:tc>
                  <a:txBody>
                    <a:bodyPr/>
                    <a:lstStyle/>
                    <a:p>
                      <a:pPr marL="0" marR="0" algn="just">
                        <a:lnSpc>
                          <a:spcPct val="107000"/>
                        </a:lnSpc>
                        <a:spcBef>
                          <a:spcPts val="0"/>
                        </a:spcBef>
                        <a:spcAft>
                          <a:spcPts val="0"/>
                        </a:spcAft>
                      </a:pPr>
                      <a:r>
                        <a:rPr lang="ne-NP" sz="1400">
                          <a:effectLst/>
                        </a:rPr>
                        <a:t>सामाजिक परीक्षण तथा आर्थिक लेखा परिक्षण</a:t>
                      </a:r>
                      <a:r>
                        <a:rPr lang="en-US" sz="1400">
                          <a:effectLst/>
                        </a:rPr>
                        <a:t>, </a:t>
                      </a:r>
                      <a:r>
                        <a:rPr lang="ne-NP" sz="1400">
                          <a:effectLst/>
                        </a:rPr>
                        <a:t>विद्यार्थी रिपोर्ट कार्ड</a:t>
                      </a:r>
                      <a:r>
                        <a:rPr lang="en-US" sz="1400">
                          <a:effectLst/>
                        </a:rPr>
                        <a:t>, </a:t>
                      </a:r>
                      <a:r>
                        <a:rPr lang="ne-NP" sz="1400">
                          <a:effectLst/>
                        </a:rPr>
                        <a:t>विद्यालय तथ्यांकन व्यबस्थापन</a:t>
                      </a:r>
                      <a:r>
                        <a:rPr lang="en-US" sz="1400">
                          <a:effectLst/>
                        </a:rPr>
                        <a:t>, </a:t>
                      </a:r>
                      <a:r>
                        <a:rPr lang="ne-NP" sz="1400">
                          <a:effectLst/>
                        </a:rPr>
                        <a:t>बुलेटिन प्रकासन लगायतका क्रियाकलाप सञ्चालन गर्न आधारभूत तथा माध्यमिक तहका विदयालयहरुलाई एकमुष्ठ अनुदान</a:t>
                      </a:r>
                      <a:endParaRPr lang="en-US" sz="200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nchor="ctr"/>
                </a:tc>
                <a:tc>
                  <a:txBody>
                    <a:bodyPr/>
                    <a:lstStyle/>
                    <a:p>
                      <a:pPr marL="0" marR="0" algn="just">
                        <a:lnSpc>
                          <a:spcPct val="107000"/>
                        </a:lnSpc>
                        <a:spcBef>
                          <a:spcPts val="0"/>
                        </a:spcBef>
                        <a:spcAft>
                          <a:spcPts val="0"/>
                        </a:spcAft>
                      </a:pPr>
                      <a:r>
                        <a:rPr lang="ne-NP" sz="1400">
                          <a:effectLst/>
                        </a:rPr>
                        <a:t>545000</a:t>
                      </a:r>
                      <a:endParaRPr lang="en-US" sz="200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nchor="ctr"/>
                </a:tc>
                <a:tc>
                  <a:txBody>
                    <a:bodyPr/>
                    <a:lstStyle/>
                    <a:p>
                      <a:pPr marL="0" marR="0" algn="just">
                        <a:lnSpc>
                          <a:spcPct val="107000"/>
                        </a:lnSpc>
                        <a:spcBef>
                          <a:spcPts val="0"/>
                        </a:spcBef>
                        <a:spcAft>
                          <a:spcPts val="0"/>
                        </a:spcAft>
                      </a:pPr>
                      <a:r>
                        <a:rPr lang="en-US" sz="1400">
                          <a:effectLst/>
                        </a:rPr>
                        <a:t> </a:t>
                      </a:r>
                      <a:endParaRPr lang="en-US" sz="200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nchor="ctr"/>
                </a:tc>
                <a:extLst>
                  <a:ext uri="{0D108BD9-81ED-4DB2-BD59-A6C34878D82A}">
                    <a16:rowId xmlns:a16="http://schemas.microsoft.com/office/drawing/2014/main" xmlns="" val="10004"/>
                  </a:ext>
                </a:extLst>
              </a:tr>
              <a:tr h="256064">
                <a:tc>
                  <a:txBody>
                    <a:bodyPr/>
                    <a:lstStyle/>
                    <a:p>
                      <a:pPr marL="0" marR="0" algn="just">
                        <a:lnSpc>
                          <a:spcPct val="107000"/>
                        </a:lnSpc>
                        <a:spcBef>
                          <a:spcPts val="0"/>
                        </a:spcBef>
                        <a:spcAft>
                          <a:spcPts val="0"/>
                        </a:spcAft>
                      </a:pPr>
                      <a:r>
                        <a:rPr lang="en-US" sz="1400">
                          <a:effectLst/>
                        </a:rPr>
                        <a:t> </a:t>
                      </a:r>
                      <a:endParaRPr lang="en-US" sz="200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tc>
                <a:tc>
                  <a:txBody>
                    <a:bodyPr/>
                    <a:lstStyle/>
                    <a:p>
                      <a:pPr marL="0" marR="0" algn="just">
                        <a:lnSpc>
                          <a:spcPct val="107000"/>
                        </a:lnSpc>
                        <a:spcBef>
                          <a:spcPts val="0"/>
                        </a:spcBef>
                        <a:spcAft>
                          <a:spcPts val="0"/>
                        </a:spcAft>
                      </a:pPr>
                      <a:endParaRPr lang="en-US" sz="2000" dirty="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nchor="ctr"/>
                </a:tc>
                <a:tc>
                  <a:txBody>
                    <a:bodyPr/>
                    <a:lstStyle/>
                    <a:p>
                      <a:pPr marL="0" marR="0" algn="just">
                        <a:lnSpc>
                          <a:spcPct val="107000"/>
                        </a:lnSpc>
                        <a:spcBef>
                          <a:spcPts val="0"/>
                        </a:spcBef>
                        <a:spcAft>
                          <a:spcPts val="0"/>
                        </a:spcAft>
                      </a:pPr>
                      <a:endParaRPr lang="en-US" sz="2000" dirty="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nchor="ctr"/>
                </a:tc>
                <a:tc>
                  <a:txBody>
                    <a:bodyPr/>
                    <a:lstStyle/>
                    <a:p>
                      <a:pPr marL="0" marR="0" algn="just">
                        <a:lnSpc>
                          <a:spcPct val="107000"/>
                        </a:lnSpc>
                        <a:spcBef>
                          <a:spcPts val="0"/>
                        </a:spcBef>
                        <a:spcAft>
                          <a:spcPts val="0"/>
                        </a:spcAft>
                      </a:pPr>
                      <a:r>
                        <a:rPr lang="en-US" sz="1400">
                          <a:effectLst/>
                        </a:rPr>
                        <a:t> </a:t>
                      </a:r>
                      <a:endParaRPr lang="en-US" sz="200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nchor="ctr"/>
                </a:tc>
                <a:tc>
                  <a:txBody>
                    <a:bodyPr/>
                    <a:lstStyle/>
                    <a:p>
                      <a:pPr marL="0" marR="0" algn="just">
                        <a:lnSpc>
                          <a:spcPct val="107000"/>
                        </a:lnSpc>
                        <a:spcBef>
                          <a:spcPts val="0"/>
                        </a:spcBef>
                        <a:spcAft>
                          <a:spcPts val="0"/>
                        </a:spcAft>
                      </a:pPr>
                      <a:r>
                        <a:rPr lang="en-US" sz="1400" dirty="0">
                          <a:effectLst/>
                        </a:rPr>
                        <a:t> </a:t>
                      </a:r>
                      <a:endParaRPr lang="en-US" sz="2000" dirty="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nchor="ctr"/>
                </a:tc>
                <a:extLst>
                  <a:ext uri="{0D108BD9-81ED-4DB2-BD59-A6C34878D82A}">
                    <a16:rowId xmlns:a16="http://schemas.microsoft.com/office/drawing/2014/main" xmlns="" val="10005"/>
                  </a:ext>
                </a:extLst>
              </a:tr>
            </a:tbl>
          </a:graphicData>
        </a:graphic>
      </p:graphicFrame>
      <p:sp>
        <p:nvSpPr>
          <p:cNvPr id="7" name="Rectangle 1"/>
          <p:cNvSpPr>
            <a:spLocks noChangeArrowheads="1"/>
          </p:cNvSpPr>
          <p:nvPr/>
        </p:nvSpPr>
        <p:spPr bwMode="auto">
          <a:xfrm>
            <a:off x="-2461598" y="-63786"/>
            <a:ext cx="1634050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sz="3200"/>
          </a:p>
        </p:txBody>
      </p:sp>
      <p:sp>
        <p:nvSpPr>
          <p:cNvPr id="3" name="Slide Number Placeholder 2"/>
          <p:cNvSpPr>
            <a:spLocks noGrp="1"/>
          </p:cNvSpPr>
          <p:nvPr>
            <p:ph type="sldNum" sz="quarter" idx="12"/>
          </p:nvPr>
        </p:nvSpPr>
        <p:spPr/>
        <p:txBody>
          <a:bodyPr/>
          <a:lstStyle/>
          <a:p>
            <a:fld id="{D5A3C07E-D37F-45BB-9AEA-E961484A1A12}" type="slidenum">
              <a:rPr lang="en-US" smtClean="0"/>
              <a:t>62</a:t>
            </a:fld>
            <a:endParaRPr lang="en-US"/>
          </a:p>
        </p:txBody>
      </p:sp>
    </p:spTree>
    <p:extLst>
      <p:ext uri="{BB962C8B-B14F-4D97-AF65-F5344CB8AC3E}">
        <p14:creationId xmlns:p14="http://schemas.microsoft.com/office/powerpoint/2010/main" val="21999488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657600" y="4403823"/>
            <a:ext cx="5095352" cy="2454177"/>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889" y="228600"/>
            <a:ext cx="2298794" cy="498764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40488" y="597952"/>
            <a:ext cx="3764788" cy="332934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234248" y="830451"/>
            <a:ext cx="2841161" cy="2399459"/>
          </a:xfrm>
          <a:prstGeom prst="rect">
            <a:avLst/>
          </a:prstGeom>
        </p:spPr>
      </p:pic>
    </p:spTree>
    <p:extLst>
      <p:ext uri="{BB962C8B-B14F-4D97-AF65-F5344CB8AC3E}">
        <p14:creationId xmlns:p14="http://schemas.microsoft.com/office/powerpoint/2010/main" val="1095220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body" idx="1"/>
          </p:nvPr>
        </p:nvSpPr>
        <p:spPr>
          <a:xfrm>
            <a:off x="152400" y="1143000"/>
            <a:ext cx="8686800" cy="5257800"/>
          </a:xfrm>
        </p:spPr>
        <p:txBody>
          <a:bodyPr>
            <a:normAutofit fontScale="92500"/>
          </a:bodyPr>
          <a:lstStyle/>
          <a:p>
            <a:pPr marL="658368" indent="-457200">
              <a:lnSpc>
                <a:spcPct val="170000"/>
              </a:lnSpc>
            </a:pPr>
            <a:r>
              <a:rPr lang="ne-NP" sz="2600" dirty="0" smtClean="0">
                <a:latin typeface="Preeti" pitchFamily="2" charset="0"/>
              </a:rPr>
              <a:t>सुकुम्बासी पहिचान र व्यवस्थापनका लागि व्यवस्थापन समिति गठन भएको</a:t>
            </a:r>
          </a:p>
          <a:p>
            <a:pPr marL="544068" indent="-342900">
              <a:lnSpc>
                <a:spcPct val="170000"/>
              </a:lnSpc>
            </a:pPr>
            <a:r>
              <a:rPr lang="ne-NP" sz="2600" dirty="0">
                <a:latin typeface="Preeti" pitchFamily="2" charset="0"/>
              </a:rPr>
              <a:t>अव्यवस्थित वसोबासको लगत संकलन </a:t>
            </a:r>
            <a:r>
              <a:rPr lang="ne-NP" sz="2600" dirty="0" smtClean="0">
                <a:latin typeface="Preeti" pitchFamily="2" charset="0"/>
              </a:rPr>
              <a:t>र घर नम्बरिङ्ग कार्य भई रहेको।</a:t>
            </a:r>
          </a:p>
          <a:p>
            <a:pPr marL="544068" indent="-342900">
              <a:lnSpc>
                <a:spcPct val="170000"/>
              </a:lnSpc>
            </a:pPr>
            <a:r>
              <a:rPr lang="ne-NP" sz="2600" dirty="0" smtClean="0">
                <a:latin typeface="Preeti" pitchFamily="2" charset="0"/>
              </a:rPr>
              <a:t>व्यवस्थित आवास नमुना कार्यक्रम संचालनका लागि प्रारम्भिक कार्य भैरहेको।</a:t>
            </a:r>
          </a:p>
          <a:p>
            <a:pPr marL="544068" indent="-342900">
              <a:lnSpc>
                <a:spcPct val="170000"/>
              </a:lnSpc>
            </a:pPr>
            <a:r>
              <a:rPr lang="ne-NP" sz="2600" dirty="0" smtClean="0">
                <a:latin typeface="Preeti" pitchFamily="2" charset="0"/>
              </a:rPr>
              <a:t>सुकुम्बासी व्यवस्थापनका लागि नियमावली तयार गर्ने कार्य भैरहेको।</a:t>
            </a:r>
          </a:p>
        </p:txBody>
      </p:sp>
      <p:sp>
        <p:nvSpPr>
          <p:cNvPr id="9219" name="Rectangle 3"/>
          <p:cNvSpPr>
            <a:spLocks noGrp="1" noChangeArrowheads="1"/>
          </p:cNvSpPr>
          <p:nvPr>
            <p:ph type="title"/>
          </p:nvPr>
        </p:nvSpPr>
        <p:spPr>
          <a:xfrm>
            <a:off x="762000" y="381000"/>
            <a:ext cx="7694613" cy="685800"/>
          </a:xfrm>
          <a:noFill/>
        </p:spPr>
        <p:txBody>
          <a:bodyPr/>
          <a:lstStyle/>
          <a:p>
            <a:pPr algn="ctr" eaLnBrk="1" hangingPunct="1"/>
            <a:r>
              <a:rPr lang="ne-NP" sz="3200" dirty="0" smtClean="0">
                <a:solidFill>
                  <a:srgbClr val="CC0066"/>
                </a:solidFill>
                <a:latin typeface="Preeti" pitchFamily="2" charset="0"/>
              </a:rPr>
              <a:t>सुकुम्बासी समस्या समाधानतर्फ</a:t>
            </a:r>
            <a:endParaRPr lang="en-US" sz="3200" b="1" dirty="0" smtClean="0">
              <a:solidFill>
                <a:srgbClr val="CC0066"/>
              </a:solidFill>
              <a:latin typeface="Preeti" pitchFamily="2" charset="0"/>
            </a:endParaRPr>
          </a:p>
        </p:txBody>
      </p:sp>
      <p:sp>
        <p:nvSpPr>
          <p:cNvPr id="3" name="Slide Number Placeholder 2"/>
          <p:cNvSpPr>
            <a:spLocks noGrp="1"/>
          </p:cNvSpPr>
          <p:nvPr>
            <p:ph type="sldNum" sz="quarter" idx="12"/>
          </p:nvPr>
        </p:nvSpPr>
        <p:spPr/>
        <p:txBody>
          <a:bodyPr/>
          <a:lstStyle/>
          <a:p>
            <a:fld id="{D5A3C07E-D37F-45BB-9AEA-E961484A1A12}" type="slidenum">
              <a:rPr lang="en-US" smtClean="0"/>
              <a:t>64</a:t>
            </a:fld>
            <a:endParaRPr lang="en-US"/>
          </a:p>
        </p:txBody>
      </p:sp>
    </p:spTree>
    <p:extLst>
      <p:ext uri="{BB962C8B-B14F-4D97-AF65-F5344CB8AC3E}">
        <p14:creationId xmlns:p14="http://schemas.microsoft.com/office/powerpoint/2010/main" val="1757425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554">
                                            <p:txEl>
                                              <p:pRg st="0" end="0"/>
                                            </p:txEl>
                                          </p:spTgt>
                                        </p:tgtEl>
                                        <p:attrNameLst>
                                          <p:attrName>style.visibility</p:attrName>
                                        </p:attrNameLst>
                                      </p:cBhvr>
                                      <p:to>
                                        <p:strVal val="visible"/>
                                      </p:to>
                                    </p:set>
                                    <p:anim calcmode="lin" valueType="num">
                                      <p:cBhvr additive="base">
                                        <p:cTn id="7" dur="500" fill="hold"/>
                                        <p:tgtEl>
                                          <p:spTgt spid="2355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355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3554">
                                            <p:txEl>
                                              <p:pRg st="1" end="1"/>
                                            </p:txEl>
                                          </p:spTgt>
                                        </p:tgtEl>
                                        <p:attrNameLst>
                                          <p:attrName>style.visibility</p:attrName>
                                        </p:attrNameLst>
                                      </p:cBhvr>
                                      <p:to>
                                        <p:strVal val="visible"/>
                                      </p:to>
                                    </p:set>
                                    <p:anim calcmode="lin" valueType="num">
                                      <p:cBhvr additive="base">
                                        <p:cTn id="13" dur="500" fill="hold"/>
                                        <p:tgtEl>
                                          <p:spTgt spid="2355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355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3554">
                                            <p:txEl>
                                              <p:pRg st="2" end="2"/>
                                            </p:txEl>
                                          </p:spTgt>
                                        </p:tgtEl>
                                        <p:attrNameLst>
                                          <p:attrName>style.visibility</p:attrName>
                                        </p:attrNameLst>
                                      </p:cBhvr>
                                      <p:to>
                                        <p:strVal val="visible"/>
                                      </p:to>
                                    </p:set>
                                    <p:anim calcmode="lin" valueType="num">
                                      <p:cBhvr additive="base">
                                        <p:cTn id="19" dur="500" fill="hold"/>
                                        <p:tgtEl>
                                          <p:spTgt spid="2355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355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3554">
                                            <p:txEl>
                                              <p:pRg st="3" end="3"/>
                                            </p:txEl>
                                          </p:spTgt>
                                        </p:tgtEl>
                                        <p:attrNameLst>
                                          <p:attrName>style.visibility</p:attrName>
                                        </p:attrNameLst>
                                      </p:cBhvr>
                                      <p:to>
                                        <p:strVal val="visible"/>
                                      </p:to>
                                    </p:set>
                                    <p:anim calcmode="lin" valueType="num">
                                      <p:cBhvr additive="base">
                                        <p:cTn id="25" dur="500" fill="hold"/>
                                        <p:tgtEl>
                                          <p:spTgt spid="2355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355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124115040"/>
              </p:ext>
            </p:extLst>
          </p:nvPr>
        </p:nvGraphicFramePr>
        <p:xfrm>
          <a:off x="457200" y="1481138"/>
          <a:ext cx="8229600" cy="4719320"/>
        </p:xfrm>
        <a:graphic>
          <a:graphicData uri="http://schemas.openxmlformats.org/drawingml/2006/table">
            <a:tbl>
              <a:tblPr firstRow="1" bandRow="1">
                <a:tableStyleId>{5C22544A-7EE6-4342-B048-85BDC9FD1C3A}</a:tableStyleId>
              </a:tblPr>
              <a:tblGrid>
                <a:gridCol w="685800">
                  <a:extLst>
                    <a:ext uri="{9D8B030D-6E8A-4147-A177-3AD203B41FA5}">
                      <a16:colId xmlns:a16="http://schemas.microsoft.com/office/drawing/2014/main" xmlns="" val="20000"/>
                    </a:ext>
                  </a:extLst>
                </a:gridCol>
                <a:gridCol w="2606040">
                  <a:extLst>
                    <a:ext uri="{9D8B030D-6E8A-4147-A177-3AD203B41FA5}">
                      <a16:colId xmlns:a16="http://schemas.microsoft.com/office/drawing/2014/main" xmlns="" val="20001"/>
                    </a:ext>
                  </a:extLst>
                </a:gridCol>
                <a:gridCol w="1645920">
                  <a:extLst>
                    <a:ext uri="{9D8B030D-6E8A-4147-A177-3AD203B41FA5}">
                      <a16:colId xmlns:a16="http://schemas.microsoft.com/office/drawing/2014/main" xmlns="" val="20002"/>
                    </a:ext>
                  </a:extLst>
                </a:gridCol>
                <a:gridCol w="1645920">
                  <a:extLst>
                    <a:ext uri="{9D8B030D-6E8A-4147-A177-3AD203B41FA5}">
                      <a16:colId xmlns:a16="http://schemas.microsoft.com/office/drawing/2014/main" xmlns="" val="20003"/>
                    </a:ext>
                  </a:extLst>
                </a:gridCol>
                <a:gridCol w="1645920">
                  <a:extLst>
                    <a:ext uri="{9D8B030D-6E8A-4147-A177-3AD203B41FA5}">
                      <a16:colId xmlns:a16="http://schemas.microsoft.com/office/drawing/2014/main" xmlns="" val="20004"/>
                    </a:ext>
                  </a:extLst>
                </a:gridCol>
              </a:tblGrid>
              <a:tr h="370840">
                <a:tc>
                  <a:txBody>
                    <a:bodyPr/>
                    <a:lstStyle/>
                    <a:p>
                      <a:r>
                        <a:rPr lang="ne-NP" dirty="0" smtClean="0"/>
                        <a:t>क्र. सं.</a:t>
                      </a:r>
                      <a:endParaRPr lang="en-US" dirty="0"/>
                    </a:p>
                  </a:txBody>
                  <a:tcPr/>
                </a:tc>
                <a:tc>
                  <a:txBody>
                    <a:bodyPr/>
                    <a:lstStyle/>
                    <a:p>
                      <a:r>
                        <a:rPr lang="ne-NP" dirty="0" smtClean="0"/>
                        <a:t>टोल</a:t>
                      </a:r>
                      <a:endParaRPr lang="en-US" dirty="0"/>
                    </a:p>
                  </a:txBody>
                  <a:tcPr/>
                </a:tc>
                <a:tc>
                  <a:txBody>
                    <a:bodyPr/>
                    <a:lstStyle/>
                    <a:p>
                      <a:r>
                        <a:rPr lang="ne-NP" dirty="0" smtClean="0"/>
                        <a:t>जम्मा</a:t>
                      </a:r>
                      <a:r>
                        <a:rPr lang="ne-NP" baseline="0" dirty="0" smtClean="0"/>
                        <a:t> घरधुरी</a:t>
                      </a:r>
                      <a:endParaRPr lang="en-US" dirty="0"/>
                    </a:p>
                  </a:txBody>
                  <a:tcPr/>
                </a:tc>
                <a:tc>
                  <a:txBody>
                    <a:bodyPr/>
                    <a:lstStyle/>
                    <a:p>
                      <a:r>
                        <a:rPr lang="ne-NP" dirty="0" smtClean="0"/>
                        <a:t>घरधुरी नम्बर</a:t>
                      </a:r>
                      <a:r>
                        <a:rPr lang="ne-NP" baseline="0" dirty="0" smtClean="0"/>
                        <a:t> वितरण संख्या</a:t>
                      </a:r>
                      <a:endParaRPr lang="en-US" dirty="0"/>
                    </a:p>
                  </a:txBody>
                  <a:tcPr/>
                </a:tc>
                <a:tc>
                  <a:txBody>
                    <a:bodyPr/>
                    <a:lstStyle/>
                    <a:p>
                      <a:r>
                        <a:rPr lang="ne-NP" dirty="0" smtClean="0"/>
                        <a:t>उठाइएको</a:t>
                      </a:r>
                      <a:r>
                        <a:rPr lang="ne-NP" baseline="0" dirty="0" smtClean="0"/>
                        <a:t> रकम</a:t>
                      </a:r>
                      <a:endParaRPr lang="en-US" dirty="0"/>
                    </a:p>
                  </a:txBody>
                  <a:tcPr/>
                </a:tc>
                <a:extLst>
                  <a:ext uri="{0D108BD9-81ED-4DB2-BD59-A6C34878D82A}">
                    <a16:rowId xmlns:a16="http://schemas.microsoft.com/office/drawing/2014/main" xmlns="" val="10000"/>
                  </a:ext>
                </a:extLst>
              </a:tr>
              <a:tr h="370840">
                <a:tc>
                  <a:txBody>
                    <a:bodyPr/>
                    <a:lstStyle/>
                    <a:p>
                      <a:r>
                        <a:rPr lang="ne-NP" dirty="0" smtClean="0"/>
                        <a:t>१</a:t>
                      </a:r>
                      <a:endParaRPr lang="en-US" dirty="0"/>
                    </a:p>
                  </a:txBody>
                  <a:tcPr/>
                </a:tc>
                <a:tc>
                  <a:txBody>
                    <a:bodyPr/>
                    <a:lstStyle/>
                    <a:p>
                      <a:r>
                        <a:rPr lang="ne-NP" dirty="0" smtClean="0"/>
                        <a:t>राई</a:t>
                      </a:r>
                      <a:r>
                        <a:rPr lang="ne-NP" baseline="0" dirty="0" smtClean="0"/>
                        <a:t> टोल</a:t>
                      </a:r>
                      <a:endParaRPr lang="en-US" dirty="0"/>
                    </a:p>
                  </a:txBody>
                  <a:tcPr/>
                </a:tc>
                <a:tc>
                  <a:txBody>
                    <a:bodyPr/>
                    <a:lstStyle/>
                    <a:p>
                      <a:r>
                        <a:rPr lang="ne-NP" dirty="0" smtClean="0"/>
                        <a:t>३०</a:t>
                      </a:r>
                      <a:endParaRPr lang="en-US" dirty="0"/>
                    </a:p>
                  </a:txBody>
                  <a:tcPr/>
                </a:tc>
                <a:tc>
                  <a:txBody>
                    <a:bodyPr/>
                    <a:lstStyle/>
                    <a:p>
                      <a:r>
                        <a:rPr lang="ne-NP" dirty="0" smtClean="0"/>
                        <a:t>३०</a:t>
                      </a:r>
                      <a:endParaRPr lang="en-US" dirty="0"/>
                    </a:p>
                  </a:txBody>
                  <a:tcPr/>
                </a:tc>
                <a:tc>
                  <a:txBody>
                    <a:bodyPr/>
                    <a:lstStyle/>
                    <a:p>
                      <a:r>
                        <a:rPr lang="ne-NP" dirty="0" smtClean="0"/>
                        <a:t>१९०००</a:t>
                      </a:r>
                      <a:endParaRPr lang="en-US" dirty="0"/>
                    </a:p>
                  </a:txBody>
                  <a:tcPr/>
                </a:tc>
                <a:extLst>
                  <a:ext uri="{0D108BD9-81ED-4DB2-BD59-A6C34878D82A}">
                    <a16:rowId xmlns:a16="http://schemas.microsoft.com/office/drawing/2014/main" xmlns="" val="10001"/>
                  </a:ext>
                </a:extLst>
              </a:tr>
              <a:tr h="370840">
                <a:tc>
                  <a:txBody>
                    <a:bodyPr/>
                    <a:lstStyle/>
                    <a:p>
                      <a:r>
                        <a:rPr lang="ne-NP" dirty="0" smtClean="0"/>
                        <a:t>२</a:t>
                      </a:r>
                      <a:endParaRPr lang="en-US" dirty="0"/>
                    </a:p>
                  </a:txBody>
                  <a:tcPr/>
                </a:tc>
                <a:tc>
                  <a:txBody>
                    <a:bodyPr/>
                    <a:lstStyle/>
                    <a:p>
                      <a:r>
                        <a:rPr lang="ne-NP" dirty="0" smtClean="0"/>
                        <a:t>दीपेन्द्र वस्ती</a:t>
                      </a:r>
                      <a:endParaRPr lang="en-US" dirty="0"/>
                    </a:p>
                  </a:txBody>
                  <a:tcPr/>
                </a:tc>
                <a:tc>
                  <a:txBody>
                    <a:bodyPr/>
                    <a:lstStyle/>
                    <a:p>
                      <a:r>
                        <a:rPr lang="ne-NP" dirty="0" smtClean="0"/>
                        <a:t>८१</a:t>
                      </a:r>
                      <a:endParaRPr lang="en-US" dirty="0"/>
                    </a:p>
                  </a:txBody>
                  <a:tcPr/>
                </a:tc>
                <a:tc>
                  <a:txBody>
                    <a:bodyPr/>
                    <a:lstStyle/>
                    <a:p>
                      <a:r>
                        <a:rPr lang="ne-NP" dirty="0" smtClean="0"/>
                        <a:t>७९</a:t>
                      </a:r>
                      <a:endParaRPr lang="en-US" dirty="0"/>
                    </a:p>
                  </a:txBody>
                  <a:tcPr/>
                </a:tc>
                <a:tc>
                  <a:txBody>
                    <a:bodyPr/>
                    <a:lstStyle/>
                    <a:p>
                      <a:r>
                        <a:rPr lang="ne-NP" dirty="0" smtClean="0"/>
                        <a:t>६९५५०</a:t>
                      </a:r>
                      <a:endParaRPr lang="en-US" dirty="0"/>
                    </a:p>
                  </a:txBody>
                  <a:tcPr/>
                </a:tc>
                <a:extLst>
                  <a:ext uri="{0D108BD9-81ED-4DB2-BD59-A6C34878D82A}">
                    <a16:rowId xmlns:a16="http://schemas.microsoft.com/office/drawing/2014/main" xmlns="" val="10002"/>
                  </a:ext>
                </a:extLst>
              </a:tr>
              <a:tr h="370840">
                <a:tc>
                  <a:txBody>
                    <a:bodyPr/>
                    <a:lstStyle/>
                    <a:p>
                      <a:r>
                        <a:rPr lang="ne-NP" dirty="0" smtClean="0"/>
                        <a:t>३</a:t>
                      </a:r>
                      <a:endParaRPr lang="en-US" dirty="0"/>
                    </a:p>
                  </a:txBody>
                  <a:tcPr/>
                </a:tc>
                <a:tc>
                  <a:txBody>
                    <a:bodyPr/>
                    <a:lstStyle/>
                    <a:p>
                      <a:r>
                        <a:rPr lang="ne-NP" dirty="0" smtClean="0"/>
                        <a:t>स्म्रिती मार्ग</a:t>
                      </a:r>
                      <a:endParaRPr lang="en-US" dirty="0"/>
                    </a:p>
                  </a:txBody>
                  <a:tcPr/>
                </a:tc>
                <a:tc>
                  <a:txBody>
                    <a:bodyPr/>
                    <a:lstStyle/>
                    <a:p>
                      <a:r>
                        <a:rPr lang="ne-NP" dirty="0" smtClean="0"/>
                        <a:t>५९</a:t>
                      </a:r>
                      <a:endParaRPr lang="en-US" dirty="0"/>
                    </a:p>
                  </a:txBody>
                  <a:tcPr/>
                </a:tc>
                <a:tc>
                  <a:txBody>
                    <a:bodyPr/>
                    <a:lstStyle/>
                    <a:p>
                      <a:r>
                        <a:rPr lang="ne-NP" dirty="0" smtClean="0"/>
                        <a:t>५०</a:t>
                      </a:r>
                      <a:endParaRPr lang="en-US" dirty="0"/>
                    </a:p>
                  </a:txBody>
                  <a:tcPr/>
                </a:tc>
                <a:tc>
                  <a:txBody>
                    <a:bodyPr/>
                    <a:lstStyle/>
                    <a:p>
                      <a:r>
                        <a:rPr lang="ne-NP" dirty="0" smtClean="0"/>
                        <a:t>३८२००</a:t>
                      </a:r>
                      <a:endParaRPr lang="en-US" dirty="0"/>
                    </a:p>
                  </a:txBody>
                  <a:tcPr/>
                </a:tc>
                <a:extLst>
                  <a:ext uri="{0D108BD9-81ED-4DB2-BD59-A6C34878D82A}">
                    <a16:rowId xmlns:a16="http://schemas.microsoft.com/office/drawing/2014/main" xmlns="" val="10003"/>
                  </a:ext>
                </a:extLst>
              </a:tr>
              <a:tr h="370840">
                <a:tc>
                  <a:txBody>
                    <a:bodyPr/>
                    <a:lstStyle/>
                    <a:p>
                      <a:r>
                        <a:rPr lang="ne-NP" dirty="0" smtClean="0"/>
                        <a:t>४</a:t>
                      </a:r>
                      <a:endParaRPr lang="en-US" dirty="0"/>
                    </a:p>
                  </a:txBody>
                  <a:tcPr/>
                </a:tc>
                <a:tc>
                  <a:txBody>
                    <a:bodyPr/>
                    <a:lstStyle/>
                    <a:p>
                      <a:r>
                        <a:rPr lang="ne-NP" dirty="0" smtClean="0"/>
                        <a:t>एन्फा</a:t>
                      </a:r>
                      <a:r>
                        <a:rPr lang="ne-NP" baseline="0" dirty="0" smtClean="0"/>
                        <a:t> मार्ग</a:t>
                      </a:r>
                      <a:endParaRPr lang="en-US" dirty="0"/>
                    </a:p>
                  </a:txBody>
                  <a:tcPr/>
                </a:tc>
                <a:tc>
                  <a:txBody>
                    <a:bodyPr/>
                    <a:lstStyle/>
                    <a:p>
                      <a:r>
                        <a:rPr lang="ne-NP" dirty="0" smtClean="0"/>
                        <a:t>२६</a:t>
                      </a:r>
                      <a:endParaRPr lang="en-US" dirty="0"/>
                    </a:p>
                  </a:txBody>
                  <a:tcPr/>
                </a:tc>
                <a:tc>
                  <a:txBody>
                    <a:bodyPr/>
                    <a:lstStyle/>
                    <a:p>
                      <a:r>
                        <a:rPr lang="ne-NP" dirty="0" smtClean="0"/>
                        <a:t>२२</a:t>
                      </a:r>
                      <a:endParaRPr lang="en-US" dirty="0"/>
                    </a:p>
                  </a:txBody>
                  <a:tcPr/>
                </a:tc>
                <a:tc>
                  <a:txBody>
                    <a:bodyPr/>
                    <a:lstStyle/>
                    <a:p>
                      <a:r>
                        <a:rPr lang="ne-NP" dirty="0" smtClean="0"/>
                        <a:t>२४६००</a:t>
                      </a:r>
                      <a:endParaRPr lang="en-US" dirty="0"/>
                    </a:p>
                  </a:txBody>
                  <a:tcPr/>
                </a:tc>
                <a:extLst>
                  <a:ext uri="{0D108BD9-81ED-4DB2-BD59-A6C34878D82A}">
                    <a16:rowId xmlns:a16="http://schemas.microsoft.com/office/drawing/2014/main" xmlns="" val="10004"/>
                  </a:ext>
                </a:extLst>
              </a:tr>
              <a:tr h="370840">
                <a:tc>
                  <a:txBody>
                    <a:bodyPr/>
                    <a:lstStyle/>
                    <a:p>
                      <a:r>
                        <a:rPr lang="ne-NP" dirty="0" smtClean="0"/>
                        <a:t>५</a:t>
                      </a:r>
                      <a:endParaRPr lang="en-US" dirty="0"/>
                    </a:p>
                  </a:txBody>
                  <a:tcPr/>
                </a:tc>
                <a:tc>
                  <a:txBody>
                    <a:bodyPr/>
                    <a:lstStyle/>
                    <a:p>
                      <a:r>
                        <a:rPr lang="ne-NP" dirty="0" smtClean="0"/>
                        <a:t>उदय मार्ग </a:t>
                      </a:r>
                      <a:endParaRPr lang="en-US" dirty="0"/>
                    </a:p>
                  </a:txBody>
                  <a:tcPr/>
                </a:tc>
                <a:tc>
                  <a:txBody>
                    <a:bodyPr/>
                    <a:lstStyle/>
                    <a:p>
                      <a:r>
                        <a:rPr lang="ne-NP" dirty="0" smtClean="0"/>
                        <a:t>२३५</a:t>
                      </a:r>
                      <a:endParaRPr lang="en-US" dirty="0"/>
                    </a:p>
                  </a:txBody>
                  <a:tcPr/>
                </a:tc>
                <a:tc>
                  <a:txBody>
                    <a:bodyPr/>
                    <a:lstStyle/>
                    <a:p>
                      <a:r>
                        <a:rPr lang="ne-NP" dirty="0" smtClean="0"/>
                        <a:t>१८१</a:t>
                      </a:r>
                      <a:endParaRPr lang="en-US" dirty="0"/>
                    </a:p>
                  </a:txBody>
                  <a:tcPr/>
                </a:tc>
                <a:tc>
                  <a:txBody>
                    <a:bodyPr/>
                    <a:lstStyle/>
                    <a:p>
                      <a:r>
                        <a:rPr lang="ne-NP" dirty="0" smtClean="0"/>
                        <a:t>११४३५०</a:t>
                      </a:r>
                      <a:endParaRPr lang="en-US" dirty="0"/>
                    </a:p>
                  </a:txBody>
                  <a:tcPr/>
                </a:tc>
                <a:extLst>
                  <a:ext uri="{0D108BD9-81ED-4DB2-BD59-A6C34878D82A}">
                    <a16:rowId xmlns:a16="http://schemas.microsoft.com/office/drawing/2014/main" xmlns="" val="10005"/>
                  </a:ext>
                </a:extLst>
              </a:tr>
              <a:tr h="370840">
                <a:tc>
                  <a:txBody>
                    <a:bodyPr/>
                    <a:lstStyle/>
                    <a:p>
                      <a:r>
                        <a:rPr lang="ne-NP" dirty="0" smtClean="0"/>
                        <a:t>६</a:t>
                      </a:r>
                      <a:endParaRPr lang="en-US" dirty="0"/>
                    </a:p>
                  </a:txBody>
                  <a:tcPr/>
                </a:tc>
                <a:tc>
                  <a:txBody>
                    <a:bodyPr/>
                    <a:lstStyle/>
                    <a:p>
                      <a:r>
                        <a:rPr lang="ne-NP" dirty="0" smtClean="0"/>
                        <a:t>दियालो मार्ग </a:t>
                      </a:r>
                      <a:endParaRPr lang="en-US" dirty="0"/>
                    </a:p>
                  </a:txBody>
                  <a:tcPr/>
                </a:tc>
                <a:tc>
                  <a:txBody>
                    <a:bodyPr/>
                    <a:lstStyle/>
                    <a:p>
                      <a:r>
                        <a:rPr lang="ne-NP" dirty="0" smtClean="0"/>
                        <a:t>३१</a:t>
                      </a:r>
                      <a:endParaRPr lang="en-US" dirty="0"/>
                    </a:p>
                  </a:txBody>
                  <a:tcPr/>
                </a:tc>
                <a:tc>
                  <a:txBody>
                    <a:bodyPr/>
                    <a:lstStyle/>
                    <a:p>
                      <a:r>
                        <a:rPr lang="ne-NP" dirty="0" smtClean="0"/>
                        <a:t>२१</a:t>
                      </a:r>
                      <a:endParaRPr lang="en-US" dirty="0"/>
                    </a:p>
                  </a:txBody>
                  <a:tcPr/>
                </a:tc>
                <a:tc>
                  <a:txBody>
                    <a:bodyPr/>
                    <a:lstStyle/>
                    <a:p>
                      <a:r>
                        <a:rPr lang="ne-NP" dirty="0" smtClean="0"/>
                        <a:t>१४३५०</a:t>
                      </a:r>
                      <a:endParaRPr lang="en-US" dirty="0"/>
                    </a:p>
                  </a:txBody>
                  <a:tcPr/>
                </a:tc>
                <a:extLst>
                  <a:ext uri="{0D108BD9-81ED-4DB2-BD59-A6C34878D82A}">
                    <a16:rowId xmlns:a16="http://schemas.microsoft.com/office/drawing/2014/main" xmlns="" val="10006"/>
                  </a:ext>
                </a:extLst>
              </a:tr>
              <a:tr h="370840">
                <a:tc>
                  <a:txBody>
                    <a:bodyPr/>
                    <a:lstStyle/>
                    <a:p>
                      <a:r>
                        <a:rPr lang="ne-NP" dirty="0" smtClean="0"/>
                        <a:t>७</a:t>
                      </a:r>
                      <a:endParaRPr lang="en-US" dirty="0"/>
                    </a:p>
                  </a:txBody>
                  <a:tcPr/>
                </a:tc>
                <a:tc>
                  <a:txBody>
                    <a:bodyPr/>
                    <a:lstStyle/>
                    <a:p>
                      <a:r>
                        <a:rPr lang="ne-NP" dirty="0" smtClean="0"/>
                        <a:t>विज्वा</a:t>
                      </a:r>
                      <a:r>
                        <a:rPr lang="ne-NP" baseline="0" dirty="0" smtClean="0"/>
                        <a:t> मार्ग</a:t>
                      </a:r>
                      <a:endParaRPr lang="en-US" dirty="0"/>
                    </a:p>
                  </a:txBody>
                  <a:tcPr/>
                </a:tc>
                <a:tc>
                  <a:txBody>
                    <a:bodyPr/>
                    <a:lstStyle/>
                    <a:p>
                      <a:r>
                        <a:rPr lang="ne-NP" dirty="0" smtClean="0"/>
                        <a:t>६५</a:t>
                      </a:r>
                      <a:endParaRPr lang="en-US" dirty="0"/>
                    </a:p>
                  </a:txBody>
                  <a:tcPr/>
                </a:tc>
                <a:tc>
                  <a:txBody>
                    <a:bodyPr/>
                    <a:lstStyle/>
                    <a:p>
                      <a:r>
                        <a:rPr lang="ne-NP" dirty="0" smtClean="0"/>
                        <a:t>४५</a:t>
                      </a:r>
                      <a:endParaRPr lang="en-US" dirty="0"/>
                    </a:p>
                  </a:txBody>
                  <a:tcPr/>
                </a:tc>
                <a:tc>
                  <a:txBody>
                    <a:bodyPr/>
                    <a:lstStyle/>
                    <a:p>
                      <a:r>
                        <a:rPr lang="ne-NP" dirty="0" smtClean="0"/>
                        <a:t>२९७५०</a:t>
                      </a:r>
                      <a:endParaRPr lang="en-US" dirty="0"/>
                    </a:p>
                  </a:txBody>
                  <a:tcPr/>
                </a:tc>
                <a:extLst>
                  <a:ext uri="{0D108BD9-81ED-4DB2-BD59-A6C34878D82A}">
                    <a16:rowId xmlns:a16="http://schemas.microsoft.com/office/drawing/2014/main" xmlns="" val="10007"/>
                  </a:ext>
                </a:extLst>
              </a:tr>
              <a:tr h="370840">
                <a:tc>
                  <a:txBody>
                    <a:bodyPr/>
                    <a:lstStyle/>
                    <a:p>
                      <a:r>
                        <a:rPr lang="ne-NP" dirty="0" smtClean="0"/>
                        <a:t>८ </a:t>
                      </a:r>
                      <a:endParaRPr lang="en-US" dirty="0"/>
                    </a:p>
                  </a:txBody>
                  <a:tcPr/>
                </a:tc>
                <a:tc>
                  <a:txBody>
                    <a:bodyPr/>
                    <a:lstStyle/>
                    <a:p>
                      <a:r>
                        <a:rPr lang="ne-NP" dirty="0" smtClean="0"/>
                        <a:t>इन्द्रेणी मार्ग</a:t>
                      </a:r>
                      <a:endParaRPr lang="en-US" dirty="0"/>
                    </a:p>
                  </a:txBody>
                  <a:tcPr/>
                </a:tc>
                <a:tc>
                  <a:txBody>
                    <a:bodyPr/>
                    <a:lstStyle/>
                    <a:p>
                      <a:r>
                        <a:rPr lang="ne-NP" dirty="0" smtClean="0"/>
                        <a:t>१५</a:t>
                      </a:r>
                      <a:endParaRPr lang="en-US" dirty="0"/>
                    </a:p>
                  </a:txBody>
                  <a:tcPr/>
                </a:tc>
                <a:tc>
                  <a:txBody>
                    <a:bodyPr/>
                    <a:lstStyle/>
                    <a:p>
                      <a:r>
                        <a:rPr lang="ne-NP" dirty="0" smtClean="0"/>
                        <a:t>९</a:t>
                      </a:r>
                      <a:endParaRPr lang="en-US" dirty="0"/>
                    </a:p>
                  </a:txBody>
                  <a:tcPr/>
                </a:tc>
                <a:tc>
                  <a:txBody>
                    <a:bodyPr/>
                    <a:lstStyle/>
                    <a:p>
                      <a:r>
                        <a:rPr lang="ne-NP" dirty="0" smtClean="0"/>
                        <a:t>५९००</a:t>
                      </a:r>
                      <a:endParaRPr lang="en-US" dirty="0"/>
                    </a:p>
                  </a:txBody>
                  <a:tcPr/>
                </a:tc>
                <a:extLst>
                  <a:ext uri="{0D108BD9-81ED-4DB2-BD59-A6C34878D82A}">
                    <a16:rowId xmlns:a16="http://schemas.microsoft.com/office/drawing/2014/main" xmlns="" val="10008"/>
                  </a:ext>
                </a:extLst>
              </a:tr>
              <a:tr h="370840">
                <a:tc>
                  <a:txBody>
                    <a:bodyPr/>
                    <a:lstStyle/>
                    <a:p>
                      <a:r>
                        <a:rPr lang="ne-NP" dirty="0" smtClean="0"/>
                        <a:t>९</a:t>
                      </a:r>
                      <a:endParaRPr lang="en-US" dirty="0"/>
                    </a:p>
                  </a:txBody>
                  <a:tcPr/>
                </a:tc>
                <a:tc>
                  <a:txBody>
                    <a:bodyPr/>
                    <a:lstStyle/>
                    <a:p>
                      <a:r>
                        <a:rPr lang="ne-NP" dirty="0" smtClean="0"/>
                        <a:t>समिति मार्ग</a:t>
                      </a:r>
                      <a:endParaRPr lang="en-US" dirty="0"/>
                    </a:p>
                  </a:txBody>
                  <a:tcPr/>
                </a:tc>
                <a:tc>
                  <a:txBody>
                    <a:bodyPr/>
                    <a:lstStyle/>
                    <a:p>
                      <a:r>
                        <a:rPr lang="ne-NP" dirty="0" smtClean="0"/>
                        <a:t>७३</a:t>
                      </a:r>
                      <a:endParaRPr lang="en-US" dirty="0"/>
                    </a:p>
                  </a:txBody>
                  <a:tcPr/>
                </a:tc>
                <a:tc>
                  <a:txBody>
                    <a:bodyPr/>
                    <a:lstStyle/>
                    <a:p>
                      <a:r>
                        <a:rPr lang="ne-NP" dirty="0" smtClean="0"/>
                        <a:t>५४</a:t>
                      </a:r>
                      <a:endParaRPr lang="en-US" dirty="0"/>
                    </a:p>
                  </a:txBody>
                  <a:tcPr/>
                </a:tc>
                <a:tc>
                  <a:txBody>
                    <a:bodyPr/>
                    <a:lstStyle/>
                    <a:p>
                      <a:r>
                        <a:rPr lang="ne-NP" dirty="0" smtClean="0"/>
                        <a:t>३३९०</a:t>
                      </a:r>
                      <a:endParaRPr lang="en-US" dirty="0"/>
                    </a:p>
                  </a:txBody>
                  <a:tcPr/>
                </a:tc>
                <a:extLst>
                  <a:ext uri="{0D108BD9-81ED-4DB2-BD59-A6C34878D82A}">
                    <a16:rowId xmlns:a16="http://schemas.microsoft.com/office/drawing/2014/main" xmlns="" val="10009"/>
                  </a:ext>
                </a:extLst>
              </a:tr>
              <a:tr h="370840">
                <a:tc>
                  <a:txBody>
                    <a:bodyPr/>
                    <a:lstStyle/>
                    <a:p>
                      <a:r>
                        <a:rPr lang="ne-NP" dirty="0" smtClean="0"/>
                        <a:t>१०</a:t>
                      </a:r>
                      <a:endParaRPr lang="en-US" dirty="0"/>
                    </a:p>
                  </a:txBody>
                  <a:tcPr/>
                </a:tc>
                <a:tc>
                  <a:txBody>
                    <a:bodyPr/>
                    <a:lstStyle/>
                    <a:p>
                      <a:r>
                        <a:rPr lang="ne-NP" dirty="0" smtClean="0"/>
                        <a:t>अरुण मार्ग</a:t>
                      </a:r>
                      <a:endParaRPr lang="en-US" dirty="0"/>
                    </a:p>
                  </a:txBody>
                  <a:tcPr/>
                </a:tc>
                <a:tc>
                  <a:txBody>
                    <a:bodyPr/>
                    <a:lstStyle/>
                    <a:p>
                      <a:r>
                        <a:rPr lang="ne-NP" dirty="0" smtClean="0"/>
                        <a:t>६०</a:t>
                      </a:r>
                      <a:endParaRPr lang="en-US" dirty="0"/>
                    </a:p>
                  </a:txBody>
                  <a:tcPr/>
                </a:tc>
                <a:tc>
                  <a:txBody>
                    <a:bodyPr/>
                    <a:lstStyle/>
                    <a:p>
                      <a:r>
                        <a:rPr lang="ne-NP" dirty="0" smtClean="0"/>
                        <a:t>५७</a:t>
                      </a:r>
                      <a:endParaRPr lang="en-US" dirty="0"/>
                    </a:p>
                  </a:txBody>
                  <a:tcPr/>
                </a:tc>
                <a:tc>
                  <a:txBody>
                    <a:bodyPr/>
                    <a:lstStyle/>
                    <a:p>
                      <a:r>
                        <a:rPr lang="ne-NP" dirty="0" smtClean="0"/>
                        <a:t>३१३५०</a:t>
                      </a:r>
                      <a:endParaRPr lang="en-US" dirty="0"/>
                    </a:p>
                  </a:txBody>
                  <a:tcPr/>
                </a:tc>
                <a:extLst>
                  <a:ext uri="{0D108BD9-81ED-4DB2-BD59-A6C34878D82A}">
                    <a16:rowId xmlns:a16="http://schemas.microsoft.com/office/drawing/2014/main" xmlns="" val="10010"/>
                  </a:ext>
                </a:extLst>
              </a:tr>
              <a:tr h="370840">
                <a:tc>
                  <a:txBody>
                    <a:bodyPr/>
                    <a:lstStyle/>
                    <a:p>
                      <a:endParaRPr lang="en-US" dirty="0"/>
                    </a:p>
                  </a:txBody>
                  <a:tcPr/>
                </a:tc>
                <a:tc>
                  <a:txBody>
                    <a:bodyPr/>
                    <a:lstStyle/>
                    <a:p>
                      <a:pPr algn="ctr"/>
                      <a:r>
                        <a:rPr lang="ne-NP" b="1" smtClean="0"/>
                        <a:t>जम्मा</a:t>
                      </a:r>
                      <a:endParaRPr lang="en-US" b="1" dirty="0"/>
                    </a:p>
                  </a:txBody>
                  <a:tcPr/>
                </a:tc>
                <a:tc>
                  <a:txBody>
                    <a:bodyPr/>
                    <a:lstStyle/>
                    <a:p>
                      <a:r>
                        <a:rPr lang="ne-NP" b="1" smtClean="0"/>
                        <a:t>६७५</a:t>
                      </a:r>
                      <a:endParaRPr lang="en-US" b="1" dirty="0"/>
                    </a:p>
                  </a:txBody>
                  <a:tcPr/>
                </a:tc>
                <a:tc>
                  <a:txBody>
                    <a:bodyPr/>
                    <a:lstStyle/>
                    <a:p>
                      <a:r>
                        <a:rPr lang="ne-NP" b="1" smtClean="0"/>
                        <a:t>५४८</a:t>
                      </a:r>
                      <a:endParaRPr lang="en-US" b="1" dirty="0"/>
                    </a:p>
                  </a:txBody>
                  <a:tcPr/>
                </a:tc>
                <a:tc>
                  <a:txBody>
                    <a:bodyPr/>
                    <a:lstStyle/>
                    <a:p>
                      <a:r>
                        <a:rPr lang="ne-NP" b="1" smtClean="0"/>
                        <a:t>३५०४४०</a:t>
                      </a:r>
                      <a:endParaRPr lang="en-US" b="1" dirty="0"/>
                    </a:p>
                  </a:txBody>
                  <a:tcPr/>
                </a:tc>
                <a:extLst>
                  <a:ext uri="{0D108BD9-81ED-4DB2-BD59-A6C34878D82A}">
                    <a16:rowId xmlns:a16="http://schemas.microsoft.com/office/drawing/2014/main" xmlns="" val="4234521998"/>
                  </a:ext>
                </a:extLst>
              </a:tr>
            </a:tbl>
          </a:graphicData>
        </a:graphic>
      </p:graphicFrame>
      <p:sp>
        <p:nvSpPr>
          <p:cNvPr id="3" name="Title 2"/>
          <p:cNvSpPr>
            <a:spLocks noGrp="1"/>
          </p:cNvSpPr>
          <p:nvPr>
            <p:ph type="title"/>
          </p:nvPr>
        </p:nvSpPr>
        <p:spPr>
          <a:xfrm>
            <a:off x="76200" y="152400"/>
            <a:ext cx="8991600" cy="1143000"/>
          </a:xfrm>
        </p:spPr>
        <p:txBody>
          <a:bodyPr>
            <a:normAutofit/>
          </a:bodyPr>
          <a:lstStyle/>
          <a:p>
            <a:r>
              <a:rPr lang="ne-NP" sz="3200" dirty="0" smtClean="0"/>
              <a:t>भुमिहिन सुकुम्वासीहरुलाई घर </a:t>
            </a:r>
            <a:r>
              <a:rPr lang="ne-NP" sz="3200" smtClean="0"/>
              <a:t>नम्बर वितरणको अवस्था</a:t>
            </a:r>
            <a:endParaRPr lang="en-US" sz="3200" dirty="0"/>
          </a:p>
        </p:txBody>
      </p:sp>
      <p:sp>
        <p:nvSpPr>
          <p:cNvPr id="5" name="Slide Number Placeholder 4"/>
          <p:cNvSpPr>
            <a:spLocks noGrp="1"/>
          </p:cNvSpPr>
          <p:nvPr>
            <p:ph type="sldNum" sz="quarter" idx="12"/>
          </p:nvPr>
        </p:nvSpPr>
        <p:spPr/>
        <p:txBody>
          <a:bodyPr/>
          <a:lstStyle/>
          <a:p>
            <a:fld id="{D5A3C07E-D37F-45BB-9AEA-E961484A1A12}" type="slidenum">
              <a:rPr lang="en-US" smtClean="0"/>
              <a:t>65</a:t>
            </a:fld>
            <a:endParaRPr lang="en-US"/>
          </a:p>
        </p:txBody>
      </p:sp>
    </p:spTree>
    <p:extLst>
      <p:ext uri="{BB962C8B-B14F-4D97-AF65-F5344CB8AC3E}">
        <p14:creationId xmlns:p14="http://schemas.microsoft.com/office/powerpoint/2010/main" val="34459285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3519708281"/>
              </p:ext>
            </p:extLst>
          </p:nvPr>
        </p:nvGraphicFramePr>
        <p:xfrm>
          <a:off x="457200" y="685800"/>
          <a:ext cx="8229600" cy="5650765"/>
        </p:xfrm>
        <a:graphic>
          <a:graphicData uri="http://schemas.openxmlformats.org/drawingml/2006/table">
            <a:tbl>
              <a:tblPr firstRow="1" firstCol="1" bandRow="1">
                <a:tableStyleId>{5940675A-B579-460E-94D1-54222C63F5DA}</a:tableStyleId>
              </a:tblPr>
              <a:tblGrid>
                <a:gridCol w="990600">
                  <a:extLst>
                    <a:ext uri="{9D8B030D-6E8A-4147-A177-3AD203B41FA5}">
                      <a16:colId xmlns:a16="http://schemas.microsoft.com/office/drawing/2014/main" xmlns="" val="20000"/>
                    </a:ext>
                  </a:extLst>
                </a:gridCol>
                <a:gridCol w="2667000">
                  <a:extLst>
                    <a:ext uri="{9D8B030D-6E8A-4147-A177-3AD203B41FA5}">
                      <a16:colId xmlns:a16="http://schemas.microsoft.com/office/drawing/2014/main" xmlns="" val="20001"/>
                    </a:ext>
                  </a:extLst>
                </a:gridCol>
                <a:gridCol w="2243462">
                  <a:extLst>
                    <a:ext uri="{9D8B030D-6E8A-4147-A177-3AD203B41FA5}">
                      <a16:colId xmlns:a16="http://schemas.microsoft.com/office/drawing/2014/main" xmlns="" val="20002"/>
                    </a:ext>
                  </a:extLst>
                </a:gridCol>
                <a:gridCol w="2328538">
                  <a:extLst>
                    <a:ext uri="{9D8B030D-6E8A-4147-A177-3AD203B41FA5}">
                      <a16:colId xmlns:a16="http://schemas.microsoft.com/office/drawing/2014/main" xmlns="" val="20003"/>
                    </a:ext>
                  </a:extLst>
                </a:gridCol>
              </a:tblGrid>
              <a:tr h="381000">
                <a:tc>
                  <a:txBody>
                    <a:bodyPr/>
                    <a:lstStyle/>
                    <a:p>
                      <a:pPr marL="0" marR="0" algn="ctr">
                        <a:spcBef>
                          <a:spcPts val="0"/>
                        </a:spcBef>
                        <a:spcAft>
                          <a:spcPts val="0"/>
                        </a:spcAft>
                      </a:pPr>
                      <a:r>
                        <a:rPr lang="ne-NP" sz="1600" dirty="0">
                          <a:effectLst/>
                        </a:rPr>
                        <a:t>क्र.सं.</a:t>
                      </a:r>
                      <a:endParaRPr lang="en-US" sz="1600" dirty="0">
                        <a:effectLst/>
                        <a:latin typeface="Kalimati"/>
                        <a:ea typeface="SimSun"/>
                      </a:endParaRPr>
                    </a:p>
                  </a:txBody>
                  <a:tcPr marL="68580" marR="68580" marT="0" marB="0" anchor="ctr"/>
                </a:tc>
                <a:tc>
                  <a:txBody>
                    <a:bodyPr/>
                    <a:lstStyle/>
                    <a:p>
                      <a:pPr marL="0" marR="0" algn="ctr">
                        <a:spcBef>
                          <a:spcPts val="0"/>
                        </a:spcBef>
                        <a:spcAft>
                          <a:spcPts val="0"/>
                        </a:spcAft>
                      </a:pPr>
                      <a:r>
                        <a:rPr lang="ne-NP" sz="1600" dirty="0">
                          <a:effectLst/>
                        </a:rPr>
                        <a:t>विवरण</a:t>
                      </a:r>
                      <a:endParaRPr lang="en-US" sz="1600" dirty="0">
                        <a:effectLst/>
                        <a:latin typeface="Kalimati"/>
                        <a:ea typeface="SimSun"/>
                      </a:endParaRPr>
                    </a:p>
                  </a:txBody>
                  <a:tcPr marL="68580" marR="68580" marT="0" marB="0" anchor="ctr"/>
                </a:tc>
                <a:tc gridSpan="2">
                  <a:txBody>
                    <a:bodyPr/>
                    <a:lstStyle/>
                    <a:p>
                      <a:pPr marL="0" marR="0" algn="ctr">
                        <a:spcBef>
                          <a:spcPts val="0"/>
                        </a:spcBef>
                        <a:spcAft>
                          <a:spcPts val="0"/>
                        </a:spcAft>
                      </a:pPr>
                      <a:r>
                        <a:rPr lang="ne-NP" sz="1600" dirty="0">
                          <a:effectLst/>
                        </a:rPr>
                        <a:t>संख्या</a:t>
                      </a:r>
                      <a:endParaRPr lang="en-US" sz="1600" dirty="0">
                        <a:effectLst/>
                        <a:latin typeface="Kalimati"/>
                        <a:ea typeface="SimSun"/>
                      </a:endParaRPr>
                    </a:p>
                  </a:txBody>
                  <a:tcPr marL="68580" marR="68580" marT="0" marB="0" anchor="ctr"/>
                </a:tc>
                <a:tc hMerge="1">
                  <a:txBody>
                    <a:bodyPr/>
                    <a:lstStyle/>
                    <a:p>
                      <a:endParaRPr lang="en-US"/>
                    </a:p>
                  </a:txBody>
                  <a:tcPr/>
                </a:tc>
                <a:extLst>
                  <a:ext uri="{0D108BD9-81ED-4DB2-BD59-A6C34878D82A}">
                    <a16:rowId xmlns:a16="http://schemas.microsoft.com/office/drawing/2014/main" xmlns="" val="10000"/>
                  </a:ext>
                </a:extLst>
              </a:tr>
              <a:tr h="304800">
                <a:tc>
                  <a:txBody>
                    <a:bodyPr/>
                    <a:lstStyle/>
                    <a:p>
                      <a:pPr marL="0" marR="0" algn="ctr">
                        <a:spcBef>
                          <a:spcPts val="0"/>
                        </a:spcBef>
                        <a:spcAft>
                          <a:spcPts val="0"/>
                        </a:spcAft>
                      </a:pPr>
                      <a:r>
                        <a:rPr lang="ne-NP" sz="1600" dirty="0">
                          <a:effectLst/>
                        </a:rPr>
                        <a:t>१</a:t>
                      </a:r>
                      <a:endParaRPr lang="en-US" sz="1600" dirty="0">
                        <a:effectLst/>
                        <a:latin typeface="Kalimati"/>
                        <a:ea typeface="SimSun"/>
                      </a:endParaRPr>
                    </a:p>
                  </a:txBody>
                  <a:tcPr marL="68580" marR="68580" marT="0" marB="0" anchor="ctr"/>
                </a:tc>
                <a:tc>
                  <a:txBody>
                    <a:bodyPr/>
                    <a:lstStyle/>
                    <a:p>
                      <a:pPr marL="0" marR="0" algn="ctr">
                        <a:spcBef>
                          <a:spcPts val="0"/>
                        </a:spcBef>
                        <a:spcAft>
                          <a:spcPts val="0"/>
                        </a:spcAft>
                      </a:pPr>
                      <a:r>
                        <a:rPr lang="ne-NP" sz="1600" dirty="0">
                          <a:effectLst/>
                        </a:rPr>
                        <a:t>मुल दर्ता</a:t>
                      </a:r>
                      <a:endParaRPr lang="en-US" sz="1600" dirty="0">
                        <a:effectLst/>
                        <a:latin typeface="Kalimati"/>
                        <a:ea typeface="SimSun"/>
                      </a:endParaRPr>
                    </a:p>
                  </a:txBody>
                  <a:tcPr marL="68580" marR="68580" marT="0" marB="0" anchor="ctr"/>
                </a:tc>
                <a:tc gridSpan="2">
                  <a:txBody>
                    <a:bodyPr/>
                    <a:lstStyle/>
                    <a:p>
                      <a:pPr marL="0" marR="0" algn="ctr">
                        <a:spcBef>
                          <a:spcPts val="0"/>
                        </a:spcBef>
                        <a:spcAft>
                          <a:spcPts val="0"/>
                        </a:spcAft>
                      </a:pPr>
                      <a:r>
                        <a:rPr lang="ne-NP" sz="1600">
                          <a:effectLst/>
                        </a:rPr>
                        <a:t>१४७५८</a:t>
                      </a:r>
                      <a:endParaRPr lang="en-US" sz="1600">
                        <a:effectLst/>
                        <a:latin typeface="Kalimati"/>
                        <a:ea typeface="SimSun"/>
                      </a:endParaRPr>
                    </a:p>
                  </a:txBody>
                  <a:tcPr marL="68580" marR="68580" marT="0" marB="0" anchor="ctr"/>
                </a:tc>
                <a:tc hMerge="1">
                  <a:txBody>
                    <a:bodyPr/>
                    <a:lstStyle/>
                    <a:p>
                      <a:endParaRPr lang="en-US"/>
                    </a:p>
                  </a:txBody>
                  <a:tcPr/>
                </a:tc>
                <a:extLst>
                  <a:ext uri="{0D108BD9-81ED-4DB2-BD59-A6C34878D82A}">
                    <a16:rowId xmlns:a16="http://schemas.microsoft.com/office/drawing/2014/main" xmlns="" val="10001"/>
                  </a:ext>
                </a:extLst>
              </a:tr>
              <a:tr h="381000">
                <a:tc>
                  <a:txBody>
                    <a:bodyPr/>
                    <a:lstStyle/>
                    <a:p>
                      <a:pPr marL="0" marR="0" algn="ctr">
                        <a:spcBef>
                          <a:spcPts val="0"/>
                        </a:spcBef>
                        <a:spcAft>
                          <a:spcPts val="0"/>
                        </a:spcAft>
                      </a:pPr>
                      <a:r>
                        <a:rPr lang="ne-NP" sz="1600" dirty="0">
                          <a:effectLst/>
                        </a:rPr>
                        <a:t>२</a:t>
                      </a:r>
                      <a:endParaRPr lang="en-US" sz="1600" dirty="0">
                        <a:effectLst/>
                        <a:latin typeface="Kalimati"/>
                        <a:ea typeface="SimSun"/>
                      </a:endParaRPr>
                    </a:p>
                  </a:txBody>
                  <a:tcPr marL="68580" marR="68580" marT="0" marB="0" anchor="ctr"/>
                </a:tc>
                <a:tc>
                  <a:txBody>
                    <a:bodyPr/>
                    <a:lstStyle/>
                    <a:p>
                      <a:pPr marL="0" marR="0" algn="ctr">
                        <a:spcBef>
                          <a:spcPts val="0"/>
                        </a:spcBef>
                        <a:spcAft>
                          <a:spcPts val="0"/>
                        </a:spcAft>
                      </a:pPr>
                      <a:r>
                        <a:rPr lang="ne-NP" sz="1600" dirty="0">
                          <a:effectLst/>
                        </a:rPr>
                        <a:t>मुल चलानी</a:t>
                      </a:r>
                      <a:endParaRPr lang="en-US" sz="1600" dirty="0">
                        <a:effectLst/>
                        <a:latin typeface="Kalimati"/>
                        <a:ea typeface="SimSun"/>
                      </a:endParaRPr>
                    </a:p>
                  </a:txBody>
                  <a:tcPr marL="68580" marR="68580" marT="0" marB="0" anchor="ctr"/>
                </a:tc>
                <a:tc gridSpan="2">
                  <a:txBody>
                    <a:bodyPr/>
                    <a:lstStyle/>
                    <a:p>
                      <a:pPr marL="0" marR="0" algn="ctr">
                        <a:spcBef>
                          <a:spcPts val="0"/>
                        </a:spcBef>
                        <a:spcAft>
                          <a:spcPts val="0"/>
                        </a:spcAft>
                      </a:pPr>
                      <a:r>
                        <a:rPr lang="ne-NP" sz="1600" dirty="0">
                          <a:effectLst/>
                        </a:rPr>
                        <a:t>८८१२</a:t>
                      </a:r>
                      <a:endParaRPr lang="en-US" sz="1600" dirty="0">
                        <a:effectLst/>
                        <a:latin typeface="Kalimati"/>
                        <a:ea typeface="SimSun"/>
                      </a:endParaRPr>
                    </a:p>
                  </a:txBody>
                  <a:tcPr marL="68580" marR="68580" marT="0" marB="0" anchor="ctr"/>
                </a:tc>
                <a:tc hMerge="1">
                  <a:txBody>
                    <a:bodyPr/>
                    <a:lstStyle/>
                    <a:p>
                      <a:endParaRPr lang="en-US"/>
                    </a:p>
                  </a:txBody>
                  <a:tcPr/>
                </a:tc>
                <a:extLst>
                  <a:ext uri="{0D108BD9-81ED-4DB2-BD59-A6C34878D82A}">
                    <a16:rowId xmlns:a16="http://schemas.microsoft.com/office/drawing/2014/main" xmlns="" val="10002"/>
                  </a:ext>
                </a:extLst>
              </a:tr>
              <a:tr h="457200">
                <a:tc>
                  <a:txBody>
                    <a:bodyPr/>
                    <a:lstStyle/>
                    <a:p>
                      <a:pPr marL="0" marR="0" algn="ctr">
                        <a:spcBef>
                          <a:spcPts val="0"/>
                        </a:spcBef>
                        <a:spcAft>
                          <a:spcPts val="0"/>
                        </a:spcAft>
                      </a:pPr>
                      <a:r>
                        <a:rPr lang="ne-NP" sz="1600">
                          <a:effectLst/>
                        </a:rPr>
                        <a:t>३</a:t>
                      </a:r>
                      <a:endParaRPr lang="en-US" sz="1600">
                        <a:effectLst/>
                        <a:latin typeface="Kalimati"/>
                        <a:ea typeface="SimSun"/>
                      </a:endParaRPr>
                    </a:p>
                  </a:txBody>
                  <a:tcPr marL="68580" marR="68580" marT="0" marB="0" anchor="ctr"/>
                </a:tc>
                <a:tc>
                  <a:txBody>
                    <a:bodyPr/>
                    <a:lstStyle/>
                    <a:p>
                      <a:pPr marL="0" marR="0" algn="ctr">
                        <a:spcBef>
                          <a:spcPts val="0"/>
                        </a:spcBef>
                        <a:spcAft>
                          <a:spcPts val="0"/>
                        </a:spcAft>
                      </a:pPr>
                      <a:r>
                        <a:rPr lang="ne-NP" sz="1600" dirty="0">
                          <a:effectLst/>
                        </a:rPr>
                        <a:t>कार्यापालिका बैठक</a:t>
                      </a:r>
                      <a:endParaRPr lang="en-US" sz="1600" dirty="0">
                        <a:effectLst/>
                        <a:latin typeface="Kalimati"/>
                        <a:ea typeface="SimSun"/>
                      </a:endParaRPr>
                    </a:p>
                  </a:txBody>
                  <a:tcPr marL="68580" marR="68580" marT="0" marB="0" anchor="ctr"/>
                </a:tc>
                <a:tc gridSpan="2">
                  <a:txBody>
                    <a:bodyPr/>
                    <a:lstStyle/>
                    <a:p>
                      <a:pPr marL="0" marR="0" algn="ctr">
                        <a:spcBef>
                          <a:spcPts val="0"/>
                        </a:spcBef>
                        <a:spcAft>
                          <a:spcPts val="0"/>
                        </a:spcAft>
                      </a:pPr>
                      <a:r>
                        <a:rPr lang="ne-NP" sz="1600" dirty="0">
                          <a:effectLst/>
                        </a:rPr>
                        <a:t>१७</a:t>
                      </a:r>
                      <a:endParaRPr lang="en-US" sz="1600" dirty="0">
                        <a:effectLst/>
                        <a:latin typeface="Kalimati"/>
                        <a:ea typeface="SimSun"/>
                      </a:endParaRPr>
                    </a:p>
                  </a:txBody>
                  <a:tcPr marL="68580" marR="68580" marT="0" marB="0" anchor="ctr"/>
                </a:tc>
                <a:tc hMerge="1">
                  <a:txBody>
                    <a:bodyPr/>
                    <a:lstStyle/>
                    <a:p>
                      <a:endParaRPr lang="en-US"/>
                    </a:p>
                  </a:txBody>
                  <a:tcPr/>
                </a:tc>
                <a:extLst>
                  <a:ext uri="{0D108BD9-81ED-4DB2-BD59-A6C34878D82A}">
                    <a16:rowId xmlns:a16="http://schemas.microsoft.com/office/drawing/2014/main" xmlns="" val="10003"/>
                  </a:ext>
                </a:extLst>
              </a:tr>
              <a:tr h="381000">
                <a:tc rowSpan="4">
                  <a:txBody>
                    <a:bodyPr/>
                    <a:lstStyle/>
                    <a:p>
                      <a:pPr marL="0" marR="0" algn="ctr">
                        <a:spcBef>
                          <a:spcPts val="0"/>
                        </a:spcBef>
                        <a:spcAft>
                          <a:spcPts val="0"/>
                        </a:spcAft>
                      </a:pPr>
                      <a:r>
                        <a:rPr lang="ne-NP" sz="1600" dirty="0">
                          <a:effectLst/>
                        </a:rPr>
                        <a:t>४</a:t>
                      </a:r>
                      <a:endParaRPr lang="en-US" sz="1600" dirty="0">
                        <a:effectLst/>
                        <a:latin typeface="Kalimati"/>
                        <a:ea typeface="SimSun"/>
                      </a:endParaRPr>
                    </a:p>
                  </a:txBody>
                  <a:tcPr marL="68580" marR="68580" marT="0" marB="0" anchor="ctr"/>
                </a:tc>
                <a:tc rowSpan="4">
                  <a:txBody>
                    <a:bodyPr/>
                    <a:lstStyle/>
                    <a:p>
                      <a:pPr marL="0" marR="0" algn="ctr">
                        <a:spcBef>
                          <a:spcPts val="0"/>
                        </a:spcBef>
                        <a:spcAft>
                          <a:spcPts val="0"/>
                        </a:spcAft>
                      </a:pPr>
                      <a:r>
                        <a:rPr lang="ne-NP" sz="1600" dirty="0">
                          <a:effectLst/>
                        </a:rPr>
                        <a:t>नगर सभा</a:t>
                      </a:r>
                      <a:endParaRPr lang="en-US" sz="1600" dirty="0">
                        <a:effectLst/>
                        <a:latin typeface="Kalimati"/>
                        <a:ea typeface="SimSun"/>
                      </a:endParaRPr>
                    </a:p>
                  </a:txBody>
                  <a:tcPr marL="68580" marR="68580" marT="0" marB="0" anchor="ctr"/>
                </a:tc>
                <a:tc gridSpan="2">
                  <a:txBody>
                    <a:bodyPr/>
                    <a:lstStyle/>
                    <a:p>
                      <a:pPr marL="0" marR="0" algn="ctr">
                        <a:spcBef>
                          <a:spcPts val="0"/>
                        </a:spcBef>
                        <a:spcAft>
                          <a:spcPts val="0"/>
                        </a:spcAft>
                      </a:pPr>
                      <a:r>
                        <a:rPr lang="ne-NP" sz="1600" dirty="0">
                          <a:effectLst/>
                        </a:rPr>
                        <a:t>जम्मा संख्या ३</a:t>
                      </a:r>
                      <a:endParaRPr lang="en-US" sz="1600" dirty="0">
                        <a:effectLst/>
                        <a:latin typeface="Kalimati"/>
                        <a:ea typeface="SimSun"/>
                      </a:endParaRPr>
                    </a:p>
                  </a:txBody>
                  <a:tcPr marL="68580" marR="68580" marT="0" marB="0" anchor="ctr"/>
                </a:tc>
                <a:tc hMerge="1">
                  <a:txBody>
                    <a:bodyPr/>
                    <a:lstStyle/>
                    <a:p>
                      <a:endParaRPr lang="en-US"/>
                    </a:p>
                  </a:txBody>
                  <a:tcPr/>
                </a:tc>
                <a:extLst>
                  <a:ext uri="{0D108BD9-81ED-4DB2-BD59-A6C34878D82A}">
                    <a16:rowId xmlns:a16="http://schemas.microsoft.com/office/drawing/2014/main" xmlns="" val="10004"/>
                  </a:ext>
                </a:extLst>
              </a:tr>
              <a:tr h="303163">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ne-NP" sz="1600">
                          <a:effectLst/>
                        </a:rPr>
                        <a:t>पहिलो</a:t>
                      </a:r>
                      <a:endParaRPr lang="en-US" sz="1600">
                        <a:effectLst/>
                        <a:latin typeface="Kalimati"/>
                        <a:ea typeface="SimSun"/>
                      </a:endParaRPr>
                    </a:p>
                  </a:txBody>
                  <a:tcPr marL="68580" marR="68580" marT="0" marB="0" anchor="ctr"/>
                </a:tc>
                <a:tc>
                  <a:txBody>
                    <a:bodyPr/>
                    <a:lstStyle/>
                    <a:p>
                      <a:pPr marL="0" marR="0" algn="ctr">
                        <a:spcBef>
                          <a:spcPts val="0"/>
                        </a:spcBef>
                        <a:spcAft>
                          <a:spcPts val="0"/>
                        </a:spcAft>
                      </a:pPr>
                      <a:r>
                        <a:rPr lang="ne-NP" sz="1600" dirty="0">
                          <a:effectLst/>
                        </a:rPr>
                        <a:t>३ दिन</a:t>
                      </a:r>
                      <a:endParaRPr lang="en-US" sz="1600" dirty="0">
                        <a:effectLst/>
                        <a:latin typeface="Kalimati"/>
                        <a:ea typeface="SimSun"/>
                      </a:endParaRPr>
                    </a:p>
                  </a:txBody>
                  <a:tcPr marL="68580" marR="68580" marT="0" marB="0" anchor="ctr"/>
                </a:tc>
                <a:extLst>
                  <a:ext uri="{0D108BD9-81ED-4DB2-BD59-A6C34878D82A}">
                    <a16:rowId xmlns:a16="http://schemas.microsoft.com/office/drawing/2014/main" xmlns="" val="10005"/>
                  </a:ext>
                </a:extLst>
              </a:tr>
              <a:tr h="458837">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ne-NP" sz="1600">
                          <a:effectLst/>
                        </a:rPr>
                        <a:t>दोश्रो</a:t>
                      </a:r>
                      <a:endParaRPr lang="en-US" sz="1600">
                        <a:effectLst/>
                        <a:latin typeface="Kalimati"/>
                        <a:ea typeface="SimSun"/>
                      </a:endParaRPr>
                    </a:p>
                  </a:txBody>
                  <a:tcPr marL="68580" marR="68580" marT="0" marB="0" anchor="ctr"/>
                </a:tc>
                <a:tc>
                  <a:txBody>
                    <a:bodyPr/>
                    <a:lstStyle/>
                    <a:p>
                      <a:pPr marL="0" marR="0" algn="ctr">
                        <a:spcBef>
                          <a:spcPts val="0"/>
                        </a:spcBef>
                        <a:spcAft>
                          <a:spcPts val="0"/>
                        </a:spcAft>
                      </a:pPr>
                      <a:r>
                        <a:rPr lang="ne-NP" sz="1600">
                          <a:effectLst/>
                        </a:rPr>
                        <a:t>१ दिन</a:t>
                      </a:r>
                      <a:endParaRPr lang="en-US" sz="1600">
                        <a:effectLst/>
                        <a:latin typeface="Kalimati"/>
                        <a:ea typeface="SimSun"/>
                      </a:endParaRPr>
                    </a:p>
                  </a:txBody>
                  <a:tcPr marL="68580" marR="68580" marT="0" marB="0" anchor="ctr"/>
                </a:tc>
                <a:extLst>
                  <a:ext uri="{0D108BD9-81ED-4DB2-BD59-A6C34878D82A}">
                    <a16:rowId xmlns:a16="http://schemas.microsoft.com/office/drawing/2014/main" xmlns="" val="10006"/>
                  </a:ext>
                </a:extLst>
              </a:tr>
              <a:tr h="463660">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ne-NP" sz="1600">
                          <a:effectLst/>
                        </a:rPr>
                        <a:t>तेश्रो</a:t>
                      </a:r>
                      <a:endParaRPr lang="en-US" sz="1600">
                        <a:effectLst/>
                        <a:latin typeface="Kalimati"/>
                        <a:ea typeface="SimSun"/>
                      </a:endParaRPr>
                    </a:p>
                  </a:txBody>
                  <a:tcPr marL="68580" marR="68580" marT="0" marB="0" anchor="ctr"/>
                </a:tc>
                <a:tc>
                  <a:txBody>
                    <a:bodyPr/>
                    <a:lstStyle/>
                    <a:p>
                      <a:pPr marL="0" marR="0" algn="ctr">
                        <a:spcBef>
                          <a:spcPts val="0"/>
                        </a:spcBef>
                        <a:spcAft>
                          <a:spcPts val="0"/>
                        </a:spcAft>
                      </a:pPr>
                      <a:r>
                        <a:rPr lang="ne-NP" sz="1600" dirty="0">
                          <a:effectLst/>
                        </a:rPr>
                        <a:t>२ दिन</a:t>
                      </a:r>
                      <a:endParaRPr lang="en-US" sz="1600" dirty="0">
                        <a:effectLst/>
                      </a:endParaRPr>
                    </a:p>
                    <a:p>
                      <a:pPr marL="0" marR="0" algn="ctr">
                        <a:spcBef>
                          <a:spcPts val="0"/>
                        </a:spcBef>
                        <a:spcAft>
                          <a:spcPts val="0"/>
                        </a:spcAft>
                      </a:pPr>
                      <a:r>
                        <a:rPr lang="ne-NP" sz="1600" dirty="0">
                          <a:effectLst/>
                        </a:rPr>
                        <a:t> </a:t>
                      </a:r>
                      <a:endParaRPr lang="en-US" sz="1600" dirty="0">
                        <a:effectLst/>
                        <a:latin typeface="Kalimati"/>
                        <a:ea typeface="SimSun"/>
                      </a:endParaRPr>
                    </a:p>
                  </a:txBody>
                  <a:tcPr marL="68580" marR="68580" marT="0" marB="0" anchor="ctr"/>
                </a:tc>
                <a:extLst>
                  <a:ext uri="{0D108BD9-81ED-4DB2-BD59-A6C34878D82A}">
                    <a16:rowId xmlns:a16="http://schemas.microsoft.com/office/drawing/2014/main" xmlns="" val="10007"/>
                  </a:ext>
                </a:extLst>
              </a:tr>
              <a:tr h="374540">
                <a:tc rowSpan="3">
                  <a:txBody>
                    <a:bodyPr/>
                    <a:lstStyle/>
                    <a:p>
                      <a:pPr marL="0" marR="0" algn="ctr">
                        <a:spcBef>
                          <a:spcPts val="0"/>
                        </a:spcBef>
                        <a:spcAft>
                          <a:spcPts val="0"/>
                        </a:spcAft>
                      </a:pPr>
                      <a:r>
                        <a:rPr lang="ne-NP" sz="1600">
                          <a:effectLst/>
                        </a:rPr>
                        <a:t>५</a:t>
                      </a:r>
                      <a:endParaRPr lang="en-US" sz="1600">
                        <a:effectLst/>
                        <a:latin typeface="Kalimati"/>
                        <a:ea typeface="SimSun"/>
                      </a:endParaRPr>
                    </a:p>
                  </a:txBody>
                  <a:tcPr marL="68580" marR="68580" marT="0" marB="0" anchor="ctr"/>
                </a:tc>
                <a:tc rowSpan="3">
                  <a:txBody>
                    <a:bodyPr/>
                    <a:lstStyle/>
                    <a:p>
                      <a:pPr marL="0" marR="0" algn="ctr">
                        <a:spcBef>
                          <a:spcPts val="0"/>
                        </a:spcBef>
                        <a:spcAft>
                          <a:spcPts val="0"/>
                        </a:spcAft>
                      </a:pPr>
                      <a:r>
                        <a:rPr lang="ne-NP" sz="1600" dirty="0">
                          <a:effectLst/>
                        </a:rPr>
                        <a:t>कर्मचारी संख्या</a:t>
                      </a:r>
                      <a:endParaRPr lang="en-US" sz="1600" dirty="0">
                        <a:effectLst/>
                        <a:latin typeface="Kalimati"/>
                        <a:ea typeface="SimSun"/>
                      </a:endParaRPr>
                    </a:p>
                  </a:txBody>
                  <a:tcPr marL="68580" marR="68580" marT="0" marB="0" anchor="ctr"/>
                </a:tc>
                <a:tc>
                  <a:txBody>
                    <a:bodyPr/>
                    <a:lstStyle/>
                    <a:p>
                      <a:pPr marL="0" marR="0" algn="ctr">
                        <a:spcBef>
                          <a:spcPts val="0"/>
                        </a:spcBef>
                        <a:spcAft>
                          <a:spcPts val="0"/>
                        </a:spcAft>
                      </a:pPr>
                      <a:r>
                        <a:rPr lang="ne-NP" sz="1600">
                          <a:effectLst/>
                        </a:rPr>
                        <a:t>स्थायी</a:t>
                      </a:r>
                      <a:endParaRPr lang="en-US" sz="1600">
                        <a:effectLst/>
                        <a:latin typeface="Kalimati"/>
                        <a:ea typeface="SimSun"/>
                      </a:endParaRPr>
                    </a:p>
                  </a:txBody>
                  <a:tcPr marL="68580" marR="68580" marT="0" marB="0" anchor="ctr"/>
                </a:tc>
                <a:tc>
                  <a:txBody>
                    <a:bodyPr/>
                    <a:lstStyle/>
                    <a:p>
                      <a:pPr marL="0" marR="0" algn="ctr">
                        <a:spcBef>
                          <a:spcPts val="0"/>
                        </a:spcBef>
                        <a:spcAft>
                          <a:spcPts val="0"/>
                        </a:spcAft>
                      </a:pPr>
                      <a:r>
                        <a:rPr lang="ne-NP" sz="1600" dirty="0">
                          <a:effectLst/>
                        </a:rPr>
                        <a:t>करार</a:t>
                      </a:r>
                      <a:endParaRPr lang="en-US" sz="1600" dirty="0">
                        <a:effectLst/>
                        <a:latin typeface="Kalimati"/>
                        <a:ea typeface="SimSun"/>
                      </a:endParaRPr>
                    </a:p>
                  </a:txBody>
                  <a:tcPr marL="68580" marR="68580" marT="0" marB="0" anchor="ctr"/>
                </a:tc>
                <a:extLst>
                  <a:ext uri="{0D108BD9-81ED-4DB2-BD59-A6C34878D82A}">
                    <a16:rowId xmlns:a16="http://schemas.microsoft.com/office/drawing/2014/main" xmlns="" val="10008"/>
                  </a:ext>
                </a:extLst>
              </a:tr>
              <a:tr h="323225">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ne-NP" sz="1600">
                          <a:effectLst/>
                        </a:rPr>
                        <a:t>१००</a:t>
                      </a:r>
                      <a:endParaRPr lang="en-US" sz="1600">
                        <a:effectLst/>
                        <a:latin typeface="Kalimati"/>
                        <a:ea typeface="SimSun"/>
                      </a:endParaRPr>
                    </a:p>
                  </a:txBody>
                  <a:tcPr marL="68580" marR="68580" marT="0" marB="0" anchor="ctr"/>
                </a:tc>
                <a:tc>
                  <a:txBody>
                    <a:bodyPr/>
                    <a:lstStyle/>
                    <a:p>
                      <a:pPr marL="0" marR="0" algn="ctr">
                        <a:spcBef>
                          <a:spcPts val="0"/>
                        </a:spcBef>
                        <a:spcAft>
                          <a:spcPts val="0"/>
                        </a:spcAft>
                      </a:pPr>
                      <a:r>
                        <a:rPr lang="ne-NP" sz="1600" dirty="0">
                          <a:effectLst/>
                        </a:rPr>
                        <a:t>१०६</a:t>
                      </a:r>
                      <a:endParaRPr lang="en-US" sz="1600" dirty="0">
                        <a:effectLst/>
                        <a:latin typeface="Kalimati"/>
                        <a:ea typeface="SimSun"/>
                      </a:endParaRPr>
                    </a:p>
                  </a:txBody>
                  <a:tcPr marL="68580" marR="68580" marT="0" marB="0" anchor="ctr"/>
                </a:tc>
                <a:extLst>
                  <a:ext uri="{0D108BD9-81ED-4DB2-BD59-A6C34878D82A}">
                    <a16:rowId xmlns:a16="http://schemas.microsoft.com/office/drawing/2014/main" xmlns="" val="10009"/>
                  </a:ext>
                </a:extLst>
              </a:tr>
              <a:tr h="695491">
                <a:tc vMerge="1">
                  <a:txBody>
                    <a:bodyPr/>
                    <a:lstStyle/>
                    <a:p>
                      <a:endParaRPr lang="en-US"/>
                    </a:p>
                  </a:txBody>
                  <a:tcPr/>
                </a:tc>
                <a:tc vMerge="1">
                  <a:txBody>
                    <a:bodyPr/>
                    <a:lstStyle/>
                    <a:p>
                      <a:endParaRPr lang="en-US"/>
                    </a:p>
                  </a:txBody>
                  <a:tcPr/>
                </a:tc>
                <a:tc gridSpan="2">
                  <a:txBody>
                    <a:bodyPr/>
                    <a:lstStyle/>
                    <a:p>
                      <a:pPr marL="0" marR="0" algn="ctr">
                        <a:spcBef>
                          <a:spcPts val="0"/>
                        </a:spcBef>
                        <a:spcAft>
                          <a:spcPts val="0"/>
                        </a:spcAft>
                      </a:pPr>
                      <a:r>
                        <a:rPr lang="ne-NP" sz="1600" dirty="0">
                          <a:effectLst/>
                        </a:rPr>
                        <a:t>स्वयंसेवक-१२ जना</a:t>
                      </a:r>
                      <a:endParaRPr lang="en-US" sz="1600" dirty="0">
                        <a:effectLst/>
                      </a:endParaRPr>
                    </a:p>
                    <a:p>
                      <a:pPr marL="0" marR="0" algn="ctr">
                        <a:spcBef>
                          <a:spcPts val="0"/>
                        </a:spcBef>
                        <a:spcAft>
                          <a:spcPts val="0"/>
                        </a:spcAft>
                      </a:pPr>
                      <a:r>
                        <a:rPr lang="ne-NP" sz="1600" dirty="0">
                          <a:effectLst/>
                        </a:rPr>
                        <a:t>स्वास्थ्य तर्फ ३६ जना</a:t>
                      </a:r>
                      <a:endParaRPr lang="en-US" sz="1600" dirty="0">
                        <a:effectLst/>
                      </a:endParaRPr>
                    </a:p>
                    <a:p>
                      <a:pPr marL="0" marR="0" algn="ctr">
                        <a:spcBef>
                          <a:spcPts val="0"/>
                        </a:spcBef>
                        <a:spcAft>
                          <a:spcPts val="0"/>
                        </a:spcAft>
                      </a:pPr>
                      <a:r>
                        <a:rPr lang="ne-NP" sz="1600" dirty="0">
                          <a:effectLst/>
                        </a:rPr>
                        <a:t>सरसफाई तर्फ दैनिक ज्यादारी ९ जना</a:t>
                      </a:r>
                      <a:endParaRPr lang="en-US" sz="1600" dirty="0">
                        <a:effectLst/>
                        <a:latin typeface="Kalimati"/>
                        <a:ea typeface="SimSun"/>
                      </a:endParaRPr>
                    </a:p>
                  </a:txBody>
                  <a:tcPr marL="68580" marR="68580" marT="0" marB="0" anchor="ctr"/>
                </a:tc>
                <a:tc hMerge="1">
                  <a:txBody>
                    <a:bodyPr/>
                    <a:lstStyle/>
                    <a:p>
                      <a:endParaRPr lang="en-US"/>
                    </a:p>
                  </a:txBody>
                  <a:tcPr/>
                </a:tc>
                <a:extLst>
                  <a:ext uri="{0D108BD9-81ED-4DB2-BD59-A6C34878D82A}">
                    <a16:rowId xmlns:a16="http://schemas.microsoft.com/office/drawing/2014/main" xmlns="" val="10010"/>
                  </a:ext>
                </a:extLst>
              </a:tr>
              <a:tr h="609600">
                <a:tc>
                  <a:txBody>
                    <a:bodyPr/>
                    <a:lstStyle/>
                    <a:p>
                      <a:pPr marL="0" marR="0" algn="ctr">
                        <a:spcBef>
                          <a:spcPts val="0"/>
                        </a:spcBef>
                        <a:spcAft>
                          <a:spcPts val="0"/>
                        </a:spcAft>
                      </a:pPr>
                      <a:r>
                        <a:rPr lang="ne-NP" sz="1600">
                          <a:effectLst/>
                        </a:rPr>
                        <a:t>७</a:t>
                      </a:r>
                      <a:endParaRPr lang="en-US" sz="1600">
                        <a:effectLst/>
                        <a:latin typeface="Kalimati"/>
                        <a:ea typeface="SimSun"/>
                      </a:endParaRPr>
                    </a:p>
                  </a:txBody>
                  <a:tcPr marL="68580" marR="68580" marT="0" marB="0" anchor="ctr"/>
                </a:tc>
                <a:tc>
                  <a:txBody>
                    <a:bodyPr/>
                    <a:lstStyle/>
                    <a:p>
                      <a:pPr marL="0" marR="0" algn="ctr">
                        <a:spcBef>
                          <a:spcPts val="0"/>
                        </a:spcBef>
                        <a:spcAft>
                          <a:spcPts val="0"/>
                        </a:spcAft>
                      </a:pPr>
                      <a:r>
                        <a:rPr lang="ne-NP" sz="1600">
                          <a:effectLst/>
                        </a:rPr>
                        <a:t>मन्त्रालय विभिन्न कार्यालय र अन्य चिठिपत्र</a:t>
                      </a:r>
                      <a:endParaRPr lang="en-US" sz="1600">
                        <a:effectLst/>
                        <a:latin typeface="Kalimati"/>
                        <a:ea typeface="SimSun"/>
                      </a:endParaRPr>
                    </a:p>
                  </a:txBody>
                  <a:tcPr marL="68580" marR="68580" marT="0" marB="0" anchor="ctr"/>
                </a:tc>
                <a:tc gridSpan="2">
                  <a:txBody>
                    <a:bodyPr/>
                    <a:lstStyle/>
                    <a:p>
                      <a:pPr marL="0" marR="0" algn="ctr">
                        <a:spcBef>
                          <a:spcPts val="0"/>
                        </a:spcBef>
                        <a:spcAft>
                          <a:spcPts val="0"/>
                        </a:spcAft>
                      </a:pPr>
                      <a:r>
                        <a:rPr lang="ne-NP" sz="1600" dirty="0">
                          <a:effectLst/>
                        </a:rPr>
                        <a:t>१६३</a:t>
                      </a:r>
                      <a:endParaRPr lang="en-US" sz="1600" dirty="0">
                        <a:effectLst/>
                        <a:latin typeface="Kalimati"/>
                        <a:ea typeface="SimSun"/>
                      </a:endParaRPr>
                    </a:p>
                  </a:txBody>
                  <a:tcPr marL="68580" marR="68580" marT="0" marB="0" anchor="ctr"/>
                </a:tc>
                <a:tc hMerge="1">
                  <a:txBody>
                    <a:bodyPr/>
                    <a:lstStyle/>
                    <a:p>
                      <a:endParaRPr lang="en-US"/>
                    </a:p>
                  </a:txBody>
                  <a:tcPr/>
                </a:tc>
                <a:extLst>
                  <a:ext uri="{0D108BD9-81ED-4DB2-BD59-A6C34878D82A}">
                    <a16:rowId xmlns:a16="http://schemas.microsoft.com/office/drawing/2014/main" xmlns="" val="10012"/>
                  </a:ext>
                </a:extLst>
              </a:tr>
              <a:tr h="457200">
                <a:tc>
                  <a:txBody>
                    <a:bodyPr/>
                    <a:lstStyle/>
                    <a:p>
                      <a:pPr marL="0" marR="0" algn="ctr">
                        <a:spcBef>
                          <a:spcPts val="0"/>
                        </a:spcBef>
                        <a:spcAft>
                          <a:spcPts val="0"/>
                        </a:spcAft>
                      </a:pPr>
                      <a:r>
                        <a:rPr lang="ne-NP" sz="1600" dirty="0" smtClean="0">
                          <a:effectLst/>
                        </a:rPr>
                        <a:t>८</a:t>
                      </a:r>
                      <a:endParaRPr lang="en-US" sz="1600" dirty="0">
                        <a:effectLst/>
                        <a:latin typeface="Kalimati"/>
                        <a:ea typeface="SimSun"/>
                      </a:endParaRPr>
                    </a:p>
                  </a:txBody>
                  <a:tcPr marL="68580" marR="68580" marT="0" marB="0" anchor="ctr"/>
                </a:tc>
                <a:tc>
                  <a:txBody>
                    <a:bodyPr/>
                    <a:lstStyle/>
                    <a:p>
                      <a:pPr marL="0" marR="0" algn="ctr">
                        <a:spcBef>
                          <a:spcPts val="0"/>
                        </a:spcBef>
                        <a:spcAft>
                          <a:spcPts val="0"/>
                        </a:spcAft>
                      </a:pPr>
                      <a:r>
                        <a:rPr lang="ne-NP" sz="1600" dirty="0">
                          <a:effectLst/>
                        </a:rPr>
                        <a:t>बजार अनुगमन</a:t>
                      </a:r>
                      <a:endParaRPr lang="en-US" sz="1600" dirty="0">
                        <a:effectLst/>
                        <a:latin typeface="Kalimati"/>
                        <a:ea typeface="SimSun"/>
                      </a:endParaRPr>
                    </a:p>
                  </a:txBody>
                  <a:tcPr marL="68580" marR="68580" marT="0" marB="0" anchor="ctr"/>
                </a:tc>
                <a:tc gridSpan="2">
                  <a:txBody>
                    <a:bodyPr/>
                    <a:lstStyle/>
                    <a:p>
                      <a:pPr marL="0" marR="0" algn="ctr">
                        <a:spcBef>
                          <a:spcPts val="0"/>
                        </a:spcBef>
                        <a:spcAft>
                          <a:spcPts val="0"/>
                        </a:spcAft>
                      </a:pPr>
                      <a:r>
                        <a:rPr lang="ne-NP" sz="1600" dirty="0" smtClean="0">
                          <a:effectLst/>
                        </a:rPr>
                        <a:t>५</a:t>
                      </a:r>
                      <a:endParaRPr lang="en-US" sz="1600" dirty="0">
                        <a:effectLst/>
                        <a:latin typeface="Kalimati"/>
                        <a:ea typeface="SimSun"/>
                      </a:endParaRPr>
                    </a:p>
                  </a:txBody>
                  <a:tcPr marL="68580" marR="68580" marT="0" marB="0" anchor="ctr"/>
                </a:tc>
                <a:tc hMerge="1">
                  <a:txBody>
                    <a:bodyPr/>
                    <a:lstStyle/>
                    <a:p>
                      <a:endParaRPr lang="en-US"/>
                    </a:p>
                  </a:txBody>
                  <a:tcPr/>
                </a:tc>
                <a:extLst>
                  <a:ext uri="{0D108BD9-81ED-4DB2-BD59-A6C34878D82A}">
                    <a16:rowId xmlns:a16="http://schemas.microsoft.com/office/drawing/2014/main" xmlns="" val="10013"/>
                  </a:ext>
                </a:extLst>
              </a:tr>
            </a:tbl>
          </a:graphicData>
        </a:graphic>
      </p:graphicFrame>
      <p:sp>
        <p:nvSpPr>
          <p:cNvPr id="8" name="TextBox 7"/>
          <p:cNvSpPr txBox="1"/>
          <p:nvPr/>
        </p:nvSpPr>
        <p:spPr>
          <a:xfrm>
            <a:off x="838200" y="24825"/>
            <a:ext cx="7391400" cy="584775"/>
          </a:xfrm>
          <a:prstGeom prst="rect">
            <a:avLst/>
          </a:prstGeom>
          <a:noFill/>
        </p:spPr>
        <p:txBody>
          <a:bodyPr wrap="square" rtlCol="0">
            <a:spAutoFit/>
          </a:bodyPr>
          <a:lstStyle/>
          <a:p>
            <a:pPr algn="ctr"/>
            <a:r>
              <a:rPr lang="ne-NP" sz="3200" b="1" dirty="0"/>
              <a:t>सामान्य प्रशासन तथा सेवा प्रवाहको स्थिति</a:t>
            </a:r>
            <a:endParaRPr lang="en-US" sz="3200" b="1" dirty="0"/>
          </a:p>
        </p:txBody>
      </p:sp>
      <p:sp>
        <p:nvSpPr>
          <p:cNvPr id="3" name="Slide Number Placeholder 2"/>
          <p:cNvSpPr>
            <a:spLocks noGrp="1"/>
          </p:cNvSpPr>
          <p:nvPr>
            <p:ph type="sldNum" sz="quarter" idx="12"/>
          </p:nvPr>
        </p:nvSpPr>
        <p:spPr/>
        <p:txBody>
          <a:bodyPr/>
          <a:lstStyle/>
          <a:p>
            <a:fld id="{D5A3C07E-D37F-45BB-9AEA-E961484A1A12}" type="slidenum">
              <a:rPr lang="en-US" smtClean="0"/>
              <a:t>66</a:t>
            </a:fld>
            <a:endParaRPr lang="en-US"/>
          </a:p>
        </p:txBody>
      </p:sp>
    </p:spTree>
    <p:extLst>
      <p:ext uri="{BB962C8B-B14F-4D97-AF65-F5344CB8AC3E}">
        <p14:creationId xmlns:p14="http://schemas.microsoft.com/office/powerpoint/2010/main" val="42218498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47800"/>
            <a:ext cx="8229600" cy="5486400"/>
          </a:xfrm>
        </p:spPr>
        <p:txBody>
          <a:bodyPr>
            <a:normAutofit/>
          </a:bodyPr>
          <a:lstStyle/>
          <a:p>
            <a:pPr algn="just"/>
            <a:r>
              <a:rPr lang="ne-NP" sz="2400" dirty="0"/>
              <a:t>१. धरान-५ अधेरीखोला आसपासमा रहेका एलानी जग्गामा अनाधिकृत रुपमा तारजालि लगाइ करिव ३ बिघा जग्गा कव्जा गरी बिक्री गरको </a:t>
            </a:r>
            <a:r>
              <a:rPr lang="ne-NP" sz="2400"/>
              <a:t>भन्ने </a:t>
            </a:r>
            <a:r>
              <a:rPr lang="ne-NP" sz="2400" smtClean="0"/>
              <a:t>विषयमा</a:t>
            </a:r>
            <a:endParaRPr lang="en-US" sz="2400" smtClean="0"/>
          </a:p>
          <a:p>
            <a:pPr algn="just"/>
            <a:r>
              <a:rPr lang="ne-NP" sz="2400" smtClean="0"/>
              <a:t>मितिः </a:t>
            </a:r>
            <a:r>
              <a:rPr lang="ne-NP" sz="2400" dirty="0"/>
              <a:t>२०७४।०३।०७ मा अ.दु.अ.आ.ईटहरीको प्राप्त </a:t>
            </a:r>
            <a:r>
              <a:rPr lang="ne-NP" sz="2400"/>
              <a:t>पत्रको </a:t>
            </a:r>
            <a:endParaRPr lang="en-US" sz="2400" smtClean="0"/>
          </a:p>
          <a:p>
            <a:pPr algn="just"/>
            <a:r>
              <a:rPr lang="ne-NP" sz="2400" smtClean="0"/>
              <a:t>प्राविधिकहरुवाट </a:t>
            </a:r>
            <a:r>
              <a:rPr lang="ne-NP" sz="2400" dirty="0"/>
              <a:t>स्थलगत निरीक्षण गरेको र उजुरीमा उल्लेखित व्यक्तिहरुवाट बुझ्दा उक्त तारजाली भुसंरक्षण कार्यालयले बाढी नियन्त्रणको लागि लगाएको भन्ने बुझिएको र उक्त जग्गा बेच बिखन नभएको भनी प्रतीबेदनमा उल्लेख </a:t>
            </a:r>
            <a:r>
              <a:rPr lang="ne-NP" sz="2400"/>
              <a:t>भएको </a:t>
            </a:r>
            <a:endParaRPr lang="en-US" sz="2400" smtClean="0"/>
          </a:p>
          <a:p>
            <a:pPr algn="just"/>
            <a:r>
              <a:rPr lang="ne-NP" sz="2400" smtClean="0"/>
              <a:t>उक्त </a:t>
            </a:r>
            <a:r>
              <a:rPr lang="ne-NP" sz="2400" dirty="0"/>
              <a:t>खालि जग्गाहरुलाई प्राविधिकको राय एवं अ.दु.अ.आ.ईटहरीको मितिः२०७५</a:t>
            </a:r>
            <a:r>
              <a:rPr lang="en-US" sz="2400" dirty="0"/>
              <a:t>/</a:t>
            </a:r>
            <a:r>
              <a:rPr lang="ne-NP" sz="2400" dirty="0"/>
              <a:t>०४</a:t>
            </a:r>
            <a:r>
              <a:rPr lang="en-US" sz="2400" dirty="0"/>
              <a:t>/</a:t>
            </a:r>
            <a:r>
              <a:rPr lang="ne-NP" sz="2400" dirty="0"/>
              <a:t>१५ को पत्रानुसार संरक्षण गर्न वडा कार्यालय धरान-५ लाई पत्राचार गरिएको ।</a:t>
            </a:r>
            <a:endParaRPr lang="en-US" sz="2400" dirty="0"/>
          </a:p>
          <a:p>
            <a:endParaRPr lang="en-US" dirty="0"/>
          </a:p>
        </p:txBody>
      </p:sp>
      <p:sp>
        <p:nvSpPr>
          <p:cNvPr id="3" name="Title 2"/>
          <p:cNvSpPr>
            <a:spLocks noGrp="1"/>
          </p:cNvSpPr>
          <p:nvPr>
            <p:ph type="title"/>
          </p:nvPr>
        </p:nvSpPr>
        <p:spPr>
          <a:xfrm>
            <a:off x="381000" y="152400"/>
            <a:ext cx="8229600" cy="1646238"/>
          </a:xfrm>
        </p:spPr>
        <p:txBody>
          <a:bodyPr>
            <a:noAutofit/>
          </a:bodyPr>
          <a:lstStyle/>
          <a:p>
            <a:r>
              <a:rPr lang="ne-NP" sz="2400" dirty="0">
                <a:effectLst/>
              </a:rPr>
              <a:t>अख्तियार दुरुपयोग अनुसन्धान आयोगवाट प्राप्त पत्रको सम्बन्धमा प्रशासन महाशाखाबाट भएको काम कारबाहीको विवरण </a:t>
            </a:r>
            <a:r>
              <a:rPr lang="en-US" sz="2400" dirty="0">
                <a:effectLst/>
              </a:rPr>
              <a:t/>
            </a:r>
            <a:br>
              <a:rPr lang="en-US" sz="2400" dirty="0">
                <a:effectLst/>
              </a:rPr>
            </a:br>
            <a:endParaRPr lang="en-US" sz="2400" dirty="0"/>
          </a:p>
        </p:txBody>
      </p:sp>
      <p:sp>
        <p:nvSpPr>
          <p:cNvPr id="5" name="Slide Number Placeholder 4"/>
          <p:cNvSpPr>
            <a:spLocks noGrp="1"/>
          </p:cNvSpPr>
          <p:nvPr>
            <p:ph type="sldNum" sz="quarter" idx="12"/>
          </p:nvPr>
        </p:nvSpPr>
        <p:spPr/>
        <p:txBody>
          <a:bodyPr/>
          <a:lstStyle/>
          <a:p>
            <a:fld id="{D5A3C07E-D37F-45BB-9AEA-E961484A1A12}" type="slidenum">
              <a:rPr lang="en-US" smtClean="0"/>
              <a:t>67</a:t>
            </a:fld>
            <a:endParaRPr lang="en-US"/>
          </a:p>
        </p:txBody>
      </p:sp>
    </p:spTree>
    <p:extLst>
      <p:ext uri="{BB962C8B-B14F-4D97-AF65-F5344CB8AC3E}">
        <p14:creationId xmlns:p14="http://schemas.microsoft.com/office/powerpoint/2010/main" val="39666454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914400"/>
            <a:ext cx="8382000" cy="5638800"/>
          </a:xfrm>
        </p:spPr>
        <p:txBody>
          <a:bodyPr>
            <a:normAutofit fontScale="92500"/>
          </a:bodyPr>
          <a:lstStyle/>
          <a:p>
            <a:r>
              <a:rPr lang="ne-NP" sz="2400" dirty="0"/>
              <a:t>२. धरान-१४ को प्लटिङ जग्गाको विषयमा अ.दु.अ.आ.ईटहरीको मितिः२०७४।०४।२५ को प्राप्त पत्रको विषयमा यस कार्यालयका सर्भेक्षकबाट स्थलगत अध्ययन गरी मितिः २०७४।०५।०६ गते पेश गरेको प्रतिवेदनलाई २०७४।१०।०९ गते अ.दु.अ.आ.ईटहरीलाई जवाफ पठाएको ।</a:t>
            </a:r>
            <a:endParaRPr lang="en-US" sz="2400" dirty="0"/>
          </a:p>
          <a:p>
            <a:r>
              <a:rPr lang="ne-NP" sz="2400" dirty="0"/>
              <a:t>३. धरान-१४ बस्ने कर्ण बहादुर राईको आमा खडग कुमारी राईको विषयमा अ.दु.अ.आ.ईटहरीवाट मितिः २०७५।०२।१८ गते प्राप्त पत्र सम्बन्धमा यथार्थ विवरण सहितको राय यस कार्यालयवाट मितिः२०७५।०२।२७ गते पठाइएको </a:t>
            </a:r>
            <a:r>
              <a:rPr lang="ne-NP" sz="2400" dirty="0" smtClean="0"/>
              <a:t>।</a:t>
            </a:r>
            <a:endParaRPr lang="en-US" sz="2400" dirty="0" smtClean="0"/>
          </a:p>
          <a:p>
            <a:endParaRPr lang="en-US" sz="2400" dirty="0"/>
          </a:p>
          <a:p>
            <a:r>
              <a:rPr lang="ne-NP" sz="2400" dirty="0"/>
              <a:t>४. धरान-१० स्थित श्री पंचायत मा.बि.का प्र.अ. श्री उतम श्रेष्ठ विरुद्ध परेको उजुरी सहित अ.दु.अ.आ.ईटहरीको मितिः २०७४।०९।०२ गतेको प्राप्त पत्रको सम्बन्धमा सम्बन्धित बिधालयको प्र.अ.सँग स्थलगत रुपमा उजुरीको बिषयमा छानविन गरी मितिः२०७५।०२।२८ गते प्राप्त प्रतिवेदन सम्बन्धित आयोगको कार्यालयमा मितिः २०७५।०२।२८ गतेनै सक्कल </a:t>
            </a:r>
            <a:r>
              <a:rPr lang="en-US" sz="2400" dirty="0" smtClean="0"/>
              <a:t>	</a:t>
            </a:r>
            <a:r>
              <a:rPr lang="ne-NP" sz="2400" dirty="0" smtClean="0"/>
              <a:t>प्रतिवेदन </a:t>
            </a:r>
            <a:r>
              <a:rPr lang="ne-NP" sz="2400" dirty="0"/>
              <a:t>पठाईएको ।</a:t>
            </a:r>
            <a:endParaRPr lang="en-US" sz="2400" dirty="0"/>
          </a:p>
          <a:p>
            <a:endParaRPr lang="en-US" sz="2400" dirty="0"/>
          </a:p>
        </p:txBody>
      </p:sp>
      <p:sp>
        <p:nvSpPr>
          <p:cNvPr id="4" name="Slide Number Placeholder 3"/>
          <p:cNvSpPr>
            <a:spLocks noGrp="1"/>
          </p:cNvSpPr>
          <p:nvPr>
            <p:ph type="sldNum" sz="quarter" idx="12"/>
          </p:nvPr>
        </p:nvSpPr>
        <p:spPr/>
        <p:txBody>
          <a:bodyPr/>
          <a:lstStyle/>
          <a:p>
            <a:fld id="{D5A3C07E-D37F-45BB-9AEA-E961484A1A12}" type="slidenum">
              <a:rPr lang="en-US" smtClean="0"/>
              <a:t>68</a:t>
            </a:fld>
            <a:endParaRPr lang="en-US"/>
          </a:p>
        </p:txBody>
      </p:sp>
      <p:sp>
        <p:nvSpPr>
          <p:cNvPr id="3" name="TextBox 2"/>
          <p:cNvSpPr txBox="1"/>
          <p:nvPr/>
        </p:nvSpPr>
        <p:spPr>
          <a:xfrm>
            <a:off x="304800" y="152400"/>
            <a:ext cx="2057400" cy="461665"/>
          </a:xfrm>
          <a:prstGeom prst="rect">
            <a:avLst/>
          </a:prstGeom>
          <a:noFill/>
        </p:spPr>
        <p:txBody>
          <a:bodyPr wrap="square" rtlCol="0">
            <a:spAutoFit/>
          </a:bodyPr>
          <a:lstStyle/>
          <a:p>
            <a:r>
              <a:rPr lang="ne-NP" sz="2400" b="1" smtClean="0"/>
              <a:t>अदुअआ</a:t>
            </a:r>
            <a:r>
              <a:rPr lang="en-US" sz="2400" b="1" smtClean="0"/>
              <a:t>...</a:t>
            </a:r>
            <a:endParaRPr lang="en-US" sz="2400" b="1"/>
          </a:p>
        </p:txBody>
      </p:sp>
    </p:spTree>
    <p:extLst>
      <p:ext uri="{BB962C8B-B14F-4D97-AF65-F5344CB8AC3E}">
        <p14:creationId xmlns:p14="http://schemas.microsoft.com/office/powerpoint/2010/main" val="418291565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685800"/>
            <a:ext cx="8229600" cy="5562600"/>
          </a:xfrm>
        </p:spPr>
        <p:txBody>
          <a:bodyPr>
            <a:normAutofit/>
          </a:bodyPr>
          <a:lstStyle/>
          <a:p>
            <a:r>
              <a:rPr lang="ne-NP" sz="2400" dirty="0"/>
              <a:t>५. धरान-११ को साविक घोपा ६ख कि.नं. १४ १२८१ १२८२ १२८३ र १२८४ को एलानी जग्गामा बनेका घर टहराहरु हटाइ जग्गाको सरक्षण गर्ने भनी मितिः २०७४।१२।२२ गते अ.दु.अ.आ.काठमाण्डौंको पत्रको सम्बन्धमा मितिः २०७४।१०।१२ गते नगर कार्यपालिकाको बैठकवाट भएको निर्णय सहित जवाफ पठाइएको </a:t>
            </a:r>
            <a:r>
              <a:rPr lang="ne-NP" sz="2400" dirty="0" smtClean="0"/>
              <a:t>।</a:t>
            </a:r>
            <a:endParaRPr lang="en-US" sz="2400" dirty="0" smtClean="0"/>
          </a:p>
          <a:p>
            <a:endParaRPr lang="en-US" sz="2400" dirty="0"/>
          </a:p>
          <a:p>
            <a:r>
              <a:rPr lang="ne-NP" sz="2400" dirty="0"/>
              <a:t>६. धरान-१४ को प्लटिङ जग्गाको विषयमा नभएको बाटोलाइ बाटो छ भनी झुठा प्रतिवेदन दिने कर्मचारीलाई कानुन अनुसार कारवाही गर्ने अधिकार र दायित्व धरान उपमहानगरपालिकाको अधिकार भएकोले यस कार्यालयवाट कारबाही हुन अ.दु.अ.आ.ईटहरीबाट मितिः २०७५।०४।१५ गते पत्र प्राप्त भएकोमा निज कर्मचारीलाई मितिः २०७५।०४।१८ गते स्पष्टीकरण पेश गर्न जानकारी गराईएको । </a:t>
            </a:r>
            <a:endParaRPr lang="en-US" sz="2400" dirty="0"/>
          </a:p>
          <a:p>
            <a:endParaRPr lang="en-US" sz="2400" dirty="0"/>
          </a:p>
        </p:txBody>
      </p:sp>
      <p:sp>
        <p:nvSpPr>
          <p:cNvPr id="4" name="Slide Number Placeholder 3"/>
          <p:cNvSpPr>
            <a:spLocks noGrp="1"/>
          </p:cNvSpPr>
          <p:nvPr>
            <p:ph type="sldNum" sz="quarter" idx="12"/>
          </p:nvPr>
        </p:nvSpPr>
        <p:spPr/>
        <p:txBody>
          <a:bodyPr/>
          <a:lstStyle/>
          <a:p>
            <a:fld id="{D5A3C07E-D37F-45BB-9AEA-E961484A1A12}" type="slidenum">
              <a:rPr lang="en-US" smtClean="0"/>
              <a:t>69</a:t>
            </a:fld>
            <a:endParaRPr lang="en-US"/>
          </a:p>
        </p:txBody>
      </p:sp>
      <p:sp>
        <p:nvSpPr>
          <p:cNvPr id="5" name="TextBox 4"/>
          <p:cNvSpPr txBox="1"/>
          <p:nvPr/>
        </p:nvSpPr>
        <p:spPr>
          <a:xfrm>
            <a:off x="304800" y="152400"/>
            <a:ext cx="2057400" cy="461665"/>
          </a:xfrm>
          <a:prstGeom prst="rect">
            <a:avLst/>
          </a:prstGeom>
          <a:noFill/>
        </p:spPr>
        <p:txBody>
          <a:bodyPr wrap="square" rtlCol="0">
            <a:spAutoFit/>
          </a:bodyPr>
          <a:lstStyle/>
          <a:p>
            <a:r>
              <a:rPr lang="ne-NP" sz="2400" b="1" smtClean="0"/>
              <a:t>अदुअआ</a:t>
            </a:r>
            <a:r>
              <a:rPr lang="en-US" sz="2400" b="1" smtClean="0"/>
              <a:t>...</a:t>
            </a:r>
            <a:endParaRPr lang="en-US" sz="2400" b="1"/>
          </a:p>
        </p:txBody>
      </p:sp>
    </p:spTree>
    <p:extLst>
      <p:ext uri="{BB962C8B-B14F-4D97-AF65-F5344CB8AC3E}">
        <p14:creationId xmlns:p14="http://schemas.microsoft.com/office/powerpoint/2010/main" val="38814851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55728" y="762000"/>
          <a:ext cx="9012072" cy="5424412"/>
        </p:xfrm>
        <a:graphic>
          <a:graphicData uri="http://schemas.openxmlformats.org/drawingml/2006/table">
            <a:tbl>
              <a:tblPr>
                <a:tableStyleId>{5C22544A-7EE6-4342-B048-85BDC9FD1C3A}</a:tableStyleId>
              </a:tblPr>
              <a:tblGrid>
                <a:gridCol w="310055">
                  <a:extLst>
                    <a:ext uri="{9D8B030D-6E8A-4147-A177-3AD203B41FA5}">
                      <a16:colId xmlns:a16="http://schemas.microsoft.com/office/drawing/2014/main" xmlns="" val="20000"/>
                    </a:ext>
                  </a:extLst>
                </a:gridCol>
                <a:gridCol w="2836449">
                  <a:extLst>
                    <a:ext uri="{9D8B030D-6E8A-4147-A177-3AD203B41FA5}">
                      <a16:colId xmlns:a16="http://schemas.microsoft.com/office/drawing/2014/main" xmlns="" val="20001"/>
                    </a:ext>
                  </a:extLst>
                </a:gridCol>
                <a:gridCol w="1736866">
                  <a:extLst>
                    <a:ext uri="{9D8B030D-6E8A-4147-A177-3AD203B41FA5}">
                      <a16:colId xmlns:a16="http://schemas.microsoft.com/office/drawing/2014/main" xmlns="" val="20002"/>
                    </a:ext>
                  </a:extLst>
                </a:gridCol>
                <a:gridCol w="1705304">
                  <a:extLst>
                    <a:ext uri="{9D8B030D-6E8A-4147-A177-3AD203B41FA5}">
                      <a16:colId xmlns:a16="http://schemas.microsoft.com/office/drawing/2014/main" xmlns="" val="20003"/>
                    </a:ext>
                  </a:extLst>
                </a:gridCol>
                <a:gridCol w="1705304">
                  <a:extLst>
                    <a:ext uri="{9D8B030D-6E8A-4147-A177-3AD203B41FA5}">
                      <a16:colId xmlns:a16="http://schemas.microsoft.com/office/drawing/2014/main" xmlns="" val="20004"/>
                    </a:ext>
                  </a:extLst>
                </a:gridCol>
                <a:gridCol w="718094">
                  <a:extLst>
                    <a:ext uri="{9D8B030D-6E8A-4147-A177-3AD203B41FA5}">
                      <a16:colId xmlns:a16="http://schemas.microsoft.com/office/drawing/2014/main" xmlns="" val="20005"/>
                    </a:ext>
                  </a:extLst>
                </a:gridCol>
              </a:tblGrid>
              <a:tr h="594924">
                <a:tc rowSpan="2">
                  <a:txBody>
                    <a:bodyPr/>
                    <a:lstStyle/>
                    <a:p>
                      <a:pPr algn="ctr" fontAlgn="ctr"/>
                      <a:r>
                        <a:rPr lang="en-US" sz="1400" u="none" strike="noStrike" dirty="0" err="1">
                          <a:effectLst/>
                          <a:latin typeface="Urban_nep" pitchFamily="2" charset="0"/>
                          <a:cs typeface="Kalimati" panose="00000400000000000000" pitchFamily="2"/>
                        </a:rPr>
                        <a:t>qm</a:t>
                      </a:r>
                      <a:r>
                        <a:rPr lang="en-US" sz="1400" u="none" strike="noStrike" dirty="0">
                          <a:effectLst/>
                          <a:latin typeface="Urban_nep" pitchFamily="2" charset="0"/>
                          <a:cs typeface="Kalimati" panose="00000400000000000000" pitchFamily="2"/>
                        </a:rPr>
                        <a:t>=;+=</a:t>
                      </a:r>
                      <a:endParaRPr lang="en-US" sz="1400" b="0" i="0" u="none" strike="noStrike" dirty="0">
                        <a:solidFill>
                          <a:srgbClr val="000000"/>
                        </a:solidFill>
                        <a:effectLst/>
                        <a:latin typeface="Urban_nep" pitchFamily="2" charset="0"/>
                        <a:cs typeface="Kalimati" panose="00000400000000000000" pitchFamily="2"/>
                      </a:endParaRPr>
                    </a:p>
                  </a:txBody>
                  <a:tcPr marL="8730" marR="8730" marT="87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fontAlgn="ctr"/>
                      <a:r>
                        <a:rPr lang="en-US" sz="1400" u="none" strike="noStrike" dirty="0" err="1">
                          <a:effectLst/>
                          <a:latin typeface="Urban_nep" pitchFamily="2" charset="0"/>
                          <a:cs typeface="Kalimati" panose="00000400000000000000" pitchFamily="2"/>
                        </a:rPr>
                        <a:t>cfozLif</a:t>
                      </a:r>
                      <a:r>
                        <a:rPr lang="en-US" sz="1400" u="none" strike="noStrike" dirty="0">
                          <a:effectLst/>
                          <a:latin typeface="Urban_nep" pitchFamily="2" charset="0"/>
                          <a:cs typeface="Kalimati" panose="00000400000000000000" pitchFamily="2"/>
                        </a:rPr>
                        <a:t>{s</a:t>
                      </a:r>
                      <a:endParaRPr lang="en-US" sz="1400" b="0" i="0" u="none" strike="noStrike" dirty="0">
                        <a:solidFill>
                          <a:srgbClr val="000000"/>
                        </a:solidFill>
                        <a:effectLst/>
                        <a:latin typeface="Urban_nep" pitchFamily="2" charset="0"/>
                        <a:cs typeface="Kalimati" panose="00000400000000000000" pitchFamily="2"/>
                      </a:endParaRPr>
                    </a:p>
                  </a:txBody>
                  <a:tcPr marL="8730" marR="8730" marT="87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fontAlgn="ctr"/>
                      <a:r>
                        <a:rPr lang="en-US" sz="1400" b="0" i="0" u="none" strike="noStrike" dirty="0" err="1" smtClean="0">
                          <a:solidFill>
                            <a:srgbClr val="000000"/>
                          </a:solidFill>
                          <a:effectLst/>
                          <a:latin typeface="Urban_nep" pitchFamily="2" charset="0"/>
                          <a:cs typeface="Kalimati" panose="00000400000000000000" pitchFamily="2"/>
                        </a:rPr>
                        <a:t>cf</a:t>
                      </a:r>
                      <a:r>
                        <a:rPr lang="en-US" sz="1400" b="0" i="0" u="none" strike="noStrike" dirty="0" smtClean="0">
                          <a:solidFill>
                            <a:srgbClr val="000000"/>
                          </a:solidFill>
                          <a:effectLst/>
                          <a:latin typeface="Urban_nep" pitchFamily="2" charset="0"/>
                          <a:cs typeface="Kalimati" panose="00000400000000000000" pitchFamily="2"/>
                        </a:rPr>
                        <a:t>=j=207</a:t>
                      </a:r>
                      <a:r>
                        <a:rPr lang="ne-NP" sz="1400" b="0" i="0" u="none" strike="noStrike" dirty="0" smtClean="0">
                          <a:solidFill>
                            <a:srgbClr val="000000"/>
                          </a:solidFill>
                          <a:effectLst/>
                          <a:latin typeface="Urban_nep" pitchFamily="2" charset="0"/>
                          <a:cs typeface="Kalimati" panose="00000400000000000000" pitchFamily="2"/>
                        </a:rPr>
                        <a:t>3</a:t>
                      </a:r>
                      <a:r>
                        <a:rPr lang="en-US" sz="1400" b="0" i="0" u="none" strike="noStrike" dirty="0" smtClean="0">
                          <a:solidFill>
                            <a:srgbClr val="000000"/>
                          </a:solidFill>
                          <a:effectLst/>
                          <a:latin typeface="Urban_nep" pitchFamily="2" charset="0"/>
                          <a:cs typeface="Kalimati" panose="00000400000000000000" pitchFamily="2"/>
                        </a:rPr>
                        <a:t>.07</a:t>
                      </a:r>
                      <a:r>
                        <a:rPr lang="ne-NP" sz="1400" b="0" i="0" u="none" strike="noStrike" dirty="0" smtClean="0">
                          <a:solidFill>
                            <a:srgbClr val="000000"/>
                          </a:solidFill>
                          <a:effectLst/>
                          <a:latin typeface="Urban_nep" pitchFamily="2" charset="0"/>
                          <a:cs typeface="Kalimati" panose="00000400000000000000" pitchFamily="2"/>
                        </a:rPr>
                        <a:t>4</a:t>
                      </a:r>
                      <a:r>
                        <a:rPr lang="en-US" sz="1400" b="0" i="0" u="none" strike="noStrike" dirty="0" smtClean="0">
                          <a:solidFill>
                            <a:srgbClr val="000000"/>
                          </a:solidFill>
                          <a:effectLst/>
                          <a:latin typeface="Urban_nep" pitchFamily="2" charset="0"/>
                          <a:cs typeface="Kalimati" panose="00000400000000000000" pitchFamily="2"/>
                        </a:rPr>
                        <a:t> </a:t>
                      </a:r>
                      <a:r>
                        <a:rPr lang="en-US" sz="1400" b="0" i="0" u="none" strike="noStrike" dirty="0" err="1" smtClean="0">
                          <a:solidFill>
                            <a:srgbClr val="000000"/>
                          </a:solidFill>
                          <a:effectLst/>
                          <a:latin typeface="Urban_nep" pitchFamily="2" charset="0"/>
                          <a:cs typeface="Kalimati" panose="00000400000000000000" pitchFamily="2"/>
                        </a:rPr>
                        <a:t>sf</a:t>
                      </a:r>
                      <a:r>
                        <a:rPr lang="en-US" sz="1400" b="0" i="0" u="none" strike="noStrike" dirty="0" smtClean="0">
                          <a:solidFill>
                            <a:srgbClr val="000000"/>
                          </a:solidFill>
                          <a:effectLst/>
                          <a:latin typeface="Urban_nep" pitchFamily="2" charset="0"/>
                          <a:cs typeface="Kalimati" panose="00000400000000000000" pitchFamily="2"/>
                        </a:rPr>
                        <a:t>] </a:t>
                      </a:r>
                      <a:r>
                        <a:rPr lang="en-US" sz="1400" b="0" i="0" u="none" strike="noStrike" dirty="0" err="1" smtClean="0">
                          <a:solidFill>
                            <a:srgbClr val="000000"/>
                          </a:solidFill>
                          <a:effectLst/>
                          <a:latin typeface="Urban_nep" pitchFamily="2" charset="0"/>
                          <a:cs typeface="Kalimati" panose="00000400000000000000" pitchFamily="2"/>
                        </a:rPr>
                        <a:t>oyfy</a:t>
                      </a:r>
                      <a:r>
                        <a:rPr lang="en-US" sz="1400" b="0" i="0" u="none" strike="noStrike" dirty="0" smtClean="0">
                          <a:solidFill>
                            <a:srgbClr val="000000"/>
                          </a:solidFill>
                          <a:effectLst/>
                          <a:latin typeface="Urban_nep" pitchFamily="2" charset="0"/>
                          <a:cs typeface="Kalimati" panose="00000400000000000000" pitchFamily="2"/>
                        </a:rPr>
                        <a:t>{</a:t>
                      </a:r>
                      <a:endParaRPr lang="en-US" sz="1400" b="0" i="0" u="none" strike="noStrike" dirty="0">
                        <a:solidFill>
                          <a:srgbClr val="000000"/>
                        </a:solidFill>
                        <a:effectLst/>
                        <a:latin typeface="Urban_nep" pitchFamily="2" charset="0"/>
                        <a:cs typeface="Kalimati" panose="00000400000000000000" pitchFamily="2"/>
                      </a:endParaRPr>
                    </a:p>
                  </a:txBody>
                  <a:tcPr marL="8730" marR="8730" marT="87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fontAlgn="ctr"/>
                      <a:r>
                        <a:rPr lang="ne-NP" sz="1400" b="0" i="0" u="none" strike="noStrike" dirty="0" smtClean="0">
                          <a:solidFill>
                            <a:srgbClr val="000000"/>
                          </a:solidFill>
                          <a:effectLst/>
                          <a:latin typeface="Urban_nep" pitchFamily="2" charset="0"/>
                          <a:cs typeface="Kalimati" panose="00000400000000000000" pitchFamily="2"/>
                        </a:rPr>
                        <a:t>आ.व.2074/075</a:t>
                      </a:r>
                      <a:r>
                        <a:rPr lang="ne-NP" sz="1400" b="0" i="0" u="none" strike="noStrike" baseline="0" dirty="0" smtClean="0">
                          <a:solidFill>
                            <a:srgbClr val="000000"/>
                          </a:solidFill>
                          <a:effectLst/>
                          <a:latin typeface="Urban_nep" pitchFamily="2" charset="0"/>
                          <a:cs typeface="Kalimati" panose="00000400000000000000" pitchFamily="2"/>
                        </a:rPr>
                        <a:t> को</a:t>
                      </a:r>
                      <a:endParaRPr lang="en-US" sz="1400" b="0" i="0" u="none" strike="noStrike" dirty="0">
                        <a:solidFill>
                          <a:srgbClr val="000000"/>
                        </a:solidFill>
                        <a:effectLst/>
                        <a:latin typeface="Urban_nep" pitchFamily="2" charset="0"/>
                        <a:cs typeface="Kalimati" panose="00000400000000000000" pitchFamily="2"/>
                      </a:endParaRPr>
                    </a:p>
                  </a:txBody>
                  <a:tcPr marL="8730" marR="8730" marT="87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ctr"/>
                      <a:endParaRPr lang="en-US" sz="1400" b="0" i="0" u="none" strike="noStrike" dirty="0">
                        <a:solidFill>
                          <a:srgbClr val="000000"/>
                        </a:solidFill>
                        <a:effectLst/>
                        <a:latin typeface="Urban_nep" pitchFamily="2" charset="0"/>
                        <a:cs typeface="Kalimati" panose="00000400000000000000" pitchFamily="2"/>
                      </a:endParaRPr>
                    </a:p>
                  </a:txBody>
                  <a:tcPr marL="8730" marR="8730" marT="8730" marB="0" anchor="ctr">
                    <a:solidFill>
                      <a:schemeClr val="bg1">
                        <a:lumMod val="85000"/>
                      </a:schemeClr>
                    </a:solidFill>
                  </a:tcPr>
                </a:tc>
                <a:tc rowSpan="2">
                  <a:txBody>
                    <a:bodyPr/>
                    <a:lstStyle/>
                    <a:p>
                      <a:pPr algn="ctr" fontAlgn="ctr"/>
                      <a:r>
                        <a:rPr lang="ne-NP" sz="1400" b="0" i="0" u="none" strike="noStrike" dirty="0" smtClean="0">
                          <a:solidFill>
                            <a:srgbClr val="000000"/>
                          </a:solidFill>
                          <a:effectLst/>
                          <a:latin typeface="Urban_nep" pitchFamily="2" charset="0"/>
                          <a:cs typeface="Kalimati" panose="00000400000000000000" pitchFamily="2"/>
                        </a:rPr>
                        <a:t>अनुमानमा प्रतिशत</a:t>
                      </a:r>
                      <a:endParaRPr lang="en-US" sz="1400" b="0" i="0" u="none" strike="noStrike" dirty="0">
                        <a:solidFill>
                          <a:srgbClr val="000000"/>
                        </a:solidFill>
                        <a:effectLst/>
                        <a:latin typeface="Urban_nep" pitchFamily="2" charset="0"/>
                        <a:cs typeface="Kalimati" panose="00000400000000000000" pitchFamily="2"/>
                      </a:endParaRPr>
                    </a:p>
                  </a:txBody>
                  <a:tcPr marL="8730" marR="8730" marT="87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0"/>
                  </a:ext>
                </a:extLst>
              </a:tr>
              <a:tr h="297424">
                <a:tc vMerge="1">
                  <a:txBody>
                    <a:bodyPr/>
                    <a:lstStyle/>
                    <a:p>
                      <a:pPr algn="ctr" fontAlgn="ctr"/>
                      <a:endParaRPr lang="en-US" sz="1200" b="0" i="0" u="none" strike="noStrike" dirty="0">
                        <a:solidFill>
                          <a:srgbClr val="000000"/>
                        </a:solidFill>
                        <a:effectLst/>
                        <a:latin typeface="Urban_nep" pitchFamily="2" charset="0"/>
                      </a:endParaRPr>
                    </a:p>
                  </a:txBody>
                  <a:tcPr marL="7679" marR="7679" marT="7679" marB="0" anchor="ctr">
                    <a:solidFill>
                      <a:schemeClr val="bg1">
                        <a:lumMod val="85000"/>
                      </a:schemeClr>
                    </a:solidFill>
                  </a:tcPr>
                </a:tc>
                <a:tc vMerge="1">
                  <a:txBody>
                    <a:bodyPr/>
                    <a:lstStyle/>
                    <a:p>
                      <a:pPr algn="l" fontAlgn="b"/>
                      <a:endParaRPr lang="en-US" sz="1200" b="0" i="0" u="none" strike="noStrike" dirty="0">
                        <a:solidFill>
                          <a:srgbClr val="000000"/>
                        </a:solidFill>
                        <a:effectLst/>
                        <a:latin typeface="Urban_nep" pitchFamily="2" charset="0"/>
                      </a:endParaRPr>
                    </a:p>
                  </a:txBody>
                  <a:tcPr marL="7679" marR="7679" marT="7679" marB="0" anchor="ctr">
                    <a:solidFill>
                      <a:schemeClr val="bg1">
                        <a:lumMod val="85000"/>
                      </a:schemeClr>
                    </a:solidFill>
                  </a:tcPr>
                </a:tc>
                <a:tc vMerge="1">
                  <a:txBody>
                    <a:bodyPr/>
                    <a:lstStyle/>
                    <a:p>
                      <a:pPr algn="r" fontAlgn="b"/>
                      <a:endParaRPr lang="en-US" sz="1200" b="0" i="0" u="none" strike="noStrike" dirty="0">
                        <a:effectLst/>
                        <a:latin typeface="Urban_nep" pitchFamily="2" charset="0"/>
                      </a:endParaRPr>
                    </a:p>
                  </a:txBody>
                  <a:tcPr marL="0" marR="0" marT="0" marB="0" anchor="ctr">
                    <a:solidFill>
                      <a:schemeClr val="bg1">
                        <a:lumMod val="85000"/>
                      </a:schemeClr>
                    </a:solidFill>
                  </a:tcPr>
                </a:tc>
                <a:tc>
                  <a:txBody>
                    <a:bodyPr/>
                    <a:lstStyle/>
                    <a:p>
                      <a:pPr algn="ctr" fontAlgn="b"/>
                      <a:r>
                        <a:rPr lang="ne-NP" sz="1200" b="0" i="0" u="none" strike="noStrike" dirty="0" smtClean="0">
                          <a:effectLst/>
                          <a:latin typeface="Urban_nep" pitchFamily="2" charset="0"/>
                          <a:cs typeface="Kalimati" panose="00000400000000000000" pitchFamily="2"/>
                        </a:rPr>
                        <a:t>अनुमान</a:t>
                      </a:r>
                      <a:endParaRPr lang="en-US" sz="1200" b="0" i="0" u="none" strike="noStrike" dirty="0">
                        <a:effectLst/>
                        <a:latin typeface="Urban_nep" pitchFamily="2" charset="0"/>
                        <a:cs typeface="Kalimati" panose="00000400000000000000" pitchFamily="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ne-NP" sz="1200" b="0" i="0" u="none" strike="noStrike" dirty="0" smtClean="0">
                          <a:effectLst/>
                          <a:latin typeface="Urban_nep" pitchFamily="2" charset="0"/>
                          <a:cs typeface="Kalimati" panose="00000400000000000000" pitchFamily="2"/>
                        </a:rPr>
                        <a:t>यथार्थ</a:t>
                      </a:r>
                      <a:endParaRPr lang="en-US" sz="1200" b="0" i="0" u="none" strike="noStrike" dirty="0">
                        <a:effectLst/>
                        <a:latin typeface="Urban_nep" pitchFamily="2" charset="0"/>
                        <a:cs typeface="Kalimati" panose="00000400000000000000" pitchFamily="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fontAlgn="b"/>
                      <a:endParaRPr lang="en-US" sz="1200" b="0" i="0" u="none" strike="noStrike" dirty="0" smtClean="0">
                        <a:solidFill>
                          <a:srgbClr val="000000"/>
                        </a:solidFill>
                        <a:effectLst/>
                        <a:latin typeface="Kalimati" panose="00000400000000000000" pitchFamily="2"/>
                        <a:cs typeface="Kalimati" panose="00000400000000000000" pitchFamily="2"/>
                      </a:endParaRPr>
                    </a:p>
                  </a:txBody>
                  <a:tcPr marL="9525" marR="9525" marT="9525" marB="0" anchor="ctr">
                    <a:solidFill>
                      <a:schemeClr val="bg1">
                        <a:lumMod val="85000"/>
                      </a:schemeClr>
                    </a:solidFill>
                  </a:tcPr>
                </a:tc>
                <a:extLst>
                  <a:ext uri="{0D108BD9-81ED-4DB2-BD59-A6C34878D82A}">
                    <a16:rowId xmlns:a16="http://schemas.microsoft.com/office/drawing/2014/main" xmlns="" val="10001"/>
                  </a:ext>
                </a:extLst>
              </a:tr>
              <a:tr h="403050">
                <a:tc>
                  <a:txBody>
                    <a:bodyPr/>
                    <a:lstStyle/>
                    <a:p>
                      <a:pPr algn="ctr" fontAlgn="ctr"/>
                      <a:r>
                        <a:rPr lang="en-US" sz="1400" u="none" strike="noStrike" dirty="0">
                          <a:effectLst/>
                          <a:latin typeface="Urban_nep" pitchFamily="2" charset="0"/>
                          <a:cs typeface="Kalimati" panose="00000400000000000000" pitchFamily="2"/>
                        </a:rPr>
                        <a:t>r</a:t>
                      </a:r>
                      <a:endParaRPr lang="en-US" sz="1400" b="0" i="0" u="none" strike="noStrike" dirty="0">
                        <a:solidFill>
                          <a:srgbClr val="000000"/>
                        </a:solidFill>
                        <a:effectLst/>
                        <a:latin typeface="Urban_nep" pitchFamily="2" charset="0"/>
                        <a:cs typeface="Kalimati" panose="00000400000000000000" pitchFamily="2"/>
                      </a:endParaRPr>
                    </a:p>
                  </a:txBody>
                  <a:tcPr marL="7679" marR="7679" marT="76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400" u="none" strike="noStrike" dirty="0" err="1">
                          <a:effectLst/>
                          <a:latin typeface="Urban_nep" pitchFamily="2" charset="0"/>
                          <a:cs typeface="Kalimati" panose="00000400000000000000" pitchFamily="2"/>
                        </a:rPr>
                        <a:t>cGo</a:t>
                      </a:r>
                      <a:r>
                        <a:rPr lang="en-US" sz="1400" u="none" strike="noStrike" dirty="0">
                          <a:effectLst/>
                          <a:latin typeface="Urban_nep" pitchFamily="2" charset="0"/>
                          <a:cs typeface="Kalimati" panose="00000400000000000000" pitchFamily="2"/>
                        </a:rPr>
                        <a:t> </a:t>
                      </a:r>
                      <a:r>
                        <a:rPr lang="en-US" sz="1400" u="none" strike="noStrike" dirty="0" err="1" smtClean="0">
                          <a:effectLst/>
                          <a:latin typeface="Urban_nep" pitchFamily="2" charset="0"/>
                          <a:cs typeface="Kalimati" panose="00000400000000000000" pitchFamily="2"/>
                        </a:rPr>
                        <a:t>lgsfo</a:t>
                      </a:r>
                      <a:r>
                        <a:rPr lang="en-US" sz="1400" u="none" strike="noStrike" dirty="0" smtClean="0">
                          <a:effectLst/>
                          <a:latin typeface="Urban_nep" pitchFamily="2" charset="0"/>
                          <a:cs typeface="Kalimati" panose="00000400000000000000" pitchFamily="2"/>
                        </a:rPr>
                        <a:t> </a:t>
                      </a:r>
                      <a:r>
                        <a:rPr lang="en-US" sz="1400" u="none" strike="noStrike" dirty="0">
                          <a:effectLst/>
                          <a:latin typeface="Urban_nep" pitchFamily="2" charset="0"/>
                          <a:cs typeface="Kalimati" panose="00000400000000000000" pitchFamily="2"/>
                        </a:rPr>
                        <a:t>;</a:t>
                      </a:r>
                      <a:r>
                        <a:rPr lang="en-US" sz="1400" u="none" strike="noStrike" dirty="0" err="1">
                          <a:effectLst/>
                          <a:latin typeface="Urban_nep" pitchFamily="2" charset="0"/>
                          <a:cs typeface="Kalimati" panose="00000400000000000000" pitchFamily="2"/>
                        </a:rPr>
                        <a:t>xof</a:t>
                      </a:r>
                      <a:r>
                        <a:rPr lang="en-US" sz="1400" u="none" strike="noStrike" dirty="0">
                          <a:effectLst/>
                          <a:latin typeface="Urban_nep" pitchFamily="2" charset="0"/>
                          <a:cs typeface="Kalimati" panose="00000400000000000000" pitchFamily="2"/>
                        </a:rPr>
                        <a:t>]u</a:t>
                      </a:r>
                      <a:endParaRPr lang="en-US" sz="1400" b="0" i="0" u="none" strike="noStrike" dirty="0">
                        <a:solidFill>
                          <a:srgbClr val="000000"/>
                        </a:solidFill>
                        <a:effectLst/>
                        <a:latin typeface="Urban_nep" pitchFamily="2" charset="0"/>
                        <a:cs typeface="Kalimati" panose="00000400000000000000" pitchFamily="2"/>
                      </a:endParaRPr>
                    </a:p>
                  </a:txBody>
                  <a:tcPr marL="7679" marR="7679" marT="76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400" u="none" strike="noStrike" dirty="0">
                          <a:effectLst/>
                          <a:latin typeface="Urban_nep" pitchFamily="2" charset="0"/>
                          <a:cs typeface="Kalimati" panose="00000400000000000000" pitchFamily="2"/>
                        </a:rPr>
                        <a:t> </a:t>
                      </a:r>
                      <a:endParaRPr lang="en-US" sz="1400" b="0" i="0" u="none" strike="noStrike" dirty="0">
                        <a:solidFill>
                          <a:srgbClr val="000000"/>
                        </a:solidFill>
                        <a:effectLst/>
                        <a:latin typeface="Urban_nep" pitchFamily="2" charset="0"/>
                        <a:cs typeface="Kalimati" panose="00000400000000000000" pitchFamily="2"/>
                      </a:endParaRPr>
                    </a:p>
                  </a:txBody>
                  <a:tcPr marL="7679" marR="7679" marT="76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endParaRPr lang="en-US" sz="1400" b="0" i="0" u="none" strike="noStrike" dirty="0">
                        <a:solidFill>
                          <a:srgbClr val="000000"/>
                        </a:solidFill>
                        <a:effectLst/>
                        <a:latin typeface="Urban_nep" pitchFamily="2" charset="0"/>
                        <a:cs typeface="Kalimati" panose="00000400000000000000" pitchFamily="2"/>
                      </a:endParaRPr>
                    </a:p>
                  </a:txBody>
                  <a:tcPr marL="7679" marR="7679" marT="76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endParaRPr lang="en-US" sz="1400" b="0" i="0" u="none" strike="noStrike" dirty="0">
                        <a:solidFill>
                          <a:srgbClr val="000000"/>
                        </a:solidFill>
                        <a:effectLst/>
                        <a:latin typeface="Urban_nep" pitchFamily="2" charset="0"/>
                        <a:cs typeface="Kalimati" panose="00000400000000000000" pitchFamily="2"/>
                      </a:endParaRPr>
                    </a:p>
                  </a:txBody>
                  <a:tcPr marL="7679" marR="7679" marT="76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400" b="0" i="0" u="none" strike="noStrike" dirty="0">
                        <a:solidFill>
                          <a:srgbClr val="000000"/>
                        </a:solidFill>
                        <a:effectLst/>
                        <a:latin typeface="Kalimati" panose="00000400000000000000" pitchFamily="2"/>
                        <a:cs typeface="Kalimati" panose="00000400000000000000" pitchFamily="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482312">
                <a:tc>
                  <a:txBody>
                    <a:bodyPr/>
                    <a:lstStyle/>
                    <a:p>
                      <a:pPr algn="ctr" fontAlgn="ctr"/>
                      <a:endParaRPr lang="en-US" sz="1400" b="0" i="0" u="none" strike="noStrike" dirty="0">
                        <a:solidFill>
                          <a:srgbClr val="000000"/>
                        </a:solidFill>
                        <a:effectLst/>
                        <a:latin typeface="Urban_nep" pitchFamily="2" charset="0"/>
                        <a:cs typeface="Kalimati" panose="00000400000000000000" pitchFamily="2"/>
                      </a:endParaRPr>
                    </a:p>
                  </a:txBody>
                  <a:tcPr marL="7679" marR="7679" marT="76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400" b="0" i="0" u="none" strike="noStrike" dirty="0" smtClean="0">
                          <a:solidFill>
                            <a:srgbClr val="000000"/>
                          </a:solidFill>
                          <a:effectLst/>
                          <a:latin typeface="Urban_nep" pitchFamily="2" charset="0"/>
                          <a:cs typeface="Kalimati" panose="00000400000000000000" pitchFamily="2"/>
                        </a:rPr>
                        <a:t>ô </a:t>
                      </a:r>
                      <a:r>
                        <a:rPr lang="en-US" sz="1400" b="0" i="0" u="none" strike="noStrike" dirty="0" err="1" smtClean="0">
                          <a:solidFill>
                            <a:srgbClr val="000000"/>
                          </a:solidFill>
                          <a:effectLst/>
                          <a:latin typeface="Urban_nep" pitchFamily="2" charset="0"/>
                          <a:cs typeface="Kalimati" panose="00000400000000000000" pitchFamily="2"/>
                        </a:rPr>
                        <a:t>zx</a:t>
                      </a:r>
                      <a:r>
                        <a:rPr lang="en-US" sz="1400" b="0" i="0" u="none" strike="noStrike" dirty="0" smtClean="0">
                          <a:solidFill>
                            <a:srgbClr val="000000"/>
                          </a:solidFill>
                          <a:effectLst/>
                          <a:latin typeface="Urban_nep" pitchFamily="2" charset="0"/>
                          <a:cs typeface="Kalimati" panose="00000400000000000000" pitchFamily="2"/>
                        </a:rPr>
                        <a:t>/L </a:t>
                      </a:r>
                      <a:r>
                        <a:rPr lang="en-US" sz="1400" b="0" i="0" u="none" strike="noStrike" dirty="0" err="1" smtClean="0">
                          <a:solidFill>
                            <a:srgbClr val="000000"/>
                          </a:solidFill>
                          <a:effectLst/>
                          <a:latin typeface="Urban_nep" pitchFamily="2" charset="0"/>
                          <a:cs typeface="Kalimati" panose="00000400000000000000" pitchFamily="2"/>
                        </a:rPr>
                        <a:t>ljsf</a:t>
                      </a:r>
                      <a:r>
                        <a:rPr lang="en-US" sz="1400" b="0" i="0" u="none" strike="noStrike" dirty="0" smtClean="0">
                          <a:solidFill>
                            <a:srgbClr val="000000"/>
                          </a:solidFill>
                          <a:effectLst/>
                          <a:latin typeface="Urban_nep" pitchFamily="2" charset="0"/>
                          <a:cs typeface="Kalimati" panose="00000400000000000000" pitchFamily="2"/>
                        </a:rPr>
                        <a:t>; </a:t>
                      </a:r>
                      <a:r>
                        <a:rPr lang="en-US" sz="1400" b="0" i="0" u="none" strike="noStrike" dirty="0" err="1" smtClean="0">
                          <a:solidFill>
                            <a:srgbClr val="000000"/>
                          </a:solidFill>
                          <a:effectLst/>
                          <a:latin typeface="Urban_nep" pitchFamily="2" charset="0"/>
                          <a:cs typeface="Kalimati" panose="00000400000000000000" pitchFamily="2"/>
                        </a:rPr>
                        <a:t>tyf</a:t>
                      </a:r>
                      <a:r>
                        <a:rPr lang="en-US" sz="1400" b="0" i="0" u="none" strike="noStrike" dirty="0" smtClean="0">
                          <a:solidFill>
                            <a:srgbClr val="000000"/>
                          </a:solidFill>
                          <a:effectLst/>
                          <a:latin typeface="Urban_nep" pitchFamily="2" charset="0"/>
                          <a:cs typeface="Kalimati" panose="00000400000000000000" pitchFamily="2"/>
                        </a:rPr>
                        <a:t> </a:t>
                      </a:r>
                      <a:r>
                        <a:rPr lang="en-US" sz="1400" b="0" i="0" u="none" strike="noStrike" dirty="0" err="1" smtClean="0">
                          <a:solidFill>
                            <a:srgbClr val="000000"/>
                          </a:solidFill>
                          <a:effectLst/>
                          <a:latin typeface="Urban_nep" pitchFamily="2" charset="0"/>
                          <a:cs typeface="Kalimati" panose="00000400000000000000" pitchFamily="2"/>
                        </a:rPr>
                        <a:t>ejg</a:t>
                      </a:r>
                      <a:r>
                        <a:rPr lang="en-US" sz="1400" b="0" i="0" u="none" strike="noStrike" dirty="0" smtClean="0">
                          <a:solidFill>
                            <a:srgbClr val="000000"/>
                          </a:solidFill>
                          <a:effectLst/>
                          <a:latin typeface="Urban_nep" pitchFamily="2" charset="0"/>
                          <a:cs typeface="Kalimati" panose="00000400000000000000" pitchFamily="2"/>
                        </a:rPr>
                        <a:t> </a:t>
                      </a:r>
                      <a:r>
                        <a:rPr lang="en-US" sz="1400" b="0" i="0" u="none" strike="noStrike" dirty="0" err="1" smtClean="0">
                          <a:solidFill>
                            <a:srgbClr val="000000"/>
                          </a:solidFill>
                          <a:effectLst/>
                          <a:latin typeface="Urban_nep" pitchFamily="2" charset="0"/>
                          <a:cs typeface="Kalimati" panose="00000400000000000000" pitchFamily="2"/>
                        </a:rPr>
                        <a:t>lgdf</a:t>
                      </a:r>
                      <a:r>
                        <a:rPr lang="en-US" sz="1400" b="0" i="0" u="none" strike="noStrike" dirty="0" smtClean="0">
                          <a:solidFill>
                            <a:srgbClr val="000000"/>
                          </a:solidFill>
                          <a:effectLst/>
                          <a:latin typeface="Urban_nep" pitchFamily="2" charset="0"/>
                          <a:cs typeface="Kalimati" panose="00000400000000000000" pitchFamily="2"/>
                        </a:rPr>
                        <a:t>{)f</a:t>
                      </a:r>
                      <a:r>
                        <a:rPr lang="en-US" sz="1400" b="0" i="0" u="none" strike="noStrike" baseline="0" dirty="0" smtClean="0">
                          <a:solidFill>
                            <a:srgbClr val="000000"/>
                          </a:solidFill>
                          <a:effectLst/>
                          <a:latin typeface="Urban_nep" pitchFamily="2" charset="0"/>
                          <a:cs typeface="Kalimati" panose="00000400000000000000" pitchFamily="2"/>
                        </a:rPr>
                        <a:t> </a:t>
                      </a:r>
                      <a:r>
                        <a:rPr lang="en-US" sz="1400" b="0" i="0" u="none" strike="noStrike" baseline="0" dirty="0" err="1" smtClean="0">
                          <a:solidFill>
                            <a:srgbClr val="000000"/>
                          </a:solidFill>
                          <a:effectLst/>
                          <a:latin typeface="Urban_nep" pitchFamily="2" charset="0"/>
                          <a:cs typeface="Kalimati" panose="00000400000000000000" pitchFamily="2"/>
                        </a:rPr>
                        <a:t>ljefuaf</a:t>
                      </a:r>
                      <a:r>
                        <a:rPr lang="en-US" sz="1400" b="0" i="0" u="none" strike="noStrike" baseline="0" dirty="0" smtClean="0">
                          <a:solidFill>
                            <a:srgbClr val="000000"/>
                          </a:solidFill>
                          <a:effectLst/>
                          <a:latin typeface="Urban_nep" pitchFamily="2" charset="0"/>
                          <a:cs typeface="Kalimati" panose="00000400000000000000" pitchFamily="2"/>
                        </a:rPr>
                        <a:t>^ k\</a:t>
                      </a:r>
                      <a:r>
                        <a:rPr lang="en-US" sz="1400" b="0" i="0" u="none" strike="noStrike" baseline="0" dirty="0" err="1" smtClean="0">
                          <a:solidFill>
                            <a:srgbClr val="000000"/>
                          </a:solidFill>
                          <a:effectLst/>
                          <a:latin typeface="Urban_nep" pitchFamily="2" charset="0"/>
                          <a:cs typeface="Kalimati" panose="00000400000000000000" pitchFamily="2"/>
                        </a:rPr>
                        <a:t>fKt</a:t>
                      </a:r>
                      <a:endParaRPr lang="en-US" sz="1400" b="0" i="0" u="none" strike="noStrike" dirty="0">
                        <a:solidFill>
                          <a:srgbClr val="000000"/>
                        </a:solidFill>
                        <a:effectLst/>
                        <a:latin typeface="Urban_nep" pitchFamily="2" charset="0"/>
                        <a:cs typeface="Kalimati" panose="00000400000000000000" pitchFamily="2"/>
                      </a:endParaRPr>
                    </a:p>
                  </a:txBody>
                  <a:tcPr marL="7679" marR="7679" marT="76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200" b="0" i="0" u="none" strike="noStrike" dirty="0" smtClean="0">
                          <a:effectLst/>
                          <a:latin typeface="Urban_nep" pitchFamily="2" charset="0"/>
                          <a:cs typeface="Kalimati" panose="00000400000000000000" pitchFamily="2"/>
                        </a:rPr>
                        <a:t>17,51,700.00</a:t>
                      </a:r>
                      <a:endParaRPr lang="en-US" sz="1200" b="0" i="0" u="none" strike="noStrike" dirty="0">
                        <a:effectLst/>
                        <a:latin typeface="Urban_nep" pitchFamily="2" charset="0"/>
                        <a:cs typeface="Kalimati" panose="00000400000000000000" pitchFamily="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200" b="0" i="0" u="none" strike="noStrike" dirty="0" smtClean="0">
                          <a:effectLst/>
                          <a:latin typeface="Urban_nep" pitchFamily="2" charset="0"/>
                        </a:rPr>
                        <a:t>0.00</a:t>
                      </a:r>
                      <a:endParaRPr lang="en-US" sz="1200" b="0" i="0" u="none" strike="noStrike" dirty="0">
                        <a:effectLst/>
                        <a:latin typeface="Urban_nep"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200" b="0" i="0" u="none" strike="noStrike" dirty="0" smtClean="0">
                          <a:effectLst/>
                          <a:latin typeface="Urban_nep" pitchFamily="2" charset="0"/>
                        </a:rPr>
                        <a:t>0.00</a:t>
                      </a:r>
                      <a:endParaRPr lang="en-US" sz="1200" b="0" i="0" u="none" strike="noStrike" dirty="0">
                        <a:effectLst/>
                        <a:latin typeface="Urban_nep"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ne-NP" sz="1200" b="0" i="0" u="none" strike="noStrike" dirty="0" smtClean="0">
                          <a:solidFill>
                            <a:srgbClr val="000000"/>
                          </a:solidFill>
                          <a:effectLst/>
                          <a:latin typeface="Kalimati" panose="00000400000000000000" pitchFamily="2"/>
                          <a:cs typeface="Kalimati" panose="00000400000000000000" pitchFamily="2"/>
                        </a:rPr>
                        <a:t>0</a:t>
                      </a:r>
                      <a:endParaRPr lang="en-US" sz="1200" b="0" i="0" u="none" strike="noStrike" dirty="0">
                        <a:solidFill>
                          <a:srgbClr val="000000"/>
                        </a:solidFill>
                        <a:effectLst/>
                        <a:latin typeface="Kalimati" panose="00000400000000000000" pitchFamily="2"/>
                        <a:cs typeface="Kalimati" panose="00000400000000000000" pitchFamily="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r h="482312">
                <a:tc>
                  <a:txBody>
                    <a:bodyPr/>
                    <a:lstStyle/>
                    <a:p>
                      <a:pPr algn="ctr" fontAlgn="ctr"/>
                      <a:r>
                        <a:rPr lang="en-US" sz="1400" u="none" strike="noStrike" dirty="0">
                          <a:effectLst/>
                          <a:latin typeface="Urban_nep" pitchFamily="2" charset="0"/>
                          <a:cs typeface="Kalimati" panose="00000400000000000000" pitchFamily="2"/>
                        </a:rPr>
                        <a:t> </a:t>
                      </a:r>
                      <a:endParaRPr lang="en-US" sz="1400" b="0" i="0" u="none" strike="noStrike" dirty="0">
                        <a:solidFill>
                          <a:srgbClr val="000000"/>
                        </a:solidFill>
                        <a:effectLst/>
                        <a:latin typeface="Urban_nep" pitchFamily="2" charset="0"/>
                        <a:cs typeface="Kalimati" panose="00000400000000000000" pitchFamily="2"/>
                      </a:endParaRPr>
                    </a:p>
                  </a:txBody>
                  <a:tcPr marL="7679" marR="7679" marT="76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400" u="none" strike="noStrike" dirty="0">
                          <a:effectLst/>
                          <a:latin typeface="Urban_nep" pitchFamily="2" charset="0"/>
                          <a:cs typeface="Kalimati" panose="00000400000000000000" pitchFamily="2"/>
                        </a:rPr>
                        <a:t>ô </a:t>
                      </a:r>
                      <a:r>
                        <a:rPr lang="en-US" sz="1400" u="none" strike="noStrike" dirty="0" err="1">
                          <a:effectLst/>
                          <a:latin typeface="Urban_nep" pitchFamily="2" charset="0"/>
                          <a:cs typeface="Kalimati" panose="00000400000000000000" pitchFamily="2"/>
                        </a:rPr>
                        <a:t>cfO</a:t>
                      </a:r>
                      <a:r>
                        <a:rPr lang="en-US" sz="1400" u="none" strike="noStrike" dirty="0">
                          <a:effectLst/>
                          <a:latin typeface="Urban_nep" pitchFamily="2" charset="0"/>
                          <a:cs typeface="Kalimati" panose="00000400000000000000" pitchFamily="2"/>
                        </a:rPr>
                        <a:t>{o"*</a:t>
                      </a:r>
                      <a:r>
                        <a:rPr lang="en-US" sz="1400" u="none" strike="noStrike" dirty="0" err="1" smtClean="0">
                          <a:effectLst/>
                          <a:latin typeface="Urban_nep" pitchFamily="2" charset="0"/>
                          <a:cs typeface="Kalimati" panose="00000400000000000000" pitchFamily="2"/>
                        </a:rPr>
                        <a:t>LkL</a:t>
                      </a:r>
                      <a:r>
                        <a:rPr lang="en-US" sz="1400" u="none" strike="noStrike" baseline="0" dirty="0" smtClean="0">
                          <a:effectLst/>
                          <a:latin typeface="Urban_nep" pitchFamily="2" charset="0"/>
                          <a:cs typeface="Kalimati" panose="00000400000000000000" pitchFamily="2"/>
                        </a:rPr>
                        <a:t> </a:t>
                      </a:r>
                      <a:r>
                        <a:rPr lang="en-US" sz="1400" u="none" strike="noStrike" baseline="0" dirty="0" err="1" smtClean="0">
                          <a:effectLst/>
                          <a:latin typeface="Urban_nep" pitchFamily="2" charset="0"/>
                          <a:cs typeface="Kalimati" panose="00000400000000000000" pitchFamily="2"/>
                        </a:rPr>
                        <a:t>sf</a:t>
                      </a:r>
                      <a:r>
                        <a:rPr lang="en-US" sz="1400" u="none" strike="noStrike" baseline="0" dirty="0" smtClean="0">
                          <a:effectLst/>
                          <a:latin typeface="Urban_nep" pitchFamily="2" charset="0"/>
                          <a:cs typeface="Kalimati" panose="00000400000000000000" pitchFamily="2"/>
                        </a:rPr>
                        <a:t>] </a:t>
                      </a:r>
                      <a:r>
                        <a:rPr lang="en-US" sz="1400" u="none" strike="noStrike" baseline="0" dirty="0" err="1" smtClean="0">
                          <a:effectLst/>
                          <a:latin typeface="Urban_nep" pitchFamily="2" charset="0"/>
                          <a:cs typeface="Kalimati" panose="00000400000000000000" pitchFamily="2"/>
                        </a:rPr>
                        <a:t>nflu</a:t>
                      </a:r>
                      <a:endParaRPr lang="en-US" sz="1400" b="0" i="0" u="none" strike="noStrike" dirty="0">
                        <a:solidFill>
                          <a:srgbClr val="000000"/>
                        </a:solidFill>
                        <a:effectLst/>
                        <a:latin typeface="Urban_nep" pitchFamily="2" charset="0"/>
                        <a:cs typeface="Kalimati" panose="00000400000000000000" pitchFamily="2"/>
                      </a:endParaRPr>
                    </a:p>
                  </a:txBody>
                  <a:tcPr marL="7679" marR="7679" marT="76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200" b="0" i="0" u="none" strike="noStrike" dirty="0" smtClean="0">
                          <a:effectLst/>
                          <a:latin typeface="Urban_nep" pitchFamily="2" charset="0"/>
                          <a:cs typeface="Kalimati" panose="00000400000000000000" pitchFamily="2"/>
                        </a:rPr>
                        <a:t>50,89,03,046.53</a:t>
                      </a:r>
                      <a:endParaRPr lang="en-US" sz="1200" b="0" i="0" u="none" strike="noStrike" dirty="0">
                        <a:effectLst/>
                        <a:latin typeface="Urban_nep" pitchFamily="2" charset="0"/>
                        <a:cs typeface="Kalimati" panose="00000400000000000000" pitchFamily="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200" b="0" i="0" u="none" strike="noStrike" dirty="0" smtClean="0">
                          <a:effectLst/>
                          <a:latin typeface="Urban_nep" pitchFamily="2" charset="0"/>
                        </a:rPr>
                        <a:t>40,00,00,000.00</a:t>
                      </a:r>
                      <a:endParaRPr lang="en-US" sz="1200" b="0" i="0" u="none" strike="noStrike" dirty="0">
                        <a:effectLst/>
                        <a:latin typeface="Urban_nep"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200" b="0" i="0" u="none" strike="noStrike" dirty="0" smtClean="0">
                          <a:effectLst/>
                          <a:latin typeface="Urban_nep" pitchFamily="2" charset="0"/>
                        </a:rPr>
                        <a:t>24,15,16,323.22</a:t>
                      </a:r>
                      <a:endParaRPr lang="en-US" sz="1200" b="0" i="0" u="none" strike="noStrike" dirty="0">
                        <a:effectLst/>
                        <a:latin typeface="Urban_nep"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ne-NP" sz="1200" b="0" i="0" u="none" strike="noStrike" dirty="0" smtClean="0">
                          <a:solidFill>
                            <a:srgbClr val="000000"/>
                          </a:solidFill>
                          <a:effectLst/>
                          <a:latin typeface="Kalimati" panose="00000400000000000000" pitchFamily="2"/>
                          <a:cs typeface="Kalimati" panose="00000400000000000000" pitchFamily="2"/>
                        </a:rPr>
                        <a:t>60</a:t>
                      </a:r>
                      <a:r>
                        <a:rPr lang="en-US" sz="1200" b="0" i="0" u="none" strike="noStrike" dirty="0" smtClean="0">
                          <a:solidFill>
                            <a:srgbClr val="000000"/>
                          </a:solidFill>
                          <a:effectLst/>
                          <a:latin typeface="Kalimati" panose="00000400000000000000" pitchFamily="2"/>
                          <a:cs typeface="Kalimati" panose="00000400000000000000" pitchFamily="2"/>
                        </a:rPr>
                        <a:t>.</a:t>
                      </a:r>
                      <a:r>
                        <a:rPr lang="ne-NP" sz="1200" b="0" i="0" u="none" strike="noStrike" dirty="0" smtClean="0">
                          <a:solidFill>
                            <a:srgbClr val="000000"/>
                          </a:solidFill>
                          <a:effectLst/>
                          <a:latin typeface="Kalimati" panose="00000400000000000000" pitchFamily="2"/>
                          <a:cs typeface="Kalimati" panose="00000400000000000000" pitchFamily="2"/>
                        </a:rPr>
                        <a:t>38</a:t>
                      </a:r>
                      <a:endParaRPr lang="en-US" sz="1200" b="0" i="0" u="none" strike="noStrike" dirty="0">
                        <a:solidFill>
                          <a:srgbClr val="000000"/>
                        </a:solidFill>
                        <a:effectLst/>
                        <a:latin typeface="Kalimati" panose="00000400000000000000" pitchFamily="2"/>
                        <a:cs typeface="Kalimati" panose="00000400000000000000" pitchFamily="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r h="462109">
                <a:tc>
                  <a:txBody>
                    <a:bodyPr/>
                    <a:lstStyle/>
                    <a:p>
                      <a:pPr algn="ctr" fontAlgn="ctr"/>
                      <a:endParaRPr lang="en-US" sz="1400" b="0" i="0" u="none" strike="noStrike" dirty="0">
                        <a:solidFill>
                          <a:srgbClr val="000000"/>
                        </a:solidFill>
                        <a:effectLst/>
                        <a:latin typeface="Urban_nep" pitchFamily="2" charset="0"/>
                        <a:cs typeface="Kalimati" panose="00000400000000000000" pitchFamily="2"/>
                      </a:endParaRPr>
                    </a:p>
                  </a:txBody>
                  <a:tcPr marL="7679" marR="7679" marT="76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400" b="0" i="0" u="none" strike="noStrike" dirty="0" smtClean="0">
                          <a:solidFill>
                            <a:srgbClr val="000000"/>
                          </a:solidFill>
                          <a:effectLst/>
                          <a:latin typeface="Urban_nep" pitchFamily="2" charset="0"/>
                          <a:cs typeface="Kalimati" panose="00000400000000000000" pitchFamily="2"/>
                        </a:rPr>
                        <a:t>ô </a:t>
                      </a:r>
                      <a:r>
                        <a:rPr lang="en-US" sz="1400" b="0" i="0" u="none" strike="noStrike" dirty="0" err="1" smtClean="0">
                          <a:solidFill>
                            <a:srgbClr val="000000"/>
                          </a:solidFill>
                          <a:effectLst/>
                          <a:latin typeface="Urban_nep" pitchFamily="2" charset="0"/>
                          <a:cs typeface="Kalimati" panose="00000400000000000000" pitchFamily="2"/>
                        </a:rPr>
                        <a:t>gu</a:t>
                      </a:r>
                      <a:r>
                        <a:rPr lang="en-US" sz="1400" b="0" i="0" u="none" strike="noStrike" dirty="0" smtClean="0">
                          <a:solidFill>
                            <a:srgbClr val="000000"/>
                          </a:solidFill>
                          <a:effectLst/>
                          <a:latin typeface="Urban_nep" pitchFamily="2" charset="0"/>
                          <a:cs typeface="Kalimati" panose="00000400000000000000" pitchFamily="2"/>
                        </a:rPr>
                        <a:t>/ </a:t>
                      </a:r>
                      <a:r>
                        <a:rPr lang="en-US" sz="1400" b="0" i="0" u="none" strike="noStrike" dirty="0" err="1" smtClean="0">
                          <a:solidFill>
                            <a:srgbClr val="000000"/>
                          </a:solidFill>
                          <a:effectLst/>
                          <a:latin typeface="Urban_nep" pitchFamily="2" charset="0"/>
                          <a:cs typeface="Kalimati" panose="00000400000000000000" pitchFamily="2"/>
                        </a:rPr>
                        <a:t>ljsf</a:t>
                      </a:r>
                      <a:r>
                        <a:rPr lang="en-US" sz="1400" b="0" i="0" u="none" strike="noStrike" dirty="0" smtClean="0">
                          <a:solidFill>
                            <a:srgbClr val="000000"/>
                          </a:solidFill>
                          <a:effectLst/>
                          <a:latin typeface="Urban_nep" pitchFamily="2" charset="0"/>
                          <a:cs typeface="Kalimati" panose="00000400000000000000" pitchFamily="2"/>
                        </a:rPr>
                        <a:t>; </a:t>
                      </a:r>
                      <a:r>
                        <a:rPr lang="en-US" sz="1400" b="0" i="0" u="none" strike="noStrike" dirty="0" err="1" smtClean="0">
                          <a:solidFill>
                            <a:srgbClr val="000000"/>
                          </a:solidFill>
                          <a:effectLst/>
                          <a:latin typeface="Urban_nep" pitchFamily="2" charset="0"/>
                          <a:cs typeface="Kalimati" panose="00000400000000000000" pitchFamily="2"/>
                        </a:rPr>
                        <a:t>sf</a:t>
                      </a:r>
                      <a:r>
                        <a:rPr lang="en-US" sz="1400" b="0" i="0" u="none" strike="noStrike" dirty="0" smtClean="0">
                          <a:solidFill>
                            <a:srgbClr val="000000"/>
                          </a:solidFill>
                          <a:effectLst/>
                          <a:latin typeface="Urban_nep" pitchFamily="2" charset="0"/>
                          <a:cs typeface="Kalimati" panose="00000400000000000000" pitchFamily="2"/>
                        </a:rPr>
                        <a:t>]</a:t>
                      </a:r>
                      <a:r>
                        <a:rPr lang="en-US" sz="1400" b="0" i="0" u="none" strike="noStrike" dirty="0" err="1" smtClean="0">
                          <a:solidFill>
                            <a:srgbClr val="000000"/>
                          </a:solidFill>
                          <a:effectLst/>
                          <a:latin typeface="Urban_nep" pitchFamily="2" charset="0"/>
                          <a:cs typeface="Kalimati" panose="00000400000000000000" pitchFamily="2"/>
                        </a:rPr>
                        <a:t>ifaf</a:t>
                      </a:r>
                      <a:r>
                        <a:rPr lang="en-US" sz="1400" b="0" i="0" u="none" strike="noStrike" dirty="0" smtClean="0">
                          <a:solidFill>
                            <a:srgbClr val="000000"/>
                          </a:solidFill>
                          <a:effectLst/>
                          <a:latin typeface="Urban_nep" pitchFamily="2" charset="0"/>
                          <a:cs typeface="Kalimati" panose="00000400000000000000" pitchFamily="2"/>
                        </a:rPr>
                        <a:t>^</a:t>
                      </a:r>
                      <a:r>
                        <a:rPr lang="en-US" sz="1400" b="0" i="0" u="none" strike="noStrike" baseline="0" dirty="0" smtClean="0">
                          <a:solidFill>
                            <a:srgbClr val="000000"/>
                          </a:solidFill>
                          <a:effectLst/>
                          <a:latin typeface="Urban_nep" pitchFamily="2" charset="0"/>
                          <a:cs typeface="Kalimati" panose="00000400000000000000" pitchFamily="2"/>
                        </a:rPr>
                        <a:t> C)f </a:t>
                      </a:r>
                      <a:r>
                        <a:rPr lang="en-US" sz="1400" b="0" i="0" u="none" strike="noStrike" baseline="0" dirty="0" err="1" smtClean="0">
                          <a:solidFill>
                            <a:srgbClr val="000000"/>
                          </a:solidFill>
                          <a:effectLst/>
                          <a:latin typeface="Urban_nep" pitchFamily="2" charset="0"/>
                          <a:cs typeface="Kalimati" panose="00000400000000000000" pitchFamily="2"/>
                        </a:rPr>
                        <a:t>cg'bfg</a:t>
                      </a:r>
                      <a:endParaRPr lang="en-US" sz="1400" b="0" i="0" u="none" strike="noStrike" dirty="0">
                        <a:solidFill>
                          <a:srgbClr val="000000"/>
                        </a:solidFill>
                        <a:effectLst/>
                        <a:latin typeface="Urban_nep" pitchFamily="2" charset="0"/>
                        <a:cs typeface="Kalimati" panose="00000400000000000000" pitchFamily="2"/>
                      </a:endParaRPr>
                    </a:p>
                  </a:txBody>
                  <a:tcPr marL="7679" marR="7679" marT="76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200" b="0" i="0" u="none" strike="noStrike" dirty="0" smtClean="0">
                          <a:effectLst/>
                          <a:latin typeface="Urban_nep" pitchFamily="2" charset="0"/>
                          <a:cs typeface="Kalimati" panose="00000400000000000000" pitchFamily="2"/>
                        </a:rPr>
                        <a:t>1,23,12,120.00</a:t>
                      </a:r>
                      <a:endParaRPr lang="en-US" sz="1200" b="0" i="0" u="none" strike="noStrike" dirty="0">
                        <a:effectLst/>
                        <a:latin typeface="Urban_nep" pitchFamily="2" charset="0"/>
                        <a:cs typeface="Kalimati" panose="00000400000000000000" pitchFamily="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200" b="0" i="0" u="none" strike="noStrike" dirty="0" smtClean="0">
                          <a:effectLst/>
                          <a:latin typeface="Urban_nep" pitchFamily="2" charset="0"/>
                        </a:rPr>
                        <a:t>1,42,00,000.00</a:t>
                      </a:r>
                      <a:endParaRPr lang="en-US" sz="1200" b="0" i="0" u="none" strike="noStrike" dirty="0">
                        <a:effectLst/>
                        <a:latin typeface="Urban_nep"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200" b="0" i="0" u="none" strike="noStrike" dirty="0" smtClean="0">
                          <a:effectLst/>
                          <a:latin typeface="Urban_nep" pitchFamily="2" charset="0"/>
                        </a:rPr>
                        <a:t>82,56,745.00</a:t>
                      </a:r>
                      <a:endParaRPr lang="en-US" sz="1200" b="0" i="0" u="none" strike="noStrike" dirty="0">
                        <a:effectLst/>
                        <a:latin typeface="Urban_nep"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ne-NP" sz="1200" b="0" i="0" u="none" strike="noStrike" dirty="0" smtClean="0">
                          <a:solidFill>
                            <a:srgbClr val="000000"/>
                          </a:solidFill>
                          <a:effectLst/>
                          <a:latin typeface="Kalimati" panose="00000400000000000000" pitchFamily="2"/>
                          <a:cs typeface="Kalimati" panose="00000400000000000000" pitchFamily="2"/>
                        </a:rPr>
                        <a:t>58.15</a:t>
                      </a:r>
                      <a:endParaRPr lang="en-US" sz="1200" b="0" i="0" u="none" strike="noStrike" dirty="0">
                        <a:solidFill>
                          <a:srgbClr val="000000"/>
                        </a:solidFill>
                        <a:effectLst/>
                        <a:latin typeface="Kalimati" panose="00000400000000000000" pitchFamily="2"/>
                        <a:cs typeface="Kalimati" panose="00000400000000000000" pitchFamily="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5"/>
                  </a:ext>
                </a:extLst>
              </a:tr>
              <a:tr h="462109">
                <a:tc>
                  <a:txBody>
                    <a:bodyPr/>
                    <a:lstStyle/>
                    <a:p>
                      <a:pPr algn="ctr" fontAlgn="ctr"/>
                      <a:endParaRPr lang="en-US" sz="1400" b="0" i="0" u="none" strike="noStrike" dirty="0">
                        <a:solidFill>
                          <a:srgbClr val="000000"/>
                        </a:solidFill>
                        <a:effectLst/>
                        <a:latin typeface="Urban_nep" pitchFamily="2" charset="0"/>
                        <a:cs typeface="Kalimati" panose="00000400000000000000" pitchFamily="2"/>
                      </a:endParaRPr>
                    </a:p>
                  </a:txBody>
                  <a:tcPr marL="7679" marR="7679" marT="76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ne-NP" sz="1400" b="0" i="0" u="none" strike="noStrike" dirty="0" smtClean="0">
                          <a:solidFill>
                            <a:srgbClr val="000000"/>
                          </a:solidFill>
                          <a:effectLst/>
                          <a:latin typeface="Urban_nep" pitchFamily="2" charset="0"/>
                          <a:cs typeface="Kalimati" panose="00000400000000000000" pitchFamily="2"/>
                        </a:rPr>
                        <a:t>-</a:t>
                      </a:r>
                      <a:r>
                        <a:rPr lang="ne-NP" sz="1400" b="0" i="0" u="none" strike="noStrike" baseline="0" dirty="0" smtClean="0">
                          <a:solidFill>
                            <a:srgbClr val="000000"/>
                          </a:solidFill>
                          <a:effectLst/>
                          <a:latin typeface="Urban_nep" pitchFamily="2" charset="0"/>
                          <a:cs typeface="Kalimati" panose="00000400000000000000" pitchFamily="2"/>
                        </a:rPr>
                        <a:t> खानेपानी व्यवस्थापन बोर्डबाट सापटी</a:t>
                      </a:r>
                      <a:endParaRPr lang="en-US" sz="1400" b="0" i="0" u="none" strike="noStrike" dirty="0">
                        <a:solidFill>
                          <a:srgbClr val="000000"/>
                        </a:solidFill>
                        <a:effectLst/>
                        <a:latin typeface="Urban_nep" pitchFamily="2" charset="0"/>
                        <a:cs typeface="Kalimati" panose="00000400000000000000" pitchFamily="2"/>
                      </a:endParaRPr>
                    </a:p>
                  </a:txBody>
                  <a:tcPr marL="7679" marR="7679" marT="76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200" b="0" i="0" u="none" strike="noStrike" dirty="0" smtClean="0">
                          <a:solidFill>
                            <a:srgbClr val="000000"/>
                          </a:solidFill>
                          <a:effectLst/>
                          <a:latin typeface="Urban_nep" pitchFamily="2" charset="0"/>
                          <a:cs typeface="Kalimati" panose="00000400000000000000" pitchFamily="2"/>
                        </a:rPr>
                        <a:t>1,58,00,00</a:t>
                      </a:r>
                      <a:r>
                        <a:rPr lang="ne-NP" sz="1200" b="0" i="0" u="none" strike="noStrike" dirty="0" smtClean="0">
                          <a:solidFill>
                            <a:srgbClr val="000000"/>
                          </a:solidFill>
                          <a:effectLst/>
                          <a:latin typeface="Urban_nep" pitchFamily="2" charset="0"/>
                          <a:cs typeface="Kalimati" panose="00000400000000000000" pitchFamily="2"/>
                        </a:rPr>
                        <a:t>0/00</a:t>
                      </a:r>
                      <a:endParaRPr lang="en-US" sz="1200" b="0" i="0" u="none" strike="noStrike" dirty="0">
                        <a:solidFill>
                          <a:srgbClr val="000000"/>
                        </a:solidFill>
                        <a:effectLst/>
                        <a:latin typeface="Urban_nep" pitchFamily="2" charset="0"/>
                        <a:cs typeface="Kalimati" panose="00000400000000000000" pitchFamily="2"/>
                      </a:endParaRPr>
                    </a:p>
                  </a:txBody>
                  <a:tcPr marL="7679" marR="7679" marT="76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200" b="0" i="0" u="none" strike="noStrike" dirty="0" smtClean="0">
                          <a:effectLst/>
                          <a:latin typeface="Urban_nep" pitchFamily="2" charset="0"/>
                        </a:rPr>
                        <a:t>4,00,00,000.00</a:t>
                      </a:r>
                      <a:endParaRPr lang="en-US" sz="1200" b="0" i="0" u="none" strike="noStrike" dirty="0">
                        <a:effectLst/>
                        <a:latin typeface="Urban_nep"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200" b="0" i="0" u="none" strike="noStrike" dirty="0" smtClean="0">
                          <a:effectLst/>
                          <a:latin typeface="Urban_nep" pitchFamily="2" charset="0"/>
                        </a:rPr>
                        <a:t>0.00</a:t>
                      </a:r>
                      <a:endParaRPr lang="en-US" sz="1200" b="0" i="0" u="none" strike="noStrike" dirty="0">
                        <a:effectLst/>
                        <a:latin typeface="Urban_nep"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ne-NP" sz="1200" b="0" i="0" u="none" strike="noStrike" dirty="0" smtClean="0">
                          <a:solidFill>
                            <a:srgbClr val="000000"/>
                          </a:solidFill>
                          <a:effectLst/>
                          <a:latin typeface="Kalimati" panose="00000400000000000000" pitchFamily="2"/>
                          <a:cs typeface="Kalimati" panose="00000400000000000000" pitchFamily="2"/>
                        </a:rPr>
                        <a:t>0</a:t>
                      </a:r>
                      <a:endParaRPr lang="en-US" sz="1200" b="0" i="0" u="none" strike="noStrike" dirty="0">
                        <a:solidFill>
                          <a:srgbClr val="000000"/>
                        </a:solidFill>
                        <a:effectLst/>
                        <a:latin typeface="Kalimati" panose="00000400000000000000" pitchFamily="2"/>
                        <a:cs typeface="Kalimati" panose="00000400000000000000" pitchFamily="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6"/>
                  </a:ext>
                </a:extLst>
              </a:tr>
              <a:tr h="396618">
                <a:tc>
                  <a:txBody>
                    <a:bodyPr/>
                    <a:lstStyle/>
                    <a:p>
                      <a:pPr algn="ctr" fontAlgn="ctr"/>
                      <a:endParaRPr lang="en-US" sz="1400" b="0" i="0" u="none" strike="noStrike" dirty="0">
                        <a:solidFill>
                          <a:srgbClr val="000000"/>
                        </a:solidFill>
                        <a:effectLst/>
                        <a:latin typeface="Urban_nep" pitchFamily="2" charset="0"/>
                        <a:cs typeface="Kalimati" panose="00000400000000000000" pitchFamily="2"/>
                      </a:endParaRPr>
                    </a:p>
                  </a:txBody>
                  <a:tcPr marL="7679" marR="7679" marT="76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400" b="0" i="0" u="none" strike="noStrike" dirty="0" smtClean="0">
                          <a:solidFill>
                            <a:srgbClr val="000000"/>
                          </a:solidFill>
                          <a:effectLst/>
                          <a:latin typeface="Urban_nep" pitchFamily="2" charset="0"/>
                          <a:cs typeface="Kalimati" panose="00000400000000000000" pitchFamily="2"/>
                        </a:rPr>
                        <a:t>ô </a:t>
                      </a:r>
                      <a:r>
                        <a:rPr lang="en-US" sz="1400" b="0" i="0" u="none" strike="noStrike" dirty="0" err="1" smtClean="0">
                          <a:solidFill>
                            <a:srgbClr val="000000"/>
                          </a:solidFill>
                          <a:effectLst/>
                          <a:latin typeface="Urban_nep" pitchFamily="2" charset="0"/>
                          <a:cs typeface="Kalimati" panose="00000400000000000000" pitchFamily="2"/>
                        </a:rPr>
                        <a:t>cGo</a:t>
                      </a:r>
                      <a:r>
                        <a:rPr lang="en-US" sz="1400" b="0" i="0" u="none" strike="noStrike" dirty="0" smtClean="0">
                          <a:solidFill>
                            <a:srgbClr val="000000"/>
                          </a:solidFill>
                          <a:effectLst/>
                          <a:latin typeface="Urban_nep" pitchFamily="2" charset="0"/>
                          <a:cs typeface="Kalimati" panose="00000400000000000000" pitchFamily="2"/>
                        </a:rPr>
                        <a:t> </a:t>
                      </a:r>
                      <a:r>
                        <a:rPr lang="en-US" sz="1400" b="0" i="0" u="none" strike="noStrike" dirty="0" err="1" smtClean="0">
                          <a:solidFill>
                            <a:srgbClr val="000000"/>
                          </a:solidFill>
                          <a:effectLst/>
                          <a:latin typeface="Urban_nep" pitchFamily="2" charset="0"/>
                          <a:cs typeface="Kalimati" panose="00000400000000000000" pitchFamily="2"/>
                        </a:rPr>
                        <a:t>lgsfo</a:t>
                      </a:r>
                      <a:endParaRPr lang="en-US" sz="1400" b="0" i="0" u="none" strike="noStrike" dirty="0">
                        <a:solidFill>
                          <a:srgbClr val="000000"/>
                        </a:solidFill>
                        <a:effectLst/>
                        <a:latin typeface="Urban_nep" pitchFamily="2" charset="0"/>
                        <a:cs typeface="Kalimati" panose="00000400000000000000" pitchFamily="2"/>
                      </a:endParaRPr>
                    </a:p>
                  </a:txBody>
                  <a:tcPr marL="7679" marR="7679" marT="76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200" b="0" i="0" u="none" strike="noStrike" dirty="0" smtClean="0">
                          <a:solidFill>
                            <a:srgbClr val="000000"/>
                          </a:solidFill>
                          <a:effectLst/>
                          <a:latin typeface="Urban_nep" pitchFamily="2" charset="0"/>
                          <a:cs typeface="Kalimati" panose="00000400000000000000" pitchFamily="2"/>
                        </a:rPr>
                        <a:t>6,11,215.00</a:t>
                      </a:r>
                      <a:endParaRPr lang="en-US" sz="1200" b="0" i="0" u="none" strike="noStrike" dirty="0">
                        <a:solidFill>
                          <a:srgbClr val="000000"/>
                        </a:solidFill>
                        <a:effectLst/>
                        <a:latin typeface="Urban_nep" pitchFamily="2" charset="0"/>
                        <a:cs typeface="Kalimati" panose="00000400000000000000" pitchFamily="2"/>
                      </a:endParaRPr>
                    </a:p>
                  </a:txBody>
                  <a:tcPr marL="7679" marR="7679" marT="76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200" b="0" i="0" u="none" strike="noStrike" dirty="0" smtClean="0">
                          <a:effectLst/>
                          <a:latin typeface="Urban_nep" pitchFamily="2" charset="0"/>
                        </a:rPr>
                        <a:t>2,25,00,000.00</a:t>
                      </a:r>
                      <a:endParaRPr lang="en-US" sz="1200" b="0" i="0" u="none" strike="noStrike" dirty="0">
                        <a:effectLst/>
                        <a:latin typeface="Urban_nep"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200" b="0" i="0" u="none" strike="noStrike" dirty="0" smtClean="0">
                          <a:effectLst/>
                          <a:latin typeface="Urban_nep" pitchFamily="2" charset="0"/>
                        </a:rPr>
                        <a:t>80,25,000.00</a:t>
                      </a:r>
                      <a:endParaRPr lang="en-US" sz="1200" b="0" i="0" u="none" strike="noStrike" dirty="0">
                        <a:effectLst/>
                        <a:latin typeface="Urban_nep"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smtClean="0">
                          <a:solidFill>
                            <a:srgbClr val="000000"/>
                          </a:solidFill>
                          <a:effectLst/>
                          <a:latin typeface="Kalimati" panose="00000400000000000000" pitchFamily="2"/>
                          <a:cs typeface="Kalimati" panose="00000400000000000000" pitchFamily="2"/>
                        </a:rPr>
                        <a:t>35.67</a:t>
                      </a:r>
                      <a:endParaRPr lang="en-US" sz="1200" b="0" i="0" u="none" strike="noStrike" dirty="0">
                        <a:solidFill>
                          <a:srgbClr val="000000"/>
                        </a:solidFill>
                        <a:effectLst/>
                        <a:latin typeface="Kalimati" panose="00000400000000000000" pitchFamily="2"/>
                        <a:cs typeface="Kalimati" panose="00000400000000000000" pitchFamily="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7"/>
                  </a:ext>
                </a:extLst>
              </a:tr>
              <a:tr h="396618">
                <a:tc>
                  <a:txBody>
                    <a:bodyPr/>
                    <a:lstStyle/>
                    <a:p>
                      <a:pPr algn="ctr" fontAlgn="ctr"/>
                      <a:r>
                        <a:rPr lang="en-US" sz="1400" u="none" strike="noStrike" dirty="0">
                          <a:effectLst/>
                          <a:latin typeface="Urban_nep" pitchFamily="2" charset="0"/>
                          <a:cs typeface="Kalimati" panose="00000400000000000000" pitchFamily="2"/>
                        </a:rPr>
                        <a:t> </a:t>
                      </a:r>
                      <a:endParaRPr lang="en-US" sz="1400" b="0" i="0" u="none" strike="noStrike" dirty="0">
                        <a:solidFill>
                          <a:srgbClr val="000000"/>
                        </a:solidFill>
                        <a:effectLst/>
                        <a:latin typeface="Urban_nep" pitchFamily="2" charset="0"/>
                        <a:cs typeface="Kalimati" panose="00000400000000000000" pitchFamily="2"/>
                      </a:endParaRPr>
                    </a:p>
                  </a:txBody>
                  <a:tcPr marL="7679" marR="7679" marT="76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400" u="none" strike="noStrike" dirty="0">
                          <a:effectLst/>
                          <a:latin typeface="Urban_nep" pitchFamily="2" charset="0"/>
                          <a:cs typeface="Kalimati" panose="00000400000000000000" pitchFamily="2"/>
                        </a:rPr>
                        <a:t>ô </a:t>
                      </a:r>
                      <a:r>
                        <a:rPr lang="en-US" sz="1400" u="none" strike="noStrike" dirty="0" smtClean="0">
                          <a:effectLst/>
                          <a:latin typeface="Urban_nep" pitchFamily="2" charset="0"/>
                          <a:cs typeface="Kalimati" panose="00000400000000000000" pitchFamily="2"/>
                        </a:rPr>
                        <a:t>k\b]z ;/</a:t>
                      </a:r>
                      <a:r>
                        <a:rPr lang="en-US" sz="1400" u="none" strike="noStrike" dirty="0" err="1" smtClean="0">
                          <a:effectLst/>
                          <a:latin typeface="Urban_nep" pitchFamily="2" charset="0"/>
                          <a:cs typeface="Kalimati" panose="00000400000000000000" pitchFamily="2"/>
                        </a:rPr>
                        <a:t>sf</a:t>
                      </a:r>
                      <a:r>
                        <a:rPr lang="en-US" sz="1400" u="none" strike="noStrike" dirty="0" smtClean="0">
                          <a:effectLst/>
                          <a:latin typeface="Urban_nep" pitchFamily="2" charset="0"/>
                          <a:cs typeface="Kalimati" panose="00000400000000000000" pitchFamily="2"/>
                        </a:rPr>
                        <a:t>/</a:t>
                      </a:r>
                      <a:r>
                        <a:rPr lang="en-US" sz="1400" u="none" strike="noStrike" dirty="0" err="1" smtClean="0">
                          <a:effectLst/>
                          <a:latin typeface="Urban_nep" pitchFamily="2" charset="0"/>
                          <a:cs typeface="Kalimati" panose="00000400000000000000" pitchFamily="2"/>
                        </a:rPr>
                        <a:t>af</a:t>
                      </a:r>
                      <a:r>
                        <a:rPr lang="en-US" sz="1400" u="none" strike="noStrike" dirty="0" smtClean="0">
                          <a:effectLst/>
                          <a:latin typeface="Urban_nep" pitchFamily="2" charset="0"/>
                          <a:cs typeface="Kalimati" panose="00000400000000000000" pitchFamily="2"/>
                        </a:rPr>
                        <a:t>^ k\</a:t>
                      </a:r>
                      <a:r>
                        <a:rPr lang="en-US" sz="1400" u="none" strike="noStrike" dirty="0" err="1" smtClean="0">
                          <a:effectLst/>
                          <a:latin typeface="Urban_nep" pitchFamily="2" charset="0"/>
                          <a:cs typeface="Kalimati" panose="00000400000000000000" pitchFamily="2"/>
                        </a:rPr>
                        <a:t>fKt</a:t>
                      </a:r>
                      <a:endParaRPr lang="en-US" sz="1400" b="0" i="0" u="none" strike="noStrike" dirty="0">
                        <a:solidFill>
                          <a:srgbClr val="000000"/>
                        </a:solidFill>
                        <a:effectLst/>
                        <a:latin typeface="Urban_nep" pitchFamily="2" charset="0"/>
                        <a:cs typeface="Kalimati" panose="00000400000000000000" pitchFamily="2"/>
                      </a:endParaRPr>
                    </a:p>
                  </a:txBody>
                  <a:tcPr marL="7679" marR="7679" marT="76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200" b="0" i="0" u="none" strike="noStrike" dirty="0" smtClean="0">
                          <a:solidFill>
                            <a:srgbClr val="000000"/>
                          </a:solidFill>
                          <a:effectLst/>
                          <a:latin typeface="Urban_nep" pitchFamily="2" charset="0"/>
                          <a:cs typeface="Kalimati" panose="00000400000000000000" pitchFamily="2"/>
                        </a:rPr>
                        <a:t>0.00</a:t>
                      </a:r>
                      <a:endParaRPr lang="en-US" sz="1200" b="0" i="0" u="none" strike="noStrike" dirty="0">
                        <a:solidFill>
                          <a:srgbClr val="000000"/>
                        </a:solidFill>
                        <a:effectLst/>
                        <a:latin typeface="Urban_nep" pitchFamily="2" charset="0"/>
                        <a:cs typeface="Kalimati" panose="00000400000000000000" pitchFamily="2"/>
                      </a:endParaRPr>
                    </a:p>
                  </a:txBody>
                  <a:tcPr marL="7679" marR="7679" marT="76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200" b="0" i="0" u="none" strike="noStrike" dirty="0" smtClean="0">
                          <a:effectLst/>
                          <a:latin typeface="Urban_nep" pitchFamily="2" charset="0"/>
                        </a:rPr>
                        <a:t>75,00,000.00</a:t>
                      </a:r>
                      <a:endParaRPr lang="en-US" sz="1200" b="0" i="0" u="none" strike="noStrike" dirty="0">
                        <a:effectLst/>
                        <a:latin typeface="Urban_nep"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200" b="0" i="0" u="none" strike="noStrike" dirty="0" smtClean="0">
                          <a:effectLst/>
                          <a:latin typeface="Urban_nep" pitchFamily="2" charset="0"/>
                        </a:rPr>
                        <a:t>75,00,000.00</a:t>
                      </a:r>
                      <a:endParaRPr lang="en-US" sz="1200" b="0" i="0" u="none" strike="noStrike" dirty="0">
                        <a:effectLst/>
                        <a:latin typeface="Urban_nep"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smtClean="0">
                          <a:solidFill>
                            <a:srgbClr val="000000"/>
                          </a:solidFill>
                          <a:effectLst/>
                          <a:latin typeface="Kalimati" panose="00000400000000000000" pitchFamily="2"/>
                          <a:cs typeface="Kalimati" panose="00000400000000000000" pitchFamily="2"/>
                        </a:rPr>
                        <a:t>100</a:t>
                      </a:r>
                      <a:endParaRPr lang="en-US" sz="1200" b="0" i="0" u="none" strike="noStrike" dirty="0">
                        <a:solidFill>
                          <a:srgbClr val="000000"/>
                        </a:solidFill>
                        <a:effectLst/>
                        <a:latin typeface="Kalimati" panose="00000400000000000000" pitchFamily="2"/>
                        <a:cs typeface="Kalimati" panose="00000400000000000000" pitchFamily="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8"/>
                  </a:ext>
                </a:extLst>
              </a:tr>
              <a:tr h="482312">
                <a:tc gridSpan="2">
                  <a:txBody>
                    <a:bodyPr/>
                    <a:lstStyle/>
                    <a:p>
                      <a:pPr algn="ctr" fontAlgn="b"/>
                      <a:r>
                        <a:rPr lang="en-US" sz="1400" b="1" u="none" strike="noStrike" dirty="0" err="1">
                          <a:solidFill>
                            <a:srgbClr val="FF0000"/>
                          </a:solidFill>
                          <a:effectLst/>
                          <a:latin typeface="Urban_nep" pitchFamily="2" charset="0"/>
                          <a:cs typeface="Kalimati" panose="00000400000000000000" pitchFamily="2"/>
                        </a:rPr>
                        <a:t>afXo</a:t>
                      </a:r>
                      <a:r>
                        <a:rPr lang="en-US" sz="1400" b="1" u="none" strike="noStrike" dirty="0">
                          <a:solidFill>
                            <a:srgbClr val="FF0000"/>
                          </a:solidFill>
                          <a:effectLst/>
                          <a:latin typeface="Urban_nep" pitchFamily="2" charset="0"/>
                          <a:cs typeface="Kalimati" panose="00000400000000000000" pitchFamily="2"/>
                        </a:rPr>
                        <a:t> </a:t>
                      </a:r>
                      <a:r>
                        <a:rPr lang="en-US" sz="1400" b="1" u="none" strike="noStrike" dirty="0" err="1">
                          <a:solidFill>
                            <a:srgbClr val="FF0000"/>
                          </a:solidFill>
                          <a:effectLst/>
                          <a:latin typeface="Urban_nep" pitchFamily="2" charset="0"/>
                          <a:cs typeface="Kalimati" panose="00000400000000000000" pitchFamily="2"/>
                        </a:rPr>
                        <a:t>tkm</a:t>
                      </a:r>
                      <a:r>
                        <a:rPr lang="en-US" sz="1400" b="1" u="none" strike="noStrike" dirty="0">
                          <a:solidFill>
                            <a:srgbClr val="FF0000"/>
                          </a:solidFill>
                          <a:effectLst/>
                          <a:latin typeface="Urban_nep" pitchFamily="2" charset="0"/>
                          <a:cs typeface="Kalimati" panose="00000400000000000000" pitchFamily="2"/>
                        </a:rPr>
                        <a:t>{ </a:t>
                      </a:r>
                      <a:r>
                        <a:rPr lang="en-US" sz="1400" b="1" u="none" strike="noStrike" dirty="0" err="1">
                          <a:solidFill>
                            <a:srgbClr val="FF0000"/>
                          </a:solidFill>
                          <a:effectLst/>
                          <a:latin typeface="Urban_nep" pitchFamily="2" charset="0"/>
                          <a:cs typeface="Kalimati" panose="00000400000000000000" pitchFamily="2"/>
                        </a:rPr>
                        <a:t>hDdfM</a:t>
                      </a:r>
                      <a:endParaRPr lang="en-US" sz="1400" b="1" i="0" u="none" strike="noStrike" dirty="0">
                        <a:solidFill>
                          <a:srgbClr val="FF0000"/>
                        </a:solidFill>
                        <a:effectLst/>
                        <a:latin typeface="Urban_nep" pitchFamily="2" charset="0"/>
                        <a:cs typeface="Kalimati" panose="00000400000000000000" pitchFamily="2"/>
                      </a:endParaRPr>
                    </a:p>
                  </a:txBody>
                  <a:tcPr marL="7679" marR="7679" marT="76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pPr algn="r" fontAlgn="b"/>
                      <a:r>
                        <a:rPr lang="en-US" sz="1400" b="1" i="0" u="none" strike="noStrike" dirty="0" smtClean="0">
                          <a:solidFill>
                            <a:srgbClr val="FF0000"/>
                          </a:solidFill>
                          <a:effectLst/>
                          <a:latin typeface="Urban_nep" pitchFamily="2" charset="0"/>
                          <a:cs typeface="Kalimati" panose="00000400000000000000" pitchFamily="2"/>
                        </a:rPr>
                        <a:t>94,57,68,266.53</a:t>
                      </a:r>
                      <a:endParaRPr lang="en-US" sz="1400" b="1" i="0" u="none" strike="noStrike" dirty="0">
                        <a:solidFill>
                          <a:srgbClr val="FF0000"/>
                        </a:solidFill>
                        <a:effectLst/>
                        <a:latin typeface="Urban_nep" pitchFamily="2" charset="0"/>
                        <a:cs typeface="Kalimati" panose="00000400000000000000" pitchFamily="2"/>
                      </a:endParaRPr>
                    </a:p>
                  </a:txBody>
                  <a:tcPr marL="7679" marR="7679" marT="76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400" b="1" i="0" u="none" strike="noStrike" dirty="0" smtClean="0">
                          <a:solidFill>
                            <a:srgbClr val="FF0000"/>
                          </a:solidFill>
                          <a:effectLst/>
                          <a:latin typeface="Urban_nep" pitchFamily="2" charset="0"/>
                        </a:rPr>
                        <a:t>1,43,74,82,132.83</a:t>
                      </a:r>
                      <a:endParaRPr lang="en-US" sz="1400" b="1" i="0" u="none" strike="noStrike" dirty="0">
                        <a:solidFill>
                          <a:srgbClr val="FF0000"/>
                        </a:solidFill>
                        <a:effectLst/>
                        <a:latin typeface="Urban_nep"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400" b="1" i="0" u="none" strike="noStrike" dirty="0" smtClean="0">
                          <a:solidFill>
                            <a:srgbClr val="FF0000"/>
                          </a:solidFill>
                          <a:effectLst/>
                          <a:latin typeface="Urban_nep" pitchFamily="2" charset="0"/>
                        </a:rPr>
                        <a:t>1,16,53,15,278.02</a:t>
                      </a:r>
                      <a:endParaRPr lang="en-US" sz="1400" b="1" i="0" u="none" strike="noStrike" dirty="0">
                        <a:solidFill>
                          <a:srgbClr val="FF0000"/>
                        </a:solidFill>
                        <a:effectLst/>
                        <a:latin typeface="Urban_nep"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1" i="0" u="none" strike="noStrike" dirty="0" smtClean="0">
                          <a:solidFill>
                            <a:srgbClr val="FF0000"/>
                          </a:solidFill>
                          <a:effectLst/>
                          <a:latin typeface="Kalimati" panose="00000400000000000000" pitchFamily="2"/>
                          <a:cs typeface="Kalimati" panose="00000400000000000000" pitchFamily="2"/>
                        </a:rPr>
                        <a:t>81.07</a:t>
                      </a:r>
                      <a:endParaRPr lang="en-US" sz="1400" b="1" i="0" u="none" strike="noStrike" dirty="0">
                        <a:solidFill>
                          <a:srgbClr val="FF0000"/>
                        </a:solidFill>
                        <a:effectLst/>
                        <a:latin typeface="Kalimati" panose="00000400000000000000" pitchFamily="2"/>
                        <a:cs typeface="Kalimati" panose="00000400000000000000" pitchFamily="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9"/>
                  </a:ext>
                </a:extLst>
              </a:tr>
              <a:tr h="482312">
                <a:tc gridSpan="2">
                  <a:txBody>
                    <a:bodyPr/>
                    <a:lstStyle/>
                    <a:p>
                      <a:pPr algn="ctr" fontAlgn="b"/>
                      <a:r>
                        <a:rPr lang="en-US" sz="1400" b="1" i="0" u="none" strike="noStrike" baseline="0" dirty="0" err="1" smtClean="0">
                          <a:solidFill>
                            <a:srgbClr val="000000"/>
                          </a:solidFill>
                          <a:effectLst/>
                          <a:latin typeface="Urban_nep" pitchFamily="2" charset="0"/>
                          <a:cs typeface="Kalimati" panose="00000400000000000000" pitchFamily="2"/>
                        </a:rPr>
                        <a:t>s'n</a:t>
                      </a:r>
                      <a:r>
                        <a:rPr lang="en-US" sz="1400" b="1" i="0" u="none" strike="noStrike" baseline="0" dirty="0" smtClean="0">
                          <a:solidFill>
                            <a:srgbClr val="000000"/>
                          </a:solidFill>
                          <a:effectLst/>
                          <a:latin typeface="Urban_nep" pitchFamily="2" charset="0"/>
                          <a:cs typeface="Kalimati" panose="00000400000000000000" pitchFamily="2"/>
                        </a:rPr>
                        <a:t> </a:t>
                      </a:r>
                      <a:r>
                        <a:rPr lang="en-US" sz="1400" b="1" i="0" u="none" strike="noStrike" baseline="0" dirty="0" err="1" smtClean="0">
                          <a:solidFill>
                            <a:srgbClr val="000000"/>
                          </a:solidFill>
                          <a:effectLst/>
                          <a:latin typeface="Urban_nep" pitchFamily="2" charset="0"/>
                          <a:cs typeface="Kalimati" panose="00000400000000000000" pitchFamily="2"/>
                        </a:rPr>
                        <a:t>cfGtl</a:t>
                      </a:r>
                      <a:r>
                        <a:rPr lang="en-US" sz="1400" b="1" i="0" u="none" strike="noStrike" baseline="0" dirty="0" smtClean="0">
                          <a:solidFill>
                            <a:srgbClr val="000000"/>
                          </a:solidFill>
                          <a:effectLst/>
                          <a:latin typeface="Urban_nep" pitchFamily="2" charset="0"/>
                          <a:cs typeface="Kalimati" panose="00000400000000000000" pitchFamily="2"/>
                        </a:rPr>
                        <a:t>/s </a:t>
                      </a:r>
                      <a:r>
                        <a:rPr lang="en-US" sz="1400" b="1" i="0" u="none" strike="noStrike" baseline="0" dirty="0" err="1" smtClean="0">
                          <a:solidFill>
                            <a:srgbClr val="000000"/>
                          </a:solidFill>
                          <a:effectLst/>
                          <a:latin typeface="Urban_nep" pitchFamily="2" charset="0"/>
                          <a:cs typeface="Kalimati" panose="00000400000000000000" pitchFamily="2"/>
                        </a:rPr>
                        <a:t>cfoM</a:t>
                      </a:r>
                      <a:endParaRPr lang="en-US" sz="1400" b="1" i="0" u="none" strike="noStrike" baseline="0" dirty="0" smtClean="0">
                        <a:solidFill>
                          <a:srgbClr val="000000"/>
                        </a:solidFill>
                        <a:effectLst/>
                        <a:latin typeface="Urban_nep" pitchFamily="2" charset="0"/>
                        <a:cs typeface="Kalimati" panose="00000400000000000000" pitchFamily="2"/>
                      </a:endParaRPr>
                    </a:p>
                  </a:txBody>
                  <a:tcPr marL="7679" marR="7679" marT="76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pPr algn="r" fontAlgn="b"/>
                      <a:r>
                        <a:rPr lang="en-US" sz="1400" b="1" i="0" u="none" strike="noStrike" dirty="0" smtClean="0">
                          <a:solidFill>
                            <a:srgbClr val="000000"/>
                          </a:solidFill>
                          <a:effectLst/>
                          <a:latin typeface="Urban_nep" pitchFamily="2" charset="0"/>
                          <a:cs typeface="Kalimati" panose="00000400000000000000" pitchFamily="2"/>
                        </a:rPr>
                        <a:t>12,76,18,490.57</a:t>
                      </a:r>
                      <a:endParaRPr lang="en-US" sz="1400" b="1" i="0" u="none" strike="noStrike" dirty="0">
                        <a:solidFill>
                          <a:srgbClr val="000000"/>
                        </a:solidFill>
                        <a:effectLst/>
                        <a:latin typeface="Urban_nep" pitchFamily="2" charset="0"/>
                        <a:cs typeface="Kalimati" panose="00000400000000000000" pitchFamily="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400" b="1" i="0" u="none" strike="noStrike" dirty="0" smtClean="0">
                          <a:solidFill>
                            <a:srgbClr val="000000"/>
                          </a:solidFill>
                          <a:effectLst/>
                          <a:latin typeface="Urban_nep" pitchFamily="2" charset="0"/>
                        </a:rPr>
                        <a:t>19,25,58,000.00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400" b="1" i="0" u="none" strike="noStrike" dirty="0" smtClean="0">
                          <a:solidFill>
                            <a:srgbClr val="000000"/>
                          </a:solidFill>
                          <a:effectLst/>
                          <a:latin typeface="Urban_nep" pitchFamily="2" charset="0"/>
                        </a:rPr>
                        <a:t>16,46,97,540.42</a:t>
                      </a:r>
                      <a:endParaRPr lang="en-US" sz="1400" b="1" i="0" u="none" strike="noStrike" dirty="0">
                        <a:solidFill>
                          <a:srgbClr val="000000"/>
                        </a:solidFill>
                        <a:effectLst/>
                        <a:latin typeface="Urban_nep"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1" i="0" u="none" strike="noStrike" dirty="0" smtClean="0">
                          <a:solidFill>
                            <a:srgbClr val="000000"/>
                          </a:solidFill>
                          <a:effectLst/>
                          <a:latin typeface="Kalimati" panose="00000400000000000000" pitchFamily="2"/>
                          <a:cs typeface="Kalimati" panose="00000400000000000000" pitchFamily="2"/>
                        </a:rPr>
                        <a:t>85.53</a:t>
                      </a:r>
                      <a:endParaRPr lang="en-US" sz="1400" b="1" i="0" u="none" strike="noStrike" dirty="0">
                        <a:solidFill>
                          <a:srgbClr val="000000"/>
                        </a:solidFill>
                        <a:effectLst/>
                        <a:latin typeface="Kalimati" panose="00000400000000000000" pitchFamily="2"/>
                        <a:cs typeface="Kalimati" panose="00000400000000000000" pitchFamily="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10"/>
                  </a:ext>
                </a:extLst>
              </a:tr>
              <a:tr h="482312">
                <a:tc gridSpan="2">
                  <a:txBody>
                    <a:bodyPr/>
                    <a:lstStyle/>
                    <a:p>
                      <a:pPr algn="ctr" fontAlgn="b"/>
                      <a:r>
                        <a:rPr lang="en-US" sz="1400" b="1" u="none" strike="noStrike" dirty="0" err="1" smtClean="0">
                          <a:solidFill>
                            <a:srgbClr val="FF0000"/>
                          </a:solidFill>
                          <a:effectLst/>
                          <a:latin typeface="Urban_nep" pitchFamily="2" charset="0"/>
                          <a:cs typeface="Kalimati" panose="00000400000000000000" pitchFamily="2"/>
                        </a:rPr>
                        <a:t>s'n</a:t>
                      </a:r>
                      <a:r>
                        <a:rPr lang="en-US" sz="1400" b="1" u="none" strike="noStrike" dirty="0" smtClean="0">
                          <a:solidFill>
                            <a:srgbClr val="FF0000"/>
                          </a:solidFill>
                          <a:effectLst/>
                          <a:latin typeface="Urban_nep" pitchFamily="2" charset="0"/>
                          <a:cs typeface="Kalimati" panose="00000400000000000000" pitchFamily="2"/>
                        </a:rPr>
                        <a:t> </a:t>
                      </a:r>
                      <a:r>
                        <a:rPr lang="en-US" sz="1400" b="1" u="none" strike="noStrike" dirty="0" err="1">
                          <a:solidFill>
                            <a:srgbClr val="FF0000"/>
                          </a:solidFill>
                          <a:effectLst/>
                          <a:latin typeface="Urban_nep" pitchFamily="2" charset="0"/>
                          <a:cs typeface="Kalimati" panose="00000400000000000000" pitchFamily="2"/>
                        </a:rPr>
                        <a:t>hDdf</a:t>
                      </a:r>
                      <a:endParaRPr lang="en-US" sz="1400" b="1" i="0" u="none" strike="noStrike" dirty="0">
                        <a:solidFill>
                          <a:srgbClr val="FF0000"/>
                        </a:solidFill>
                        <a:effectLst/>
                        <a:latin typeface="Urban_nep" pitchFamily="2" charset="0"/>
                        <a:cs typeface="Kalimati" panose="00000400000000000000" pitchFamily="2"/>
                      </a:endParaRPr>
                    </a:p>
                  </a:txBody>
                  <a:tcPr marL="7679" marR="7679" marT="76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pPr algn="r" fontAlgn="b"/>
                      <a:r>
                        <a:rPr lang="en-US" sz="1400" b="1" i="0" u="none" strike="noStrike" dirty="0" smtClean="0">
                          <a:solidFill>
                            <a:srgbClr val="FF0000"/>
                          </a:solidFill>
                          <a:effectLst/>
                          <a:latin typeface="Urban_nep" pitchFamily="2" charset="0"/>
                        </a:rPr>
                        <a:t>1,07,33,86,757.10</a:t>
                      </a:r>
                      <a:endParaRPr lang="en-US" sz="1400" b="1" i="0" u="none" strike="noStrike" dirty="0">
                        <a:solidFill>
                          <a:srgbClr val="FF0000"/>
                        </a:solidFill>
                        <a:effectLst/>
                        <a:latin typeface="Urban_nep" pitchFamily="2" charset="0"/>
                      </a:endParaRPr>
                    </a:p>
                  </a:txBody>
                  <a:tcPr marL="7679" marR="7679" marT="76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400" b="1" i="0" u="none" strike="noStrike" dirty="0" smtClean="0">
                          <a:solidFill>
                            <a:srgbClr val="FF0000"/>
                          </a:solidFill>
                          <a:effectLst/>
                          <a:latin typeface="Urban_nep" pitchFamily="2" charset="0"/>
                        </a:rPr>
                        <a:t>1,63,00,40,132.83</a:t>
                      </a:r>
                      <a:endParaRPr lang="en-US" sz="1400" b="1" i="0" u="none" strike="noStrike" dirty="0">
                        <a:solidFill>
                          <a:srgbClr val="FF0000"/>
                        </a:solidFill>
                        <a:effectLst/>
                        <a:latin typeface="Urban_nep"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400" b="1" i="0" u="none" strike="noStrike" dirty="0" smtClean="0">
                          <a:solidFill>
                            <a:srgbClr val="FF0000"/>
                          </a:solidFill>
                          <a:effectLst/>
                          <a:latin typeface="Urban_nep" pitchFamily="2" charset="0"/>
                        </a:rPr>
                        <a:t>1,33,00,12,818.44</a:t>
                      </a:r>
                      <a:endParaRPr lang="en-US" sz="1400" b="1" i="0" u="none" strike="noStrike" dirty="0">
                        <a:solidFill>
                          <a:srgbClr val="FF0000"/>
                        </a:solidFill>
                        <a:effectLst/>
                        <a:latin typeface="Urban_nep"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1" i="0" u="none" strike="noStrike" dirty="0" smtClean="0">
                          <a:solidFill>
                            <a:srgbClr val="FF0000"/>
                          </a:solidFill>
                          <a:effectLst/>
                          <a:latin typeface="Kalimati" panose="00000400000000000000" pitchFamily="2"/>
                          <a:cs typeface="Kalimati" panose="00000400000000000000" pitchFamily="2"/>
                        </a:rPr>
                        <a:t>81.59</a:t>
                      </a:r>
                      <a:endParaRPr lang="en-US" sz="1400" b="1" i="0" u="none" strike="noStrike" dirty="0">
                        <a:solidFill>
                          <a:srgbClr val="FF0000"/>
                        </a:solidFill>
                        <a:effectLst/>
                        <a:latin typeface="Kalimati" panose="00000400000000000000" pitchFamily="2"/>
                        <a:cs typeface="Kalimati" panose="00000400000000000000" pitchFamily="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11"/>
                  </a:ext>
                </a:extLst>
              </a:tr>
            </a:tbl>
          </a:graphicData>
        </a:graphic>
      </p:graphicFrame>
      <p:graphicFrame>
        <p:nvGraphicFramePr>
          <p:cNvPr id="5" name="Table 4"/>
          <p:cNvGraphicFramePr>
            <a:graphicFrameLocks noGrp="1"/>
          </p:cNvGraphicFramePr>
          <p:nvPr>
            <p:extLst/>
          </p:nvPr>
        </p:nvGraphicFramePr>
        <p:xfrm>
          <a:off x="251520" y="188640"/>
          <a:ext cx="1728192" cy="432048"/>
        </p:xfrm>
        <a:graphic>
          <a:graphicData uri="http://schemas.openxmlformats.org/drawingml/2006/table">
            <a:tbl>
              <a:tblPr>
                <a:tableStyleId>{5C22544A-7EE6-4342-B048-85BDC9FD1C3A}</a:tableStyleId>
              </a:tblPr>
              <a:tblGrid>
                <a:gridCol w="1728192">
                  <a:extLst>
                    <a:ext uri="{9D8B030D-6E8A-4147-A177-3AD203B41FA5}">
                      <a16:colId xmlns:a16="http://schemas.microsoft.com/office/drawing/2014/main" xmlns="" val="20000"/>
                    </a:ext>
                  </a:extLst>
                </a:gridCol>
              </a:tblGrid>
              <a:tr h="432048">
                <a:tc>
                  <a:txBody>
                    <a:bodyPr/>
                    <a:lstStyle/>
                    <a:p>
                      <a:pPr algn="l" fontAlgn="b"/>
                      <a:r>
                        <a:rPr lang="en-US" sz="2400" u="none" strike="noStrike" dirty="0" err="1">
                          <a:effectLst/>
                          <a:latin typeface="Urban_nep" pitchFamily="2" charset="0"/>
                        </a:rPr>
                        <a:t>afxæo</a:t>
                      </a:r>
                      <a:r>
                        <a:rPr lang="en-US" sz="2400" u="none" strike="noStrike" dirty="0">
                          <a:effectLst/>
                          <a:latin typeface="Urban_nep" pitchFamily="2" charset="0"/>
                        </a:rPr>
                        <a:t> </a:t>
                      </a:r>
                      <a:r>
                        <a:rPr lang="en-US" sz="2400" u="none" strike="noStrike" dirty="0" err="1">
                          <a:effectLst/>
                          <a:latin typeface="Urban_nep" pitchFamily="2" charset="0"/>
                        </a:rPr>
                        <a:t>cfo</a:t>
                      </a:r>
                      <a:endParaRPr lang="en-US" sz="2400" b="0" i="0" u="none" strike="noStrike" dirty="0">
                        <a:solidFill>
                          <a:srgbClr val="000000"/>
                        </a:solidFill>
                        <a:effectLst/>
                        <a:latin typeface="Urban_nep" pitchFamily="2" charset="0"/>
                      </a:endParaRPr>
                    </a:p>
                  </a:txBody>
                  <a:tcPr marL="9525" marR="9525" marT="9525" marB="0" anchor="b">
                    <a:gradFill>
                      <a:gsLst>
                        <a:gs pos="15000">
                          <a:schemeClr val="tx2">
                            <a:lumMod val="60000"/>
                            <a:lumOff val="40000"/>
                          </a:schemeClr>
                        </a:gs>
                        <a:gs pos="73000">
                          <a:schemeClr val="accent1">
                            <a:lumMod val="0"/>
                            <a:lumOff val="100000"/>
                          </a:schemeClr>
                        </a:gs>
                        <a:gs pos="98000">
                          <a:srgbClr val="FCF1EB"/>
                        </a:gs>
                        <a:gs pos="100000">
                          <a:schemeClr val="accent3">
                            <a:lumMod val="20000"/>
                            <a:lumOff val="80000"/>
                          </a:schemeClr>
                        </a:gs>
                      </a:gsLst>
                      <a:lin ang="5400000" scaled="0"/>
                    </a:gradFill>
                  </a:tcPr>
                </a:tc>
                <a:extLst>
                  <a:ext uri="{0D108BD9-81ED-4DB2-BD59-A6C34878D82A}">
                    <a16:rowId xmlns:a16="http://schemas.microsoft.com/office/drawing/2014/main" xmlns="" val="10000"/>
                  </a:ext>
                </a:extLst>
              </a:tr>
            </a:tbl>
          </a:graphicData>
        </a:graphic>
      </p:graphicFrame>
    </p:spTree>
    <p:extLst>
      <p:ext uri="{BB962C8B-B14F-4D97-AF65-F5344CB8AC3E}">
        <p14:creationId xmlns:p14="http://schemas.microsoft.com/office/powerpoint/2010/main" val="4223009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 calcmode="lin" valueType="num">
                                      <p:cBhvr>
                                        <p:cTn id="16" dur="1000" fill="hold"/>
                                        <p:tgtEl>
                                          <p:spTgt spid="4"/>
                                        </p:tgtEl>
                                        <p:attrNameLst>
                                          <p:attrName>style.rotation</p:attrName>
                                        </p:attrNameLst>
                                      </p:cBhvr>
                                      <p:tavLst>
                                        <p:tav tm="0">
                                          <p:val>
                                            <p:fltVal val="90"/>
                                          </p:val>
                                        </p:tav>
                                        <p:tav tm="100000">
                                          <p:val>
                                            <p:fltVal val="0"/>
                                          </p:val>
                                        </p:tav>
                                      </p:tavLst>
                                    </p:anim>
                                    <p:animEffect transition="in" filter="fade">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447800" y="105491"/>
            <a:ext cx="609600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600" b="1" i="0" u="none" strike="noStrike" cap="none" normalizeH="0" baseline="0" smtClean="0">
                <a:ln>
                  <a:noFill/>
                </a:ln>
                <a:solidFill>
                  <a:srgbClr val="C00000"/>
                </a:solidFill>
                <a:effectLst>
                  <a:outerShdw blurRad="38100" dist="38100" dir="2700000" algn="tl">
                    <a:srgbClr val="000000">
                      <a:alpha val="43137"/>
                    </a:srgbClr>
                  </a:outerShdw>
                </a:effectLst>
                <a:latin typeface="AgniParikchha" pitchFamily="2" charset="0"/>
                <a:ea typeface="Times New Roman" pitchFamily="18" charset="0"/>
                <a:cs typeface="Mangal" pitchFamily="18" charset="0"/>
              </a:rPr>
              <a:t>;"</a:t>
            </a:r>
            <a:r>
              <a:rPr kumimoji="0" lang="en-US" sz="3600" b="1" i="0" u="none" strike="noStrike" cap="none" normalizeH="0" baseline="0" dirty="0" err="1" smtClean="0">
                <a:ln>
                  <a:noFill/>
                </a:ln>
                <a:solidFill>
                  <a:srgbClr val="C00000"/>
                </a:solidFill>
                <a:effectLst>
                  <a:outerShdw blurRad="38100" dist="38100" dir="2700000" algn="tl">
                    <a:srgbClr val="000000">
                      <a:alpha val="43137"/>
                    </a:srgbClr>
                  </a:outerShdw>
                </a:effectLst>
                <a:latin typeface="AgniParikchha" pitchFamily="2" charset="0"/>
                <a:ea typeface="Times New Roman" pitchFamily="18" charset="0"/>
                <a:cs typeface="Mangal" pitchFamily="18" charset="0"/>
              </a:rPr>
              <a:t>rgf</a:t>
            </a:r>
            <a:r>
              <a:rPr kumimoji="0" lang="en-US" sz="3600" b="1" i="0" u="none" strike="noStrike" cap="none" normalizeH="0" baseline="0" dirty="0" smtClean="0">
                <a:ln>
                  <a:noFill/>
                </a:ln>
                <a:solidFill>
                  <a:srgbClr val="C00000"/>
                </a:solidFill>
                <a:effectLst>
                  <a:outerShdw blurRad="38100" dist="38100" dir="2700000" algn="tl">
                    <a:srgbClr val="000000">
                      <a:alpha val="43137"/>
                    </a:srgbClr>
                  </a:outerShdw>
                </a:effectLst>
                <a:latin typeface="AgniParikchha" pitchFamily="2" charset="0"/>
                <a:ea typeface="Times New Roman" pitchFamily="18" charset="0"/>
                <a:cs typeface="Mangal" pitchFamily="18" charset="0"/>
              </a:rPr>
              <a:t> </a:t>
            </a:r>
            <a:r>
              <a:rPr kumimoji="0" lang="en-US" sz="3600" b="1" i="0" u="none" strike="noStrike" cap="none" normalizeH="0" baseline="0" dirty="0" err="1" smtClean="0">
                <a:ln>
                  <a:noFill/>
                </a:ln>
                <a:solidFill>
                  <a:srgbClr val="C00000"/>
                </a:solidFill>
                <a:effectLst>
                  <a:outerShdw blurRad="38100" dist="38100" dir="2700000" algn="tl">
                    <a:srgbClr val="000000">
                      <a:alpha val="43137"/>
                    </a:srgbClr>
                  </a:outerShdw>
                </a:effectLst>
                <a:latin typeface="AgniParikchha" pitchFamily="2" charset="0"/>
                <a:ea typeface="Times New Roman" pitchFamily="18" charset="0"/>
                <a:cs typeface="Mangal" pitchFamily="18" charset="0"/>
              </a:rPr>
              <a:t>tyf</a:t>
            </a:r>
            <a:r>
              <a:rPr kumimoji="0" lang="en-US" sz="3600" b="1" i="0" u="none" strike="noStrike" cap="none" normalizeH="0" baseline="0" dirty="0" smtClean="0">
                <a:ln>
                  <a:noFill/>
                </a:ln>
                <a:solidFill>
                  <a:srgbClr val="C00000"/>
                </a:solidFill>
                <a:effectLst>
                  <a:outerShdw blurRad="38100" dist="38100" dir="2700000" algn="tl">
                    <a:srgbClr val="000000">
                      <a:alpha val="43137"/>
                    </a:srgbClr>
                  </a:outerShdw>
                </a:effectLst>
                <a:latin typeface="AgniParikchha" pitchFamily="2" charset="0"/>
                <a:ea typeface="Times New Roman" pitchFamily="18" charset="0"/>
                <a:cs typeface="Mangal" pitchFamily="18" charset="0"/>
              </a:rPr>
              <a:t> ;~</a:t>
            </a:r>
            <a:r>
              <a:rPr kumimoji="0" lang="en-US" sz="3600" b="1" i="0" u="none" strike="noStrike" cap="none" normalizeH="0" baseline="0" dirty="0" err="1" smtClean="0">
                <a:ln>
                  <a:noFill/>
                </a:ln>
                <a:solidFill>
                  <a:srgbClr val="C00000"/>
                </a:solidFill>
                <a:effectLst>
                  <a:outerShdw blurRad="38100" dist="38100" dir="2700000" algn="tl">
                    <a:srgbClr val="000000">
                      <a:alpha val="43137"/>
                    </a:srgbClr>
                  </a:outerShdw>
                </a:effectLst>
                <a:latin typeface="AgniParikchha" pitchFamily="2" charset="0"/>
                <a:ea typeface="Times New Roman" pitchFamily="18" charset="0"/>
                <a:cs typeface="Mangal" pitchFamily="18" charset="0"/>
              </a:rPr>
              <a:t>rf</a:t>
            </a:r>
            <a:r>
              <a:rPr kumimoji="0" lang="en-US" sz="3600" b="1" i="0" u="none" strike="noStrike" cap="none" normalizeH="0" baseline="0" dirty="0" smtClean="0">
                <a:ln>
                  <a:noFill/>
                </a:ln>
                <a:solidFill>
                  <a:srgbClr val="C00000"/>
                </a:solidFill>
                <a:effectLst>
                  <a:outerShdw blurRad="38100" dist="38100" dir="2700000" algn="tl">
                    <a:srgbClr val="000000">
                      <a:alpha val="43137"/>
                    </a:srgbClr>
                  </a:outerShdw>
                </a:effectLst>
                <a:latin typeface="AgniParikchha" pitchFamily="2" charset="0"/>
                <a:ea typeface="Times New Roman" pitchFamily="18" charset="0"/>
                <a:cs typeface="Mangal" pitchFamily="18" charset="0"/>
              </a:rPr>
              <a:t>/ </a:t>
            </a:r>
            <a:r>
              <a:rPr kumimoji="0" lang="en-US" sz="3600" b="1" i="0" u="none" strike="noStrike" cap="none" normalizeH="0" baseline="0" dirty="0" err="1" smtClean="0">
                <a:ln>
                  <a:noFill/>
                </a:ln>
                <a:solidFill>
                  <a:srgbClr val="C00000"/>
                </a:solidFill>
                <a:effectLst>
                  <a:outerShdw blurRad="38100" dist="38100" dir="2700000" algn="tl">
                    <a:srgbClr val="000000">
                      <a:alpha val="43137"/>
                    </a:srgbClr>
                  </a:outerShdw>
                </a:effectLst>
                <a:latin typeface="AgniParikchha" pitchFamily="2" charset="0"/>
                <a:ea typeface="Times New Roman" pitchFamily="18" charset="0"/>
                <a:cs typeface="Mangal" pitchFamily="18" charset="0"/>
              </a:rPr>
              <a:t>ljsf</a:t>
            </a:r>
            <a:r>
              <a:rPr kumimoji="0" lang="en-US" sz="3600" b="1" i="0" u="none" strike="noStrike" cap="none" normalizeH="0" baseline="0" dirty="0" smtClean="0">
                <a:ln>
                  <a:noFill/>
                </a:ln>
                <a:solidFill>
                  <a:srgbClr val="C00000"/>
                </a:solidFill>
                <a:effectLst>
                  <a:outerShdw blurRad="38100" dist="38100" dir="2700000" algn="tl">
                    <a:srgbClr val="000000">
                      <a:alpha val="43137"/>
                    </a:srgbClr>
                  </a:outerShdw>
                </a:effectLst>
                <a:latin typeface="AgniParikchha" pitchFamily="2" charset="0"/>
                <a:ea typeface="Times New Roman" pitchFamily="18" charset="0"/>
                <a:cs typeface="Mangal" pitchFamily="18" charset="0"/>
              </a:rPr>
              <a:t>; ;</a:t>
            </a:r>
            <a:r>
              <a:rPr kumimoji="0" lang="en-US" sz="3600" b="1" i="0" u="none" strike="noStrike" cap="none" normalizeH="0" baseline="0" dirty="0" err="1" smtClean="0">
                <a:ln>
                  <a:noFill/>
                </a:ln>
                <a:solidFill>
                  <a:srgbClr val="C00000"/>
                </a:solidFill>
                <a:effectLst>
                  <a:outerShdw blurRad="38100" dist="38100" dir="2700000" algn="tl">
                    <a:srgbClr val="000000">
                      <a:alpha val="43137"/>
                    </a:srgbClr>
                  </a:outerShdw>
                </a:effectLst>
                <a:latin typeface="AgniParikchha" pitchFamily="2" charset="0"/>
                <a:ea typeface="Times New Roman" pitchFamily="18" charset="0"/>
                <a:cs typeface="Mangal" pitchFamily="18" charset="0"/>
              </a:rPr>
              <a:t>DaGwL</a:t>
            </a:r>
            <a:r>
              <a:rPr kumimoji="0" lang="en-US" sz="3600" b="1" i="0" u="none" strike="noStrike" cap="none" normalizeH="0" baseline="0" dirty="0" smtClean="0">
                <a:ln>
                  <a:noFill/>
                </a:ln>
                <a:solidFill>
                  <a:srgbClr val="C00000"/>
                </a:solidFill>
                <a:effectLst>
                  <a:outerShdw blurRad="38100" dist="38100" dir="2700000" algn="tl">
                    <a:srgbClr val="000000">
                      <a:alpha val="43137"/>
                    </a:srgbClr>
                  </a:outerShdw>
                </a:effectLst>
                <a:latin typeface="AgniParikchha" pitchFamily="2" charset="0"/>
                <a:ea typeface="Times New Roman" pitchFamily="18" charset="0"/>
                <a:cs typeface="Mangal" pitchFamily="18" charset="0"/>
              </a:rPr>
              <a:t> </a:t>
            </a:r>
            <a:r>
              <a:rPr kumimoji="0" lang="en-US" sz="3600" b="1" i="0" u="none" strike="noStrike" cap="none" normalizeH="0" baseline="0" dirty="0" err="1" smtClean="0">
                <a:ln>
                  <a:noFill/>
                </a:ln>
                <a:solidFill>
                  <a:srgbClr val="C00000"/>
                </a:solidFill>
                <a:effectLst>
                  <a:outerShdw blurRad="38100" dist="38100" dir="2700000" algn="tl">
                    <a:srgbClr val="000000">
                      <a:alpha val="43137"/>
                    </a:srgbClr>
                  </a:outerShdw>
                </a:effectLst>
                <a:latin typeface="AgniParikchha" pitchFamily="2" charset="0"/>
                <a:ea typeface="Times New Roman" pitchFamily="18" charset="0"/>
                <a:cs typeface="Mangal" pitchFamily="18" charset="0"/>
              </a:rPr>
              <a:t>sfo</a:t>
            </a:r>
            <a:r>
              <a:rPr kumimoji="0" lang="en-US" sz="3600" b="1" i="0" u="none" strike="noStrike" cap="none" normalizeH="0" baseline="0" dirty="0" smtClean="0">
                <a:ln>
                  <a:noFill/>
                </a:ln>
                <a:solidFill>
                  <a:srgbClr val="C00000"/>
                </a:solidFill>
                <a:effectLst>
                  <a:outerShdw blurRad="38100" dist="38100" dir="2700000" algn="tl">
                    <a:srgbClr val="000000">
                      <a:alpha val="43137"/>
                    </a:srgbClr>
                  </a:outerShdw>
                </a:effectLst>
                <a:latin typeface="AgniParikchha" pitchFamily="2" charset="0"/>
                <a:ea typeface="Times New Roman" pitchFamily="18" charset="0"/>
                <a:cs typeface="Mangal" pitchFamily="18" charset="0"/>
              </a:rPr>
              <a:t>{</a:t>
            </a:r>
            <a:r>
              <a:rPr kumimoji="0" lang="en-US" sz="3600" b="1" i="0" u="none" strike="noStrike" cap="none" normalizeH="0" baseline="0" dirty="0" err="1" smtClean="0">
                <a:ln>
                  <a:noFill/>
                </a:ln>
                <a:solidFill>
                  <a:srgbClr val="C00000"/>
                </a:solidFill>
                <a:effectLst>
                  <a:outerShdw blurRad="38100" dist="38100" dir="2700000" algn="tl">
                    <a:srgbClr val="000000">
                      <a:alpha val="43137"/>
                    </a:srgbClr>
                  </a:outerShdw>
                </a:effectLst>
                <a:latin typeface="AgniParikchha" pitchFamily="2" charset="0"/>
                <a:ea typeface="Times New Roman" pitchFamily="18" charset="0"/>
                <a:cs typeface="Mangal" pitchFamily="18" charset="0"/>
              </a:rPr>
              <a:t>s|d</a:t>
            </a:r>
            <a:endParaRPr kumimoji="0" lang="en-US" sz="3200" b="0" i="0" u="none" strike="noStrike" cap="none" normalizeH="0" baseline="0" dirty="0" smtClean="0">
              <a:ln>
                <a:noFill/>
              </a:ln>
              <a:solidFill>
                <a:srgbClr val="C00000"/>
              </a:solidFill>
              <a:effectLst>
                <a:outerShdw blurRad="38100" dist="38100" dir="2700000" algn="tl">
                  <a:srgbClr val="000000">
                    <a:alpha val="43137"/>
                  </a:srgbClr>
                </a:outerShdw>
              </a:effectLst>
              <a:latin typeface="AgniParikchha" pitchFamily="2" charset="0"/>
              <a:cs typeface="Arial"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542500723"/>
              </p:ext>
            </p:extLst>
          </p:nvPr>
        </p:nvGraphicFramePr>
        <p:xfrm>
          <a:off x="381000" y="838200"/>
          <a:ext cx="8458200" cy="6008716"/>
        </p:xfrm>
        <a:graphic>
          <a:graphicData uri="http://schemas.openxmlformats.org/drawingml/2006/table">
            <a:tbl>
              <a:tblPr/>
              <a:tblGrid>
                <a:gridCol w="618894">
                  <a:extLst>
                    <a:ext uri="{9D8B030D-6E8A-4147-A177-3AD203B41FA5}">
                      <a16:colId xmlns:a16="http://schemas.microsoft.com/office/drawing/2014/main" xmlns="" val="20000"/>
                    </a:ext>
                  </a:extLst>
                </a:gridCol>
                <a:gridCol w="1743306">
                  <a:extLst>
                    <a:ext uri="{9D8B030D-6E8A-4147-A177-3AD203B41FA5}">
                      <a16:colId xmlns:a16="http://schemas.microsoft.com/office/drawing/2014/main" xmlns="" val="20001"/>
                    </a:ext>
                  </a:extLst>
                </a:gridCol>
                <a:gridCol w="1490216">
                  <a:extLst>
                    <a:ext uri="{9D8B030D-6E8A-4147-A177-3AD203B41FA5}">
                      <a16:colId xmlns:a16="http://schemas.microsoft.com/office/drawing/2014/main" xmlns="" val="20002"/>
                    </a:ext>
                  </a:extLst>
                </a:gridCol>
                <a:gridCol w="1509792">
                  <a:extLst>
                    <a:ext uri="{9D8B030D-6E8A-4147-A177-3AD203B41FA5}">
                      <a16:colId xmlns:a16="http://schemas.microsoft.com/office/drawing/2014/main" xmlns="" val="20003"/>
                    </a:ext>
                  </a:extLst>
                </a:gridCol>
                <a:gridCol w="3095992">
                  <a:extLst>
                    <a:ext uri="{9D8B030D-6E8A-4147-A177-3AD203B41FA5}">
                      <a16:colId xmlns:a16="http://schemas.microsoft.com/office/drawing/2014/main" xmlns="" val="20004"/>
                    </a:ext>
                  </a:extLst>
                </a:gridCol>
              </a:tblGrid>
              <a:tr h="540604">
                <a:tc>
                  <a:txBody>
                    <a:bodyPr/>
                    <a:lstStyle/>
                    <a:p>
                      <a:pPr marL="0" marR="0" algn="ctr">
                        <a:lnSpc>
                          <a:spcPct val="115000"/>
                        </a:lnSpc>
                        <a:spcBef>
                          <a:spcPts val="0"/>
                        </a:spcBef>
                        <a:spcAft>
                          <a:spcPts val="0"/>
                        </a:spcAft>
                      </a:pPr>
                      <a:r>
                        <a:rPr lang="en-US" sz="2400" b="1" dirty="0" smtClean="0">
                          <a:latin typeface="AgniParikchha" pitchFamily="2" charset="0"/>
                          <a:ea typeface="Times New Roman"/>
                          <a:cs typeface="Mangal"/>
                        </a:rPr>
                        <a:t>s|;</a:t>
                      </a:r>
                      <a:endParaRPr lang="en-US" sz="1400" dirty="0">
                        <a:latin typeface="AgniParikchha" pitchFamily="2" charset="0"/>
                        <a:ea typeface="Times New Roman"/>
                        <a:cs typeface="Mangal"/>
                      </a:endParaRPr>
                    </a:p>
                  </a:txBody>
                  <a:tcPr marL="59473" marR="59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b="1" dirty="0" err="1">
                          <a:latin typeface="AgniParikchha" pitchFamily="2" charset="0"/>
                          <a:ea typeface="Times New Roman"/>
                          <a:cs typeface="Mangal"/>
                        </a:rPr>
                        <a:t>sfo</a:t>
                      </a:r>
                      <a:r>
                        <a:rPr lang="en-US" sz="2400" b="1" dirty="0">
                          <a:latin typeface="AgniParikchha" pitchFamily="2" charset="0"/>
                          <a:ea typeface="Times New Roman"/>
                          <a:cs typeface="Mangal"/>
                        </a:rPr>
                        <a:t>{</a:t>
                      </a:r>
                      <a:r>
                        <a:rPr lang="en-US" sz="2400" b="1" dirty="0" err="1">
                          <a:latin typeface="AgniParikchha" pitchFamily="2" charset="0"/>
                          <a:ea typeface="Times New Roman"/>
                          <a:cs typeface="Mangal"/>
                        </a:rPr>
                        <a:t>s|d</a:t>
                      </a:r>
                      <a:endParaRPr lang="en-US" sz="1400" dirty="0">
                        <a:latin typeface="AgniParikchha" pitchFamily="2" charset="0"/>
                        <a:ea typeface="Times New Roman"/>
                        <a:cs typeface="Mangal"/>
                      </a:endParaRPr>
                    </a:p>
                  </a:txBody>
                  <a:tcPr marL="59473" marR="59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b="1">
                          <a:latin typeface="AgniParikchha" pitchFamily="2" charset="0"/>
                          <a:ea typeface="Times New Roman"/>
                          <a:cs typeface="Mangal"/>
                        </a:rPr>
                        <a:t>ljlgof]hLt /sd</a:t>
                      </a:r>
                      <a:endParaRPr lang="en-US" sz="1400">
                        <a:latin typeface="AgniParikchha" pitchFamily="2" charset="0"/>
                        <a:ea typeface="Times New Roman"/>
                        <a:cs typeface="Mangal"/>
                      </a:endParaRPr>
                    </a:p>
                  </a:txBody>
                  <a:tcPr marL="59473" marR="59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b="1">
                          <a:latin typeface="AgniParikchha" pitchFamily="2" charset="0"/>
                          <a:ea typeface="Times New Roman"/>
                          <a:cs typeface="Mangal"/>
                        </a:rPr>
                        <a:t>vr{ ePsf] /sd</a:t>
                      </a:r>
                      <a:endParaRPr lang="en-US" sz="1400">
                        <a:latin typeface="AgniParikchha" pitchFamily="2" charset="0"/>
                        <a:ea typeface="Times New Roman"/>
                        <a:cs typeface="Mangal"/>
                      </a:endParaRPr>
                    </a:p>
                  </a:txBody>
                  <a:tcPr marL="59473" marR="59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b="1">
                          <a:latin typeface="AgniParikchha" pitchFamily="2" charset="0"/>
                          <a:ea typeface="Times New Roman"/>
                          <a:cs typeface="Mangal"/>
                        </a:rPr>
                        <a:t>s}lkmot</a:t>
                      </a:r>
                      <a:endParaRPr lang="en-US" sz="1400">
                        <a:latin typeface="AgniParikchha" pitchFamily="2" charset="0"/>
                        <a:ea typeface="Times New Roman"/>
                        <a:cs typeface="Mangal"/>
                      </a:endParaRPr>
                    </a:p>
                  </a:txBody>
                  <a:tcPr marL="59473" marR="59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1046680">
                <a:tc>
                  <a:txBody>
                    <a:bodyPr/>
                    <a:lstStyle/>
                    <a:p>
                      <a:pPr marL="0" marR="0">
                        <a:lnSpc>
                          <a:spcPct val="115000"/>
                        </a:lnSpc>
                        <a:spcBef>
                          <a:spcPts val="0"/>
                        </a:spcBef>
                        <a:spcAft>
                          <a:spcPts val="0"/>
                        </a:spcAft>
                      </a:pPr>
                      <a:r>
                        <a:rPr lang="en-US" sz="2400" dirty="0">
                          <a:latin typeface="AgniParikchha" pitchFamily="2" charset="0"/>
                          <a:ea typeface="Times New Roman"/>
                          <a:cs typeface="Mangal"/>
                        </a:rPr>
                        <a:t>!</a:t>
                      </a:r>
                      <a:endParaRPr lang="en-US" sz="1400" dirty="0">
                        <a:latin typeface="AgniParikchha" pitchFamily="2" charset="0"/>
                        <a:ea typeface="Times New Roman"/>
                        <a:cs typeface="Mangal"/>
                      </a:endParaRPr>
                    </a:p>
                  </a:txBody>
                  <a:tcPr marL="59473" marR="59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400" dirty="0" err="1">
                          <a:latin typeface="AgniParikchha" pitchFamily="2" charset="0"/>
                          <a:ea typeface="Times New Roman"/>
                          <a:cs typeface="Mangal"/>
                        </a:rPr>
                        <a:t>Ifdtf</a:t>
                      </a:r>
                      <a:r>
                        <a:rPr lang="en-US" sz="2400" dirty="0">
                          <a:latin typeface="AgniParikchha" pitchFamily="2" charset="0"/>
                          <a:ea typeface="Times New Roman"/>
                          <a:cs typeface="Mangal"/>
                        </a:rPr>
                        <a:t> </a:t>
                      </a:r>
                      <a:r>
                        <a:rPr lang="en-US" sz="2400" dirty="0" err="1">
                          <a:latin typeface="AgniParikchha" pitchFamily="2" charset="0"/>
                          <a:ea typeface="Times New Roman"/>
                          <a:cs typeface="Mangal"/>
                        </a:rPr>
                        <a:t>ljsf</a:t>
                      </a:r>
                      <a:r>
                        <a:rPr lang="en-US" sz="2400" dirty="0">
                          <a:latin typeface="AgniParikchha" pitchFamily="2" charset="0"/>
                          <a:ea typeface="Times New Roman"/>
                          <a:cs typeface="Mangal"/>
                        </a:rPr>
                        <a:t>; </a:t>
                      </a:r>
                      <a:r>
                        <a:rPr lang="en-US" sz="2400" dirty="0" err="1">
                          <a:latin typeface="AgniParikchha" pitchFamily="2" charset="0"/>
                          <a:ea typeface="Times New Roman"/>
                          <a:cs typeface="Mangal"/>
                        </a:rPr>
                        <a:t>sfo</a:t>
                      </a:r>
                      <a:r>
                        <a:rPr lang="en-US" sz="2400" dirty="0">
                          <a:latin typeface="AgniParikchha" pitchFamily="2" charset="0"/>
                          <a:ea typeface="Times New Roman"/>
                          <a:cs typeface="Mangal"/>
                        </a:rPr>
                        <a:t>{</a:t>
                      </a:r>
                      <a:r>
                        <a:rPr lang="en-US" sz="2400" dirty="0" err="1">
                          <a:latin typeface="AgniParikchha" pitchFamily="2" charset="0"/>
                          <a:ea typeface="Times New Roman"/>
                          <a:cs typeface="Mangal"/>
                        </a:rPr>
                        <a:t>s|d</a:t>
                      </a:r>
                      <a:endParaRPr lang="en-US" sz="1400" dirty="0">
                        <a:latin typeface="AgniParikchha" pitchFamily="2" charset="0"/>
                        <a:ea typeface="Times New Roman"/>
                        <a:cs typeface="Mangal"/>
                      </a:endParaRPr>
                    </a:p>
                  </a:txBody>
                  <a:tcPr marL="59473" marR="59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400" dirty="0">
                          <a:latin typeface="AgniParikchha" pitchFamily="2" charset="0"/>
                          <a:ea typeface="Times New Roman"/>
                          <a:cs typeface="Mangal"/>
                        </a:rPr>
                        <a:t>@%)))).</a:t>
                      </a:r>
                      <a:endParaRPr lang="en-US" sz="1400" dirty="0">
                        <a:latin typeface="AgniParikchha" pitchFamily="2" charset="0"/>
                        <a:ea typeface="Times New Roman"/>
                        <a:cs typeface="Mangal"/>
                      </a:endParaRPr>
                    </a:p>
                  </a:txBody>
                  <a:tcPr marL="59473" marR="59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400" dirty="0">
                          <a:latin typeface="AgniParikchha" pitchFamily="2" charset="0"/>
                          <a:ea typeface="Times New Roman"/>
                          <a:cs typeface="Mangal"/>
                        </a:rPr>
                        <a:t>@%)))).</a:t>
                      </a:r>
                      <a:endParaRPr lang="en-US" sz="1400" dirty="0">
                        <a:latin typeface="AgniParikchha" pitchFamily="2" charset="0"/>
                        <a:ea typeface="Times New Roman"/>
                        <a:cs typeface="Mangal"/>
                      </a:endParaRPr>
                    </a:p>
                  </a:txBody>
                  <a:tcPr marL="59473" marR="59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400" dirty="0">
                          <a:latin typeface="AgniParikchha" pitchFamily="2" charset="0"/>
                          <a:ea typeface="Times New Roman"/>
                          <a:cs typeface="Mangal"/>
                        </a:rPr>
                        <a:t>g]</a:t>
                      </a:r>
                      <a:r>
                        <a:rPr lang="en-US" sz="2400" dirty="0" err="1">
                          <a:latin typeface="AgniParikchha" pitchFamily="2" charset="0"/>
                          <a:ea typeface="Times New Roman"/>
                          <a:cs typeface="Mangal"/>
                        </a:rPr>
                        <a:t>kfn</a:t>
                      </a:r>
                      <a:r>
                        <a:rPr lang="en-US" sz="2400" dirty="0">
                          <a:latin typeface="AgniParikchha" pitchFamily="2" charset="0"/>
                          <a:ea typeface="Times New Roman"/>
                          <a:cs typeface="Mangal"/>
                        </a:rPr>
                        <a:t> </a:t>
                      </a:r>
                      <a:r>
                        <a:rPr lang="en-US" sz="2400" dirty="0" err="1">
                          <a:latin typeface="AgniParikchha" pitchFamily="2" charset="0"/>
                          <a:ea typeface="Times New Roman"/>
                          <a:cs typeface="Mangal"/>
                        </a:rPr>
                        <a:t>kqsf</a:t>
                      </a:r>
                      <a:r>
                        <a:rPr lang="en-US" sz="2400" dirty="0">
                          <a:latin typeface="AgniParikchha" pitchFamily="2" charset="0"/>
                          <a:ea typeface="Times New Roman"/>
                          <a:cs typeface="Mangal"/>
                        </a:rPr>
                        <a:t>/ dxf;3+ ;'g;/</a:t>
                      </a:r>
                      <a:r>
                        <a:rPr lang="en-US" sz="2400" dirty="0" err="1">
                          <a:latin typeface="AgniParikchha" pitchFamily="2" charset="0"/>
                          <a:ea typeface="Times New Roman"/>
                          <a:cs typeface="Mangal"/>
                        </a:rPr>
                        <a:t>L;Fu</a:t>
                      </a:r>
                      <a:r>
                        <a:rPr lang="en-US" sz="2400" dirty="0">
                          <a:latin typeface="AgniParikchha" pitchFamily="2" charset="0"/>
                          <a:ea typeface="Times New Roman"/>
                          <a:cs typeface="Mangal"/>
                        </a:rPr>
                        <a:t> ;</a:t>
                      </a:r>
                      <a:r>
                        <a:rPr lang="en-US" sz="2400" dirty="0" err="1">
                          <a:latin typeface="AgniParikchha" pitchFamily="2" charset="0"/>
                          <a:ea typeface="Times New Roman"/>
                          <a:cs typeface="Mangal"/>
                        </a:rPr>
                        <a:t>xsfo</a:t>
                      </a:r>
                      <a:r>
                        <a:rPr lang="en-US" sz="2400" dirty="0">
                          <a:latin typeface="AgniParikchha" pitchFamily="2" charset="0"/>
                          <a:ea typeface="Times New Roman"/>
                          <a:cs typeface="Mangal"/>
                        </a:rPr>
                        <a:t>{ </a:t>
                      </a:r>
                      <a:r>
                        <a:rPr lang="en-US" sz="2400" dirty="0" err="1">
                          <a:latin typeface="AgniParikchha" pitchFamily="2" charset="0"/>
                          <a:ea typeface="Times New Roman"/>
                          <a:cs typeface="Mangal"/>
                        </a:rPr>
                        <a:t>ul</a:t>
                      </a:r>
                      <a:r>
                        <a:rPr lang="en-US" sz="2400" dirty="0">
                          <a:latin typeface="AgniParikchha" pitchFamily="2" charset="0"/>
                          <a:ea typeface="Times New Roman"/>
                          <a:cs typeface="Mangal"/>
                        </a:rPr>
                        <a:t>/  </a:t>
                      </a:r>
                      <a:r>
                        <a:rPr lang="en-US" sz="2400" dirty="0" err="1">
                          <a:latin typeface="AgniParikchha" pitchFamily="2" charset="0"/>
                          <a:ea typeface="Times New Roman"/>
                          <a:cs typeface="Mangal"/>
                        </a:rPr>
                        <a:t>vf</a:t>
                      </a:r>
                      <a:r>
                        <a:rPr lang="en-US" sz="2400" dirty="0">
                          <a:latin typeface="AgniParikchha" pitchFamily="2" charset="0"/>
                          <a:ea typeface="Times New Roman"/>
                          <a:cs typeface="Mangal"/>
                        </a:rPr>
                        <a:t>]</a:t>
                      </a:r>
                      <a:r>
                        <a:rPr lang="en-US" sz="2400" dirty="0" err="1">
                          <a:latin typeface="AgniParikchha" pitchFamily="2" charset="0"/>
                          <a:ea typeface="Times New Roman"/>
                          <a:cs typeface="Mangal"/>
                        </a:rPr>
                        <a:t>hkqsf</a:t>
                      </a:r>
                      <a:r>
                        <a:rPr lang="en-US" sz="2400" dirty="0">
                          <a:latin typeface="AgniParikchha" pitchFamily="2" charset="0"/>
                          <a:ea typeface="Times New Roman"/>
                          <a:cs typeface="Mangal"/>
                        </a:rPr>
                        <a:t>/</a:t>
                      </a:r>
                      <a:r>
                        <a:rPr lang="en-US" sz="2400" dirty="0" err="1">
                          <a:latin typeface="AgniParikchha" pitchFamily="2" charset="0"/>
                          <a:ea typeface="Times New Roman"/>
                          <a:cs typeface="Mangal"/>
                        </a:rPr>
                        <a:t>Ltf</a:t>
                      </a:r>
                      <a:r>
                        <a:rPr lang="en-US" sz="2400" dirty="0">
                          <a:latin typeface="AgniParikchha" pitchFamily="2" charset="0"/>
                          <a:ea typeface="Times New Roman"/>
                          <a:cs typeface="Mangal"/>
                        </a:rPr>
                        <a:t> ;</a:t>
                      </a:r>
                      <a:r>
                        <a:rPr lang="en-US" sz="2400" dirty="0" err="1">
                          <a:latin typeface="AgniParikchha" pitchFamily="2" charset="0"/>
                          <a:ea typeface="Times New Roman"/>
                          <a:cs typeface="Mangal"/>
                        </a:rPr>
                        <a:t>DaGwL</a:t>
                      </a:r>
                      <a:r>
                        <a:rPr lang="en-US" sz="2400" dirty="0">
                          <a:latin typeface="AgniParikchha" pitchFamily="2" charset="0"/>
                          <a:ea typeface="Times New Roman"/>
                          <a:cs typeface="Mangal"/>
                        </a:rPr>
                        <a:t> </a:t>
                      </a:r>
                      <a:r>
                        <a:rPr lang="en-US" sz="2400" dirty="0" err="1">
                          <a:latin typeface="AgniParikchha" pitchFamily="2" charset="0"/>
                          <a:ea typeface="Times New Roman"/>
                          <a:cs typeface="Mangal"/>
                        </a:rPr>
                        <a:t>tflnd</a:t>
                      </a:r>
                      <a:r>
                        <a:rPr lang="en-US" sz="2400" dirty="0">
                          <a:latin typeface="AgniParikchha" pitchFamily="2" charset="0"/>
                          <a:ea typeface="Times New Roman"/>
                          <a:cs typeface="Mangal"/>
                        </a:rPr>
                        <a:t> ;</a:t>
                      </a:r>
                      <a:r>
                        <a:rPr lang="en-US" sz="2400" dirty="0" err="1">
                          <a:latin typeface="AgniParikchha" pitchFamily="2" charset="0"/>
                          <a:ea typeface="Times New Roman"/>
                          <a:cs typeface="Mangal"/>
                        </a:rPr>
                        <a:t>DkGg</a:t>
                      </a:r>
                      <a:endParaRPr lang="en-US" sz="1400" dirty="0">
                        <a:latin typeface="AgniParikchha" pitchFamily="2" charset="0"/>
                        <a:ea typeface="Times New Roman"/>
                        <a:cs typeface="Mangal"/>
                      </a:endParaRPr>
                    </a:p>
                  </a:txBody>
                  <a:tcPr marL="59473" marR="59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046680">
                <a:tc>
                  <a:txBody>
                    <a:bodyPr/>
                    <a:lstStyle/>
                    <a:p>
                      <a:pPr marL="0" marR="0">
                        <a:lnSpc>
                          <a:spcPct val="115000"/>
                        </a:lnSpc>
                        <a:spcBef>
                          <a:spcPts val="0"/>
                        </a:spcBef>
                        <a:spcAft>
                          <a:spcPts val="0"/>
                        </a:spcAft>
                      </a:pPr>
                      <a:r>
                        <a:rPr lang="en-US" sz="2400" dirty="0">
                          <a:latin typeface="AgniParikchha" pitchFamily="2" charset="0"/>
                          <a:ea typeface="Times New Roman"/>
                          <a:cs typeface="Mangal"/>
                        </a:rPr>
                        <a:t>@</a:t>
                      </a:r>
                      <a:endParaRPr lang="en-US" sz="1400" dirty="0">
                        <a:latin typeface="AgniParikchha" pitchFamily="2" charset="0"/>
                        <a:ea typeface="Times New Roman"/>
                        <a:cs typeface="Mangal"/>
                      </a:endParaRPr>
                    </a:p>
                  </a:txBody>
                  <a:tcPr marL="59473" marR="59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400">
                          <a:latin typeface="AgniParikchha" pitchFamily="2" charset="0"/>
                          <a:ea typeface="Times New Roman"/>
                          <a:cs typeface="Mangal"/>
                        </a:rPr>
                        <a:t>ejg lgdf{0f ;xsfo{</a:t>
                      </a:r>
                      <a:endParaRPr lang="en-US" sz="1400">
                        <a:latin typeface="AgniParikchha" pitchFamily="2" charset="0"/>
                        <a:ea typeface="Times New Roman"/>
                        <a:cs typeface="Mangal"/>
                      </a:endParaRPr>
                    </a:p>
                  </a:txBody>
                  <a:tcPr marL="59473" marR="59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400">
                          <a:latin typeface="AgniParikchha" pitchFamily="2" charset="0"/>
                          <a:ea typeface="Times New Roman"/>
                          <a:cs typeface="Mangal"/>
                        </a:rPr>
                        <a:t>@))))).</a:t>
                      </a:r>
                      <a:endParaRPr lang="en-US" sz="1400">
                        <a:latin typeface="AgniParikchha" pitchFamily="2" charset="0"/>
                        <a:ea typeface="Times New Roman"/>
                        <a:cs typeface="Mangal"/>
                      </a:endParaRPr>
                    </a:p>
                  </a:txBody>
                  <a:tcPr marL="59473" marR="59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400">
                          <a:latin typeface="AgniParikchha" pitchFamily="2" charset="0"/>
                          <a:ea typeface="Times New Roman"/>
                          <a:cs typeface="Mangal"/>
                        </a:rPr>
                        <a:t>@))))).</a:t>
                      </a:r>
                      <a:endParaRPr lang="en-US" sz="1400">
                        <a:latin typeface="AgniParikchha" pitchFamily="2" charset="0"/>
                        <a:ea typeface="Times New Roman"/>
                        <a:cs typeface="Mangal"/>
                      </a:endParaRPr>
                    </a:p>
                  </a:txBody>
                  <a:tcPr marL="59473" marR="59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400" dirty="0">
                          <a:latin typeface="AgniParikchha" pitchFamily="2" charset="0"/>
                          <a:ea typeface="Times New Roman"/>
                          <a:cs typeface="Mangal"/>
                        </a:rPr>
                        <a:t>g]</a:t>
                      </a:r>
                      <a:r>
                        <a:rPr lang="en-US" sz="2400" dirty="0" err="1">
                          <a:latin typeface="AgniParikchha" pitchFamily="2" charset="0"/>
                          <a:ea typeface="Times New Roman"/>
                          <a:cs typeface="Mangal"/>
                        </a:rPr>
                        <a:t>kfn</a:t>
                      </a:r>
                      <a:r>
                        <a:rPr lang="en-US" sz="2400" dirty="0">
                          <a:latin typeface="AgniParikchha" pitchFamily="2" charset="0"/>
                          <a:ea typeface="Times New Roman"/>
                          <a:cs typeface="Mangal"/>
                        </a:rPr>
                        <a:t> </a:t>
                      </a:r>
                      <a:r>
                        <a:rPr lang="en-US" sz="2400" dirty="0" err="1">
                          <a:latin typeface="AgniParikchha" pitchFamily="2" charset="0"/>
                          <a:ea typeface="Times New Roman"/>
                          <a:cs typeface="Mangal"/>
                        </a:rPr>
                        <a:t>kqsf</a:t>
                      </a:r>
                      <a:r>
                        <a:rPr lang="en-US" sz="2400" dirty="0">
                          <a:latin typeface="AgniParikchha" pitchFamily="2" charset="0"/>
                          <a:ea typeface="Times New Roman"/>
                          <a:cs typeface="Mangal"/>
                        </a:rPr>
                        <a:t>/ dxf;3+sf] </a:t>
                      </a:r>
                      <a:r>
                        <a:rPr lang="en-US" sz="2400" dirty="0" err="1">
                          <a:latin typeface="AgniParikchha" pitchFamily="2" charset="0"/>
                          <a:ea typeface="Times New Roman"/>
                          <a:cs typeface="Mangal"/>
                        </a:rPr>
                        <a:t>ejg</a:t>
                      </a:r>
                      <a:r>
                        <a:rPr lang="en-US" sz="2400" dirty="0">
                          <a:latin typeface="AgniParikchha" pitchFamily="2" charset="0"/>
                          <a:ea typeface="Times New Roman"/>
                          <a:cs typeface="Mangal"/>
                        </a:rPr>
                        <a:t> </a:t>
                      </a:r>
                      <a:r>
                        <a:rPr lang="en-US" sz="2400" dirty="0" err="1">
                          <a:latin typeface="AgniParikchha" pitchFamily="2" charset="0"/>
                          <a:ea typeface="Times New Roman"/>
                          <a:cs typeface="Mangal"/>
                        </a:rPr>
                        <a:t>lgdf</a:t>
                      </a:r>
                      <a:r>
                        <a:rPr lang="en-US" sz="2400" dirty="0">
                          <a:latin typeface="AgniParikchha" pitchFamily="2" charset="0"/>
                          <a:ea typeface="Times New Roman"/>
                          <a:cs typeface="Mangal"/>
                        </a:rPr>
                        <a:t>{0f </a:t>
                      </a:r>
                      <a:r>
                        <a:rPr lang="en-US" sz="2400" dirty="0" err="1">
                          <a:latin typeface="AgniParikchha" pitchFamily="2" charset="0"/>
                          <a:ea typeface="Times New Roman"/>
                          <a:cs typeface="Mangal"/>
                        </a:rPr>
                        <a:t>ug</a:t>
                      </a:r>
                      <a:r>
                        <a:rPr lang="en-US" sz="2400" dirty="0">
                          <a:latin typeface="AgniParikchha" pitchFamily="2" charset="0"/>
                          <a:ea typeface="Times New Roman"/>
                          <a:cs typeface="Mangal"/>
                        </a:rPr>
                        <a:t>{ g]</a:t>
                      </a:r>
                      <a:r>
                        <a:rPr lang="en-US" sz="2400" dirty="0" err="1">
                          <a:latin typeface="AgniParikchha" pitchFamily="2" charset="0"/>
                          <a:ea typeface="Times New Roman"/>
                          <a:cs typeface="Mangal"/>
                        </a:rPr>
                        <a:t>kfn</a:t>
                      </a:r>
                      <a:r>
                        <a:rPr lang="en-US" sz="2400" dirty="0">
                          <a:latin typeface="AgniParikchha" pitchFamily="2" charset="0"/>
                          <a:ea typeface="Times New Roman"/>
                          <a:cs typeface="Mangal"/>
                        </a:rPr>
                        <a:t> </a:t>
                      </a:r>
                      <a:r>
                        <a:rPr lang="en-US" sz="2400" dirty="0" err="1">
                          <a:latin typeface="AgniParikchha" pitchFamily="2" charset="0"/>
                          <a:ea typeface="Times New Roman"/>
                          <a:cs typeface="Mangal"/>
                        </a:rPr>
                        <a:t>kqsf</a:t>
                      </a:r>
                      <a:r>
                        <a:rPr lang="en-US" sz="2400" dirty="0">
                          <a:latin typeface="AgniParikchha" pitchFamily="2" charset="0"/>
                          <a:ea typeface="Times New Roman"/>
                          <a:cs typeface="Mangal"/>
                        </a:rPr>
                        <a:t>/ dxf;3+ ;'g;/L ;Fu ;</a:t>
                      </a:r>
                      <a:r>
                        <a:rPr lang="en-US" sz="2400" dirty="0" err="1">
                          <a:latin typeface="AgniParikchha" pitchFamily="2" charset="0"/>
                          <a:ea typeface="Times New Roman"/>
                          <a:cs typeface="Mangal"/>
                        </a:rPr>
                        <a:t>xsfo</a:t>
                      </a:r>
                      <a:r>
                        <a:rPr lang="en-US" sz="2400" dirty="0">
                          <a:latin typeface="AgniParikchha" pitchFamily="2" charset="0"/>
                          <a:ea typeface="Times New Roman"/>
                          <a:cs typeface="Mangal"/>
                        </a:rPr>
                        <a:t>{</a:t>
                      </a:r>
                      <a:endParaRPr lang="en-US" sz="1400" dirty="0">
                        <a:latin typeface="AgniParikchha" pitchFamily="2" charset="0"/>
                        <a:ea typeface="Times New Roman"/>
                        <a:cs typeface="Mangal"/>
                      </a:endParaRPr>
                    </a:p>
                  </a:txBody>
                  <a:tcPr marL="59473" marR="59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2471434">
                <a:tc>
                  <a:txBody>
                    <a:bodyPr/>
                    <a:lstStyle/>
                    <a:p>
                      <a:pPr marL="0" marR="0">
                        <a:lnSpc>
                          <a:spcPct val="115000"/>
                        </a:lnSpc>
                        <a:spcBef>
                          <a:spcPts val="0"/>
                        </a:spcBef>
                        <a:spcAft>
                          <a:spcPts val="0"/>
                        </a:spcAft>
                      </a:pPr>
                      <a:r>
                        <a:rPr lang="en-US" sz="2400" dirty="0">
                          <a:latin typeface="AgniParikchha" pitchFamily="2" charset="0"/>
                          <a:ea typeface="Times New Roman"/>
                          <a:cs typeface="Mangal"/>
                        </a:rPr>
                        <a:t>#</a:t>
                      </a:r>
                      <a:endParaRPr lang="en-US" sz="1400" dirty="0">
                        <a:latin typeface="AgniParikchha" pitchFamily="2" charset="0"/>
                        <a:ea typeface="Times New Roman"/>
                        <a:cs typeface="Mangal"/>
                      </a:endParaRPr>
                    </a:p>
                  </a:txBody>
                  <a:tcPr marL="59473" marR="59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400" dirty="0" err="1">
                          <a:latin typeface="AgniParikchha" pitchFamily="2" charset="0"/>
                          <a:ea typeface="Times New Roman"/>
                          <a:cs typeface="Mangal"/>
                        </a:rPr>
                        <a:t>cg';GwfgfTds</a:t>
                      </a:r>
                      <a:r>
                        <a:rPr lang="en-US" sz="2400" dirty="0">
                          <a:latin typeface="AgniParikchha" pitchFamily="2" charset="0"/>
                          <a:ea typeface="Times New Roman"/>
                          <a:cs typeface="Mangal"/>
                        </a:rPr>
                        <a:t> km]</a:t>
                      </a:r>
                      <a:r>
                        <a:rPr lang="en-US" sz="2400" dirty="0" err="1">
                          <a:latin typeface="AgniParikchha" pitchFamily="2" charset="0"/>
                          <a:ea typeface="Times New Roman"/>
                          <a:cs typeface="Mangal"/>
                        </a:rPr>
                        <a:t>nf</a:t>
                      </a:r>
                      <a:r>
                        <a:rPr lang="en-US" sz="2400" dirty="0">
                          <a:latin typeface="AgniParikchha" pitchFamily="2" charset="0"/>
                          <a:ea typeface="Times New Roman"/>
                          <a:cs typeface="Mangal"/>
                        </a:rPr>
                        <a:t>]</a:t>
                      </a:r>
                      <a:r>
                        <a:rPr lang="en-US" sz="2400" dirty="0" err="1">
                          <a:latin typeface="AgniParikchha" pitchFamily="2" charset="0"/>
                          <a:ea typeface="Times New Roman"/>
                          <a:cs typeface="Mangal"/>
                        </a:rPr>
                        <a:t>l;k</a:t>
                      </a:r>
                      <a:endParaRPr lang="en-US" sz="1400" dirty="0">
                        <a:latin typeface="AgniParikchha" pitchFamily="2" charset="0"/>
                        <a:ea typeface="Times New Roman"/>
                        <a:cs typeface="Mangal"/>
                      </a:endParaRPr>
                    </a:p>
                  </a:txBody>
                  <a:tcPr marL="59473" marR="59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400" dirty="0">
                          <a:latin typeface="AgniParikchha" pitchFamily="2" charset="0"/>
                          <a:ea typeface="Times New Roman"/>
                          <a:cs typeface="Mangal"/>
                        </a:rPr>
                        <a:t>@)))))</a:t>
                      </a:r>
                      <a:endParaRPr lang="en-US" sz="1400" dirty="0">
                        <a:latin typeface="AgniParikchha" pitchFamily="2" charset="0"/>
                        <a:ea typeface="Times New Roman"/>
                        <a:cs typeface="Mangal"/>
                      </a:endParaRPr>
                    </a:p>
                  </a:txBody>
                  <a:tcPr marL="59473" marR="59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400" dirty="0">
                          <a:latin typeface="AgniParikchha" pitchFamily="2" charset="0"/>
                          <a:ea typeface="Times New Roman"/>
                          <a:cs typeface="Mangal"/>
                        </a:rPr>
                        <a:t>@)))).</a:t>
                      </a:r>
                      <a:endParaRPr lang="en-US" sz="1400" dirty="0">
                        <a:latin typeface="AgniParikchha" pitchFamily="2" charset="0"/>
                        <a:ea typeface="Times New Roman"/>
                        <a:cs typeface="Mangal"/>
                      </a:endParaRPr>
                    </a:p>
                  </a:txBody>
                  <a:tcPr marL="59473" marR="59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400" dirty="0">
                          <a:latin typeface="AgniParikchha" pitchFamily="2" charset="0"/>
                          <a:ea typeface="Times New Roman"/>
                          <a:cs typeface="Mangal"/>
                        </a:rPr>
                        <a:t>g]</a:t>
                      </a:r>
                      <a:r>
                        <a:rPr lang="en-US" sz="2400" dirty="0" err="1">
                          <a:latin typeface="AgniParikchha" pitchFamily="2" charset="0"/>
                          <a:ea typeface="Times New Roman"/>
                          <a:cs typeface="Mangal"/>
                        </a:rPr>
                        <a:t>kfn</a:t>
                      </a:r>
                      <a:r>
                        <a:rPr lang="en-US" sz="2400" dirty="0">
                          <a:latin typeface="AgniParikchha" pitchFamily="2" charset="0"/>
                          <a:ea typeface="Times New Roman"/>
                          <a:cs typeface="Mangal"/>
                        </a:rPr>
                        <a:t> </a:t>
                      </a:r>
                      <a:r>
                        <a:rPr lang="en-US" sz="2400" dirty="0" err="1">
                          <a:latin typeface="AgniParikchha" pitchFamily="2" charset="0"/>
                          <a:ea typeface="Times New Roman"/>
                          <a:cs typeface="Mangal"/>
                        </a:rPr>
                        <a:t>kqsf</a:t>
                      </a:r>
                      <a:r>
                        <a:rPr lang="en-US" sz="2400" dirty="0">
                          <a:latin typeface="AgniParikchha" pitchFamily="2" charset="0"/>
                          <a:ea typeface="Times New Roman"/>
                          <a:cs typeface="Mangal"/>
                        </a:rPr>
                        <a:t>/ dxf;3+ ;'g;/</a:t>
                      </a:r>
                      <a:r>
                        <a:rPr lang="en-US" sz="2400" dirty="0" err="1">
                          <a:latin typeface="AgniParikchha" pitchFamily="2" charset="0"/>
                          <a:ea typeface="Times New Roman"/>
                          <a:cs typeface="Mangal"/>
                        </a:rPr>
                        <a:t>L;Fu</a:t>
                      </a:r>
                      <a:r>
                        <a:rPr lang="en-US" sz="2400" dirty="0">
                          <a:latin typeface="AgniParikchha" pitchFamily="2" charset="0"/>
                          <a:ea typeface="Times New Roman"/>
                          <a:cs typeface="Mangal"/>
                        </a:rPr>
                        <a:t> ;</a:t>
                      </a:r>
                      <a:r>
                        <a:rPr lang="en-US" sz="2400" dirty="0" err="1">
                          <a:latin typeface="AgniParikchha" pitchFamily="2" charset="0"/>
                          <a:ea typeface="Times New Roman"/>
                          <a:cs typeface="Mangal"/>
                        </a:rPr>
                        <a:t>xsfo</a:t>
                      </a:r>
                      <a:r>
                        <a:rPr lang="en-US" sz="2400" dirty="0">
                          <a:latin typeface="AgniParikchha" pitchFamily="2" charset="0"/>
                          <a:ea typeface="Times New Roman"/>
                          <a:cs typeface="Mangal"/>
                        </a:rPr>
                        <a:t>{ </a:t>
                      </a:r>
                      <a:r>
                        <a:rPr lang="en-US" sz="2400" dirty="0" err="1">
                          <a:latin typeface="AgniParikchha" pitchFamily="2" charset="0"/>
                          <a:ea typeface="Times New Roman"/>
                          <a:cs typeface="Mangal"/>
                        </a:rPr>
                        <a:t>ul</a:t>
                      </a:r>
                      <a:r>
                        <a:rPr lang="en-US" sz="2400" dirty="0">
                          <a:latin typeface="AgniParikchha" pitchFamily="2" charset="0"/>
                          <a:ea typeface="Times New Roman"/>
                          <a:cs typeface="Mangal"/>
                        </a:rPr>
                        <a:t>/ w/</a:t>
                      </a:r>
                      <a:r>
                        <a:rPr lang="en-US" sz="2400" dirty="0" err="1">
                          <a:latin typeface="AgniParikchha" pitchFamily="2" charset="0"/>
                          <a:ea typeface="Times New Roman"/>
                          <a:cs typeface="Mangal"/>
                        </a:rPr>
                        <a:t>fgdf</a:t>
                      </a:r>
                      <a:r>
                        <a:rPr lang="en-US" sz="2400" dirty="0">
                          <a:latin typeface="AgniParikchha" pitchFamily="2" charset="0"/>
                          <a:ea typeface="Times New Roman"/>
                          <a:cs typeface="Mangal"/>
                        </a:rPr>
                        <a:t> </a:t>
                      </a:r>
                      <a:r>
                        <a:rPr lang="en-US" sz="2400" dirty="0" err="1">
                          <a:latin typeface="AgniParikchha" pitchFamily="2" charset="0"/>
                          <a:ea typeface="Times New Roman"/>
                          <a:cs typeface="Mangal"/>
                        </a:rPr>
                        <a:t>sfo</a:t>
                      </a:r>
                      <a:r>
                        <a:rPr lang="en-US" sz="2400" dirty="0">
                          <a:latin typeface="AgniParikchha" pitchFamily="2" charset="0"/>
                          <a:ea typeface="Times New Roman"/>
                          <a:cs typeface="Mangal"/>
                        </a:rPr>
                        <a:t>{/t &amp; </a:t>
                      </a:r>
                      <a:r>
                        <a:rPr lang="en-US" sz="2400" dirty="0" err="1">
                          <a:latin typeface="AgniParikchha" pitchFamily="2" charset="0"/>
                          <a:ea typeface="Times New Roman"/>
                          <a:cs typeface="Mangal"/>
                        </a:rPr>
                        <a:t>hgf</a:t>
                      </a:r>
                      <a:r>
                        <a:rPr lang="en-US" sz="2400" dirty="0">
                          <a:latin typeface="AgniParikchha" pitchFamily="2" charset="0"/>
                          <a:ea typeface="Times New Roman"/>
                          <a:cs typeface="Mangal"/>
                        </a:rPr>
                        <a:t> ;~</a:t>
                      </a:r>
                      <a:r>
                        <a:rPr lang="en-US" sz="2400" dirty="0" err="1">
                          <a:latin typeface="AgniParikchha" pitchFamily="2" charset="0"/>
                          <a:ea typeface="Times New Roman"/>
                          <a:cs typeface="Mangal"/>
                        </a:rPr>
                        <a:t>rf</a:t>
                      </a:r>
                      <a:r>
                        <a:rPr lang="en-US" sz="2400" dirty="0">
                          <a:latin typeface="AgniParikchha" pitchFamily="2" charset="0"/>
                          <a:ea typeface="Times New Roman"/>
                          <a:cs typeface="Mangal"/>
                        </a:rPr>
                        <a:t>/</a:t>
                      </a:r>
                      <a:r>
                        <a:rPr lang="en-US" sz="2400" dirty="0" err="1">
                          <a:latin typeface="AgniParikchha" pitchFamily="2" charset="0"/>
                          <a:ea typeface="Times New Roman"/>
                          <a:cs typeface="Mangal"/>
                        </a:rPr>
                        <a:t>sld</a:t>
                      </a:r>
                      <a:r>
                        <a:rPr lang="en-US" sz="2400" dirty="0">
                          <a:latin typeface="AgniParikchha" pitchFamily="2" charset="0"/>
                          <a:ea typeface="Times New Roman"/>
                          <a:cs typeface="Mangal"/>
                        </a:rPr>
                        <a:t>{</a:t>
                      </a:r>
                      <a:r>
                        <a:rPr lang="en-US" sz="2400" dirty="0" err="1">
                          <a:latin typeface="AgniParikchha" pitchFamily="2" charset="0"/>
                          <a:ea typeface="Times New Roman"/>
                          <a:cs typeface="Mangal"/>
                        </a:rPr>
                        <a:t>x?nfO</a:t>
                      </a:r>
                      <a:r>
                        <a:rPr lang="en-US" sz="2400" dirty="0">
                          <a:latin typeface="AgniParikchha" pitchFamily="2" charset="0"/>
                          <a:ea typeface="Times New Roman"/>
                          <a:cs typeface="Mangal"/>
                        </a:rPr>
                        <a:t>{ </a:t>
                      </a:r>
                      <a:r>
                        <a:rPr lang="en-US" sz="2400" dirty="0" err="1">
                          <a:latin typeface="AgniParikchha" pitchFamily="2" charset="0"/>
                          <a:ea typeface="Times New Roman"/>
                          <a:cs typeface="Mangal"/>
                        </a:rPr>
                        <a:t>gu</a:t>
                      </a:r>
                      <a:r>
                        <a:rPr lang="en-US" sz="2400" dirty="0">
                          <a:latin typeface="AgniParikchha" pitchFamily="2" charset="0"/>
                          <a:ea typeface="Times New Roman"/>
                          <a:cs typeface="Mangal"/>
                        </a:rPr>
                        <a:t>/</a:t>
                      </a:r>
                      <a:r>
                        <a:rPr lang="en-US" sz="2400" dirty="0" err="1">
                          <a:latin typeface="AgniParikchha" pitchFamily="2" charset="0"/>
                          <a:ea typeface="Times New Roman"/>
                          <a:cs typeface="Mangal"/>
                        </a:rPr>
                        <a:t>sf</a:t>
                      </a:r>
                      <a:r>
                        <a:rPr lang="en-US" sz="2400" dirty="0">
                          <a:latin typeface="AgniParikchha" pitchFamily="2" charset="0"/>
                          <a:ea typeface="Times New Roman"/>
                          <a:cs typeface="Mangal"/>
                        </a:rPr>
                        <a:t> </a:t>
                      </a:r>
                      <a:r>
                        <a:rPr lang="en-US" sz="2400" dirty="0" err="1">
                          <a:latin typeface="AgniParikchha" pitchFamily="2" charset="0"/>
                          <a:ea typeface="Times New Roman"/>
                          <a:cs typeface="Mangal"/>
                        </a:rPr>
                        <a:t>ljsfz</a:t>
                      </a:r>
                      <a:r>
                        <a:rPr lang="en-US" sz="2400" dirty="0">
                          <a:latin typeface="AgniParikchha" pitchFamily="2" charset="0"/>
                          <a:ea typeface="Times New Roman"/>
                          <a:cs typeface="Mangal"/>
                        </a:rPr>
                        <a:t> </a:t>
                      </a:r>
                      <a:endParaRPr lang="en-US" sz="1400" dirty="0">
                        <a:latin typeface="AgniParikchha" pitchFamily="2" charset="0"/>
                        <a:ea typeface="Times New Roman"/>
                        <a:cs typeface="Mangal"/>
                      </a:endParaRPr>
                    </a:p>
                    <a:p>
                      <a:pPr marL="0" marR="0">
                        <a:lnSpc>
                          <a:spcPct val="115000"/>
                        </a:lnSpc>
                        <a:spcBef>
                          <a:spcPts val="0"/>
                        </a:spcBef>
                        <a:spcAft>
                          <a:spcPts val="0"/>
                        </a:spcAft>
                      </a:pPr>
                      <a:r>
                        <a:rPr lang="en-US" sz="2400" dirty="0" err="1">
                          <a:latin typeface="AgniParikchha" pitchFamily="2" charset="0"/>
                          <a:ea typeface="Times New Roman"/>
                          <a:cs typeface="Mangal"/>
                        </a:rPr>
                        <a:t>lgdf</a:t>
                      </a:r>
                      <a:r>
                        <a:rPr lang="en-US" sz="2400" dirty="0">
                          <a:latin typeface="AgniParikchha" pitchFamily="2" charset="0"/>
                          <a:ea typeface="Times New Roman"/>
                          <a:cs typeface="Mangal"/>
                        </a:rPr>
                        <a:t>{0f ;</a:t>
                      </a:r>
                      <a:r>
                        <a:rPr lang="en-US" sz="2400" dirty="0" err="1">
                          <a:latin typeface="AgniParikchha" pitchFamily="2" charset="0"/>
                          <a:ea typeface="Times New Roman"/>
                          <a:cs typeface="Mangal"/>
                        </a:rPr>
                        <a:t>DalGw</a:t>
                      </a:r>
                      <a:r>
                        <a:rPr lang="en-US" sz="2400" dirty="0">
                          <a:latin typeface="AgniParikchha" pitchFamily="2" charset="0"/>
                          <a:ea typeface="Times New Roman"/>
                          <a:cs typeface="Mangal"/>
                        </a:rPr>
                        <a:t> </a:t>
                      </a:r>
                      <a:r>
                        <a:rPr lang="en-US" sz="2400" dirty="0" err="1">
                          <a:latin typeface="AgniParikchha" pitchFamily="2" charset="0"/>
                          <a:ea typeface="Times New Roman"/>
                          <a:cs typeface="Mangal"/>
                        </a:rPr>
                        <a:t>laifodf</a:t>
                      </a:r>
                      <a:r>
                        <a:rPr lang="en-US" sz="2400" dirty="0">
                          <a:latin typeface="AgniParikchha" pitchFamily="2" charset="0"/>
                          <a:ea typeface="Times New Roman"/>
                          <a:cs typeface="Mangal"/>
                        </a:rPr>
                        <a:t> </a:t>
                      </a:r>
                      <a:r>
                        <a:rPr lang="en-US" sz="2400" dirty="0" err="1">
                          <a:latin typeface="AgniParikchha" pitchFamily="2" charset="0"/>
                          <a:ea typeface="Times New Roman"/>
                          <a:cs typeface="Mangal"/>
                        </a:rPr>
                        <a:t>vf</a:t>
                      </a:r>
                      <a:r>
                        <a:rPr lang="en-US" sz="2400" dirty="0">
                          <a:latin typeface="AgniParikchha" pitchFamily="2" charset="0"/>
                          <a:ea typeface="Times New Roman"/>
                          <a:cs typeface="Mangal"/>
                        </a:rPr>
                        <a:t>]</a:t>
                      </a:r>
                      <a:r>
                        <a:rPr lang="en-US" sz="2400" dirty="0" err="1">
                          <a:latin typeface="AgniParikchha" pitchFamily="2" charset="0"/>
                          <a:ea typeface="Times New Roman"/>
                          <a:cs typeface="Mangal"/>
                        </a:rPr>
                        <a:t>hd'ns</a:t>
                      </a:r>
                      <a:r>
                        <a:rPr lang="en-US" sz="2400" dirty="0">
                          <a:latin typeface="AgniParikchha" pitchFamily="2" charset="0"/>
                          <a:ea typeface="Times New Roman"/>
                          <a:cs typeface="Mangal"/>
                        </a:rPr>
                        <a:t> l/</a:t>
                      </a:r>
                      <a:r>
                        <a:rPr lang="en-US" sz="2400" dirty="0" err="1">
                          <a:latin typeface="AgniParikchha" pitchFamily="2" charset="0"/>
                          <a:ea typeface="Times New Roman"/>
                          <a:cs typeface="Mangal"/>
                        </a:rPr>
                        <a:t>kf</a:t>
                      </a:r>
                      <a:r>
                        <a:rPr lang="en-US" sz="2400" dirty="0">
                          <a:latin typeface="AgniParikchha" pitchFamily="2" charset="0"/>
                          <a:ea typeface="Times New Roman"/>
                          <a:cs typeface="Mangal"/>
                        </a:rPr>
                        <a:t>]6{ </a:t>
                      </a:r>
                      <a:r>
                        <a:rPr lang="en-US" sz="2400" dirty="0" err="1">
                          <a:latin typeface="AgniParikchha" pitchFamily="2" charset="0"/>
                          <a:ea typeface="Times New Roman"/>
                          <a:cs typeface="Mangal"/>
                        </a:rPr>
                        <a:t>tof</a:t>
                      </a:r>
                      <a:r>
                        <a:rPr lang="en-US" sz="2400" dirty="0">
                          <a:latin typeface="AgniParikchha" pitchFamily="2" charset="0"/>
                          <a:ea typeface="Times New Roman"/>
                          <a:cs typeface="Mangal"/>
                        </a:rPr>
                        <a:t>/ </a:t>
                      </a:r>
                      <a:r>
                        <a:rPr lang="en-US" sz="2400" dirty="0" err="1">
                          <a:latin typeface="AgniParikchha" pitchFamily="2" charset="0"/>
                          <a:ea typeface="Times New Roman"/>
                          <a:cs typeface="Mangal"/>
                        </a:rPr>
                        <a:t>ul</a:t>
                      </a:r>
                      <a:r>
                        <a:rPr lang="en-US" sz="2400" dirty="0" smtClean="0">
                          <a:latin typeface="AgniParikchha" pitchFamily="2" charset="0"/>
                          <a:ea typeface="Times New Roman"/>
                          <a:cs typeface="Mangal"/>
                        </a:rPr>
                        <a:t>/ :</a:t>
                      </a:r>
                      <a:r>
                        <a:rPr lang="en-US" sz="2400" dirty="0" err="1" smtClean="0">
                          <a:latin typeface="AgniParikchha" pitchFamily="2" charset="0"/>
                          <a:ea typeface="Times New Roman"/>
                          <a:cs typeface="Mangal"/>
                        </a:rPr>
                        <a:t>yfgLo</a:t>
                      </a:r>
                      <a:r>
                        <a:rPr lang="en-US" sz="2400" baseline="0" dirty="0" smtClean="0">
                          <a:latin typeface="AgniParikchha" pitchFamily="2" charset="0"/>
                          <a:ea typeface="Times New Roman"/>
                          <a:cs typeface="Mangal"/>
                        </a:rPr>
                        <a:t> ;~</a:t>
                      </a:r>
                      <a:r>
                        <a:rPr lang="en-US" sz="2400" baseline="0" dirty="0" err="1" smtClean="0">
                          <a:latin typeface="AgniParikchha" pitchFamily="2" charset="0"/>
                          <a:ea typeface="Times New Roman"/>
                          <a:cs typeface="Mangal"/>
                        </a:rPr>
                        <a:t>rf</a:t>
                      </a:r>
                      <a:r>
                        <a:rPr lang="en-US" sz="2400" baseline="0" dirty="0" smtClean="0">
                          <a:latin typeface="AgniParikchha" pitchFamily="2" charset="0"/>
                          <a:ea typeface="Times New Roman"/>
                          <a:cs typeface="Mangal"/>
                        </a:rPr>
                        <a:t>/</a:t>
                      </a:r>
                      <a:r>
                        <a:rPr lang="en-US" sz="2400" baseline="0" dirty="0" err="1" smtClean="0">
                          <a:latin typeface="AgniParikchha" pitchFamily="2" charset="0"/>
                          <a:ea typeface="Times New Roman"/>
                          <a:cs typeface="Mangal"/>
                        </a:rPr>
                        <a:t>dfWoddf</a:t>
                      </a:r>
                      <a:r>
                        <a:rPr lang="en-US" sz="2400" dirty="0" smtClean="0">
                          <a:latin typeface="AgniParikchha" pitchFamily="2" charset="0"/>
                          <a:ea typeface="Times New Roman"/>
                          <a:cs typeface="Mangal"/>
                        </a:rPr>
                        <a:t> </a:t>
                      </a:r>
                      <a:r>
                        <a:rPr lang="en-US" sz="2400" dirty="0" err="1">
                          <a:latin typeface="AgniParikchha" pitchFamily="2" charset="0"/>
                          <a:ea typeface="Times New Roman"/>
                          <a:cs typeface="Mangal"/>
                        </a:rPr>
                        <a:t>k|sfzg</a:t>
                      </a:r>
                      <a:r>
                        <a:rPr lang="en-US" sz="2400" dirty="0">
                          <a:latin typeface="AgniParikchha" pitchFamily="2" charset="0"/>
                          <a:ea typeface="Times New Roman"/>
                          <a:cs typeface="Mangal"/>
                        </a:rPr>
                        <a:t> </a:t>
                      </a:r>
                      <a:r>
                        <a:rPr lang="en-US" sz="2400" dirty="0" err="1">
                          <a:latin typeface="AgniParikchha" pitchFamily="2" charset="0"/>
                          <a:ea typeface="Times New Roman"/>
                          <a:cs typeface="Mangal"/>
                        </a:rPr>
                        <a:t>ePsf</a:t>
                      </a:r>
                      <a:r>
                        <a:rPr lang="en-US" sz="2400" dirty="0">
                          <a:latin typeface="AgniParikchha" pitchFamily="2" charset="0"/>
                          <a:ea typeface="Times New Roman"/>
                          <a:cs typeface="Mangal"/>
                        </a:rPr>
                        <a:t>]</a:t>
                      </a:r>
                      <a:endParaRPr lang="en-US" sz="1400" dirty="0">
                        <a:latin typeface="AgniParikchha" pitchFamily="2" charset="0"/>
                        <a:ea typeface="Times New Roman"/>
                        <a:cs typeface="Mangal"/>
                      </a:endParaRPr>
                    </a:p>
                  </a:txBody>
                  <a:tcPr marL="59473" marR="59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41819292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884497687"/>
              </p:ext>
            </p:extLst>
          </p:nvPr>
        </p:nvGraphicFramePr>
        <p:xfrm>
          <a:off x="457201" y="477012"/>
          <a:ext cx="8229598" cy="6633972"/>
        </p:xfrm>
        <a:graphic>
          <a:graphicData uri="http://schemas.openxmlformats.org/drawingml/2006/table">
            <a:tbl>
              <a:tblPr/>
              <a:tblGrid>
                <a:gridCol w="602167">
                  <a:extLst>
                    <a:ext uri="{9D8B030D-6E8A-4147-A177-3AD203B41FA5}">
                      <a16:colId xmlns:a16="http://schemas.microsoft.com/office/drawing/2014/main" xmlns="" val="20000"/>
                    </a:ext>
                  </a:extLst>
                </a:gridCol>
                <a:gridCol w="2016139">
                  <a:extLst>
                    <a:ext uri="{9D8B030D-6E8A-4147-A177-3AD203B41FA5}">
                      <a16:colId xmlns:a16="http://schemas.microsoft.com/office/drawing/2014/main" xmlns="" val="20001"/>
                    </a:ext>
                  </a:extLst>
                </a:gridCol>
                <a:gridCol w="1129990">
                  <a:extLst>
                    <a:ext uri="{9D8B030D-6E8A-4147-A177-3AD203B41FA5}">
                      <a16:colId xmlns:a16="http://schemas.microsoft.com/office/drawing/2014/main" xmlns="" val="20002"/>
                    </a:ext>
                  </a:extLst>
                </a:gridCol>
                <a:gridCol w="1890503">
                  <a:extLst>
                    <a:ext uri="{9D8B030D-6E8A-4147-A177-3AD203B41FA5}">
                      <a16:colId xmlns:a16="http://schemas.microsoft.com/office/drawing/2014/main" xmlns="" val="20003"/>
                    </a:ext>
                  </a:extLst>
                </a:gridCol>
                <a:gridCol w="1219200">
                  <a:extLst>
                    <a:ext uri="{9D8B030D-6E8A-4147-A177-3AD203B41FA5}">
                      <a16:colId xmlns:a16="http://schemas.microsoft.com/office/drawing/2014/main" xmlns="" val="20004"/>
                    </a:ext>
                  </a:extLst>
                </a:gridCol>
                <a:gridCol w="1371599">
                  <a:extLst>
                    <a:ext uri="{9D8B030D-6E8A-4147-A177-3AD203B41FA5}">
                      <a16:colId xmlns:a16="http://schemas.microsoft.com/office/drawing/2014/main" xmlns="" val="20005"/>
                    </a:ext>
                  </a:extLst>
                </a:gridCol>
              </a:tblGrid>
              <a:tr h="755523">
                <a:tc>
                  <a:txBody>
                    <a:bodyPr/>
                    <a:lstStyle/>
                    <a:p>
                      <a:pPr marL="0" marR="0">
                        <a:lnSpc>
                          <a:spcPct val="115000"/>
                        </a:lnSpc>
                        <a:spcBef>
                          <a:spcPts val="0"/>
                        </a:spcBef>
                        <a:spcAft>
                          <a:spcPts val="0"/>
                        </a:spcAft>
                      </a:pPr>
                      <a:r>
                        <a:rPr lang="en-US" sz="2400" dirty="0">
                          <a:latin typeface="AgniParikchha" pitchFamily="2" charset="0"/>
                          <a:ea typeface="Times New Roman"/>
                          <a:cs typeface="Mangal"/>
                        </a:rPr>
                        <a:t>$</a:t>
                      </a:r>
                      <a:endParaRPr lang="en-US" sz="1400" dirty="0">
                        <a:latin typeface="AgniParikchha" pitchFamily="2" charset="0"/>
                        <a:ea typeface="Times New Roman"/>
                        <a:cs typeface="Mangal"/>
                      </a:endParaRPr>
                    </a:p>
                  </a:txBody>
                  <a:tcPr marL="59473" marR="59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400" b="1">
                          <a:latin typeface="AgniParikchha" pitchFamily="2" charset="0"/>
                          <a:ea typeface="Times New Roman"/>
                          <a:cs typeface="Mangal"/>
                        </a:rPr>
                        <a:t>ljsf; k|aw{g sfo{df ;xsfo{</a:t>
                      </a:r>
                      <a:endParaRPr lang="en-US" sz="1400">
                        <a:latin typeface="AgniParikchha" pitchFamily="2" charset="0"/>
                        <a:ea typeface="Times New Roman"/>
                        <a:cs typeface="Mangal"/>
                      </a:endParaRPr>
                    </a:p>
                  </a:txBody>
                  <a:tcPr marL="59473" marR="59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400" b="1" dirty="0">
                          <a:latin typeface="AgniParikchha" pitchFamily="2" charset="0"/>
                          <a:ea typeface="Times New Roman"/>
                          <a:cs typeface="Mangal"/>
                        </a:rPr>
                        <a:t>*)))))</a:t>
                      </a:r>
                      <a:endParaRPr lang="en-US" sz="1400" dirty="0">
                        <a:latin typeface="AgniParikchha" pitchFamily="2" charset="0"/>
                        <a:ea typeface="Times New Roman"/>
                        <a:cs typeface="Mangal"/>
                      </a:endParaRPr>
                    </a:p>
                  </a:txBody>
                  <a:tcPr marL="59473" marR="59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400" b="1">
                          <a:latin typeface="AgniParikchha" pitchFamily="2" charset="0"/>
                          <a:ea typeface="Times New Roman"/>
                          <a:cs typeface="Mangal"/>
                        </a:rPr>
                        <a:t>*)))))</a:t>
                      </a:r>
                      <a:endParaRPr lang="en-US" sz="1400">
                        <a:latin typeface="AgniParikchha" pitchFamily="2" charset="0"/>
                        <a:ea typeface="Times New Roman"/>
                        <a:cs typeface="Mangal"/>
                      </a:endParaRPr>
                    </a:p>
                  </a:txBody>
                  <a:tcPr marL="59473" marR="59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nSpc>
                          <a:spcPct val="115000"/>
                        </a:lnSpc>
                        <a:spcBef>
                          <a:spcPts val="0"/>
                        </a:spcBef>
                        <a:spcAft>
                          <a:spcPts val="0"/>
                        </a:spcAft>
                      </a:pPr>
                      <a:endParaRPr lang="en-US" sz="2400">
                        <a:latin typeface="AgniParikchha" pitchFamily="2" charset="0"/>
                        <a:ea typeface="Times New Roman"/>
                        <a:cs typeface="Mangal"/>
                      </a:endParaRPr>
                    </a:p>
                  </a:txBody>
                  <a:tcPr marL="59473" marR="59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xmlns="" val="10000"/>
                  </a:ext>
                </a:extLst>
              </a:tr>
              <a:tr h="755523">
                <a:tc>
                  <a:txBody>
                    <a:bodyPr/>
                    <a:lstStyle/>
                    <a:p>
                      <a:pPr marL="0" marR="0">
                        <a:lnSpc>
                          <a:spcPct val="115000"/>
                        </a:lnSpc>
                        <a:spcBef>
                          <a:spcPts val="0"/>
                        </a:spcBef>
                        <a:spcAft>
                          <a:spcPts val="0"/>
                        </a:spcAft>
                      </a:pPr>
                      <a:endParaRPr lang="en-US" sz="2400" dirty="0">
                        <a:latin typeface="AgniParikchha" pitchFamily="2" charset="0"/>
                        <a:ea typeface="Times New Roman"/>
                        <a:cs typeface="Mangal"/>
                      </a:endParaRPr>
                    </a:p>
                  </a:txBody>
                  <a:tcPr marL="59473" marR="59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400" b="1" dirty="0">
                          <a:latin typeface="AgniParikchha" pitchFamily="2" charset="0"/>
                          <a:ea typeface="Times New Roman"/>
                          <a:cs typeface="Mangal"/>
                        </a:rPr>
                        <a:t>;~</a:t>
                      </a:r>
                      <a:r>
                        <a:rPr lang="en-US" sz="2400" b="1" dirty="0" err="1">
                          <a:latin typeface="AgniParikchha" pitchFamily="2" charset="0"/>
                          <a:ea typeface="Times New Roman"/>
                          <a:cs typeface="Mangal"/>
                        </a:rPr>
                        <a:t>rf</a:t>
                      </a:r>
                      <a:r>
                        <a:rPr lang="en-US" sz="2400" b="1" dirty="0">
                          <a:latin typeface="AgniParikchha" pitchFamily="2" charset="0"/>
                          <a:ea typeface="Times New Roman"/>
                          <a:cs typeface="Mangal"/>
                        </a:rPr>
                        <a:t>/</a:t>
                      </a:r>
                      <a:r>
                        <a:rPr lang="en-US" sz="2400" b="1" dirty="0" err="1">
                          <a:latin typeface="AgniParikchha" pitchFamily="2" charset="0"/>
                          <a:ea typeface="Times New Roman"/>
                          <a:cs typeface="Mangal"/>
                        </a:rPr>
                        <a:t>dfWodsf</a:t>
                      </a:r>
                      <a:r>
                        <a:rPr lang="en-US" sz="2400" b="1" dirty="0">
                          <a:latin typeface="AgniParikchha" pitchFamily="2" charset="0"/>
                          <a:ea typeface="Times New Roman"/>
                          <a:cs typeface="Mangal"/>
                        </a:rPr>
                        <a:t>] </a:t>
                      </a:r>
                      <a:r>
                        <a:rPr lang="en-US" sz="2400" b="1" dirty="0" err="1">
                          <a:latin typeface="AgniParikchha" pitchFamily="2" charset="0"/>
                          <a:ea typeface="Times New Roman"/>
                          <a:cs typeface="Mangal"/>
                        </a:rPr>
                        <a:t>k|sf</a:t>
                      </a:r>
                      <a:r>
                        <a:rPr lang="en-US" sz="2400" b="1" dirty="0">
                          <a:latin typeface="AgniParikchha" pitchFamily="2" charset="0"/>
                          <a:ea typeface="Times New Roman"/>
                          <a:cs typeface="Mangal"/>
                        </a:rPr>
                        <a:t>/</a:t>
                      </a:r>
                      <a:endParaRPr lang="en-US" sz="1400" dirty="0">
                        <a:latin typeface="AgniParikchha" pitchFamily="2" charset="0"/>
                        <a:ea typeface="Times New Roman"/>
                        <a:cs typeface="Mangal"/>
                      </a:endParaRPr>
                    </a:p>
                  </a:txBody>
                  <a:tcPr marL="59473" marR="59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400" b="1">
                          <a:latin typeface="AgniParikchha" pitchFamily="2" charset="0"/>
                          <a:ea typeface="Times New Roman"/>
                          <a:cs typeface="Mangal"/>
                        </a:rPr>
                        <a:t>;+Vof</a:t>
                      </a:r>
                      <a:endParaRPr lang="en-US" sz="1400">
                        <a:latin typeface="AgniParikchha" pitchFamily="2" charset="0"/>
                        <a:ea typeface="Times New Roman"/>
                        <a:cs typeface="Mangal"/>
                      </a:endParaRPr>
                    </a:p>
                  </a:txBody>
                  <a:tcPr marL="59473" marR="59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400" b="1">
                          <a:latin typeface="AgniParikchha" pitchFamily="2" charset="0"/>
                          <a:ea typeface="Times New Roman"/>
                          <a:cs typeface="Mangal"/>
                        </a:rPr>
                        <a:t>;xsfo{sf] /sd</a:t>
                      </a:r>
                      <a:endParaRPr lang="en-US" sz="1400">
                        <a:latin typeface="AgniParikchha" pitchFamily="2" charset="0"/>
                        <a:ea typeface="Times New Roman"/>
                        <a:cs typeface="Mangal"/>
                      </a:endParaRPr>
                    </a:p>
                  </a:txBody>
                  <a:tcPr marL="59473" marR="59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400" b="1">
                          <a:latin typeface="AgniParikchha" pitchFamily="2" charset="0"/>
                          <a:ea typeface="Times New Roman"/>
                          <a:cs typeface="Mangal"/>
                        </a:rPr>
                        <a:t>vr{ ePsf] /sd</a:t>
                      </a:r>
                      <a:endParaRPr lang="en-US" sz="1400">
                        <a:latin typeface="AgniParikchha" pitchFamily="2" charset="0"/>
                        <a:ea typeface="Times New Roman"/>
                        <a:cs typeface="Mangal"/>
                      </a:endParaRPr>
                    </a:p>
                  </a:txBody>
                  <a:tcPr marL="59473" marR="59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400" b="1">
                          <a:latin typeface="AgniParikchha" pitchFamily="2" charset="0"/>
                          <a:ea typeface="Times New Roman"/>
                          <a:cs typeface="Mangal"/>
                        </a:rPr>
                        <a:t>sfo{s|d</a:t>
                      </a:r>
                      <a:endParaRPr lang="en-US" sz="1400">
                        <a:latin typeface="AgniParikchha" pitchFamily="2" charset="0"/>
                        <a:ea typeface="Times New Roman"/>
                        <a:cs typeface="Mangal"/>
                      </a:endParaRPr>
                    </a:p>
                  </a:txBody>
                  <a:tcPr marL="59473" marR="59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755523">
                <a:tc>
                  <a:txBody>
                    <a:bodyPr/>
                    <a:lstStyle/>
                    <a:p>
                      <a:pPr marL="0" marR="0">
                        <a:lnSpc>
                          <a:spcPct val="115000"/>
                        </a:lnSpc>
                        <a:spcBef>
                          <a:spcPts val="0"/>
                        </a:spcBef>
                        <a:spcAft>
                          <a:spcPts val="0"/>
                        </a:spcAft>
                      </a:pPr>
                      <a:r>
                        <a:rPr lang="en-US" sz="2400" dirty="0">
                          <a:latin typeface="AgniParikchha" pitchFamily="2" charset="0"/>
                          <a:ea typeface="Times New Roman"/>
                          <a:cs typeface="Mangal"/>
                        </a:rPr>
                        <a:t>s</a:t>
                      </a:r>
                      <a:endParaRPr lang="en-US" sz="1400" dirty="0">
                        <a:latin typeface="AgniParikchha" pitchFamily="2" charset="0"/>
                        <a:ea typeface="Times New Roman"/>
                        <a:cs typeface="Mangal"/>
                      </a:endParaRPr>
                    </a:p>
                  </a:txBody>
                  <a:tcPr marL="59473" marR="59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400">
                          <a:latin typeface="AgniParikchha" pitchFamily="2" charset="0"/>
                          <a:ea typeface="Times New Roman"/>
                          <a:cs typeface="Mangal"/>
                        </a:rPr>
                        <a:t>b}lgs klqsf</a:t>
                      </a:r>
                      <a:endParaRPr lang="en-US" sz="1400">
                        <a:latin typeface="AgniParikchha" pitchFamily="2" charset="0"/>
                        <a:ea typeface="Times New Roman"/>
                        <a:cs typeface="Mangal"/>
                      </a:endParaRPr>
                    </a:p>
                  </a:txBody>
                  <a:tcPr marL="59473" marR="59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400">
                          <a:latin typeface="AgniParikchha" pitchFamily="2" charset="0"/>
                          <a:ea typeface="Times New Roman"/>
                          <a:cs typeface="Mangal"/>
                        </a:rPr>
                        <a:t>$</a:t>
                      </a:r>
                      <a:endParaRPr lang="en-US" sz="1400">
                        <a:latin typeface="AgniParikchha" pitchFamily="2" charset="0"/>
                        <a:ea typeface="Times New Roman"/>
                        <a:cs typeface="Mangal"/>
                      </a:endParaRPr>
                    </a:p>
                  </a:txBody>
                  <a:tcPr marL="59473" marR="59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400">
                          <a:latin typeface="AgniParikchha" pitchFamily="2" charset="0"/>
                          <a:ea typeface="Times New Roman"/>
                          <a:cs typeface="Mangal"/>
                        </a:rPr>
                        <a:t>%)))).</a:t>
                      </a:r>
                      <a:endParaRPr lang="en-US" sz="1400">
                        <a:latin typeface="AgniParikchha" pitchFamily="2" charset="0"/>
                        <a:ea typeface="Times New Roman"/>
                        <a:cs typeface="Mangal"/>
                      </a:endParaRPr>
                    </a:p>
                  </a:txBody>
                  <a:tcPr marL="59473" marR="59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400">
                          <a:latin typeface="AgniParikchha" pitchFamily="2" charset="0"/>
                          <a:ea typeface="Times New Roman"/>
                          <a:cs typeface="Mangal"/>
                        </a:rPr>
                        <a:t>@))))).</a:t>
                      </a:r>
                      <a:endParaRPr lang="en-US" sz="1400">
                        <a:latin typeface="AgniParikchha" pitchFamily="2" charset="0"/>
                        <a:ea typeface="Times New Roman"/>
                        <a:cs typeface="Mangal"/>
                      </a:endParaRPr>
                    </a:p>
                  </a:txBody>
                  <a:tcPr marL="59473" marR="59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400">
                          <a:latin typeface="AgniParikchha" pitchFamily="2" charset="0"/>
                          <a:ea typeface="Times New Roman"/>
                          <a:cs typeface="Mangal"/>
                        </a:rPr>
                        <a:t>;Gb]z d'ns ;'rgf k|sfzg</a:t>
                      </a:r>
                      <a:endParaRPr lang="en-US" sz="1400">
                        <a:latin typeface="AgniParikchha" pitchFamily="2" charset="0"/>
                        <a:ea typeface="Times New Roman"/>
                        <a:cs typeface="Mangal"/>
                      </a:endParaRPr>
                    </a:p>
                  </a:txBody>
                  <a:tcPr marL="59473" marR="59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377762">
                <a:tc>
                  <a:txBody>
                    <a:bodyPr/>
                    <a:lstStyle/>
                    <a:p>
                      <a:pPr marL="0" marR="0">
                        <a:lnSpc>
                          <a:spcPct val="115000"/>
                        </a:lnSpc>
                        <a:spcBef>
                          <a:spcPts val="0"/>
                        </a:spcBef>
                        <a:spcAft>
                          <a:spcPts val="0"/>
                        </a:spcAft>
                      </a:pPr>
                      <a:r>
                        <a:rPr lang="en-US" sz="2400" dirty="0" smtClean="0">
                          <a:latin typeface="AgniParikchha" pitchFamily="2" charset="0"/>
                          <a:ea typeface="Times New Roman"/>
                          <a:cs typeface="Mangal"/>
                        </a:rPr>
                        <a:t>v</a:t>
                      </a:r>
                      <a:endParaRPr lang="en-US" sz="1400" dirty="0">
                        <a:latin typeface="AgniParikchha" pitchFamily="2" charset="0"/>
                        <a:ea typeface="Times New Roman"/>
                        <a:cs typeface="Mangal"/>
                      </a:endParaRPr>
                    </a:p>
                  </a:txBody>
                  <a:tcPr marL="59473" marR="59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400">
                          <a:latin typeface="AgniParikchha" pitchFamily="2" charset="0"/>
                          <a:ea typeface="Times New Roman"/>
                          <a:cs typeface="Mangal"/>
                        </a:rPr>
                        <a:t>;fKtflxs klqsf</a:t>
                      </a:r>
                      <a:endParaRPr lang="en-US" sz="1400">
                        <a:latin typeface="AgniParikchha" pitchFamily="2" charset="0"/>
                        <a:ea typeface="Times New Roman"/>
                        <a:cs typeface="Mangal"/>
                      </a:endParaRPr>
                    </a:p>
                  </a:txBody>
                  <a:tcPr marL="59473" marR="59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400">
                          <a:latin typeface="AgniParikchha" pitchFamily="2" charset="0"/>
                          <a:ea typeface="Times New Roman"/>
                          <a:cs typeface="Mangal"/>
                        </a:rPr>
                        <a:t>*</a:t>
                      </a:r>
                      <a:endParaRPr lang="en-US" sz="1400">
                        <a:latin typeface="AgniParikchha" pitchFamily="2" charset="0"/>
                        <a:ea typeface="Times New Roman"/>
                        <a:cs typeface="Mangal"/>
                      </a:endParaRPr>
                    </a:p>
                  </a:txBody>
                  <a:tcPr marL="59473" marR="59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400">
                          <a:latin typeface="AgniParikchha" pitchFamily="2" charset="0"/>
                          <a:ea typeface="Times New Roman"/>
                          <a:cs typeface="Mangal"/>
                        </a:rPr>
                        <a:t>@@)))</a:t>
                      </a:r>
                      <a:endParaRPr lang="en-US" sz="1400">
                        <a:latin typeface="AgniParikchha" pitchFamily="2" charset="0"/>
                        <a:ea typeface="Times New Roman"/>
                        <a:cs typeface="Mangal"/>
                      </a:endParaRPr>
                    </a:p>
                  </a:txBody>
                  <a:tcPr marL="59473" marR="59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400">
                          <a:latin typeface="AgniParikchha" pitchFamily="2" charset="0"/>
                          <a:ea typeface="Times New Roman"/>
                          <a:cs typeface="Mangal"/>
                        </a:rPr>
                        <a:t>!&amp;^))).</a:t>
                      </a:r>
                      <a:endParaRPr lang="en-US" sz="1400">
                        <a:latin typeface="AgniParikchha" pitchFamily="2" charset="0"/>
                        <a:ea typeface="Times New Roman"/>
                        <a:cs typeface="Mangal"/>
                      </a:endParaRPr>
                    </a:p>
                  </a:txBody>
                  <a:tcPr marL="59473" marR="59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400">
                          <a:latin typeface="AgniParikchha" pitchFamily="2" charset="0"/>
                          <a:ea typeface="Times New Roman"/>
                          <a:cs typeface="Mangal"/>
                        </a:rPr>
                        <a:t>P]</a:t>
                      </a:r>
                      <a:endParaRPr lang="en-US" sz="1400">
                        <a:latin typeface="AgniParikchha" pitchFamily="2" charset="0"/>
                        <a:ea typeface="Times New Roman"/>
                        <a:cs typeface="Mangal"/>
                      </a:endParaRPr>
                    </a:p>
                  </a:txBody>
                  <a:tcPr marL="59473" marR="59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377762">
                <a:tc>
                  <a:txBody>
                    <a:bodyPr/>
                    <a:lstStyle/>
                    <a:p>
                      <a:pPr marL="0" marR="0">
                        <a:lnSpc>
                          <a:spcPct val="115000"/>
                        </a:lnSpc>
                        <a:spcBef>
                          <a:spcPts val="0"/>
                        </a:spcBef>
                        <a:spcAft>
                          <a:spcPts val="0"/>
                        </a:spcAft>
                      </a:pPr>
                      <a:r>
                        <a:rPr lang="en-US" sz="2400" dirty="0">
                          <a:latin typeface="AgniParikchha" pitchFamily="2" charset="0"/>
                          <a:ea typeface="Times New Roman"/>
                          <a:cs typeface="Mangal"/>
                        </a:rPr>
                        <a:t>u</a:t>
                      </a:r>
                      <a:endParaRPr lang="en-US" sz="1400" dirty="0">
                        <a:latin typeface="AgniParikchha" pitchFamily="2" charset="0"/>
                        <a:ea typeface="Times New Roman"/>
                        <a:cs typeface="Mangal"/>
                      </a:endParaRPr>
                    </a:p>
                  </a:txBody>
                  <a:tcPr marL="59473" marR="59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400">
                          <a:latin typeface="AgniParikchha" pitchFamily="2" charset="0"/>
                          <a:ea typeface="Times New Roman"/>
                          <a:cs typeface="Mangal"/>
                        </a:rPr>
                        <a:t>dfl;s klqsf</a:t>
                      </a:r>
                      <a:endParaRPr lang="en-US" sz="1400">
                        <a:latin typeface="AgniParikchha" pitchFamily="2" charset="0"/>
                        <a:ea typeface="Times New Roman"/>
                        <a:cs typeface="Mangal"/>
                      </a:endParaRPr>
                    </a:p>
                  </a:txBody>
                  <a:tcPr marL="59473" marR="59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400">
                          <a:latin typeface="AgniParikchha" pitchFamily="2" charset="0"/>
                          <a:ea typeface="Times New Roman"/>
                          <a:cs typeface="Mangal"/>
                        </a:rPr>
                        <a:t>!</a:t>
                      </a:r>
                      <a:endParaRPr lang="en-US" sz="1400">
                        <a:latin typeface="AgniParikchha" pitchFamily="2" charset="0"/>
                        <a:ea typeface="Times New Roman"/>
                        <a:cs typeface="Mangal"/>
                      </a:endParaRPr>
                    </a:p>
                  </a:txBody>
                  <a:tcPr marL="59473" marR="59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400">
                          <a:latin typeface="AgniParikchha" pitchFamily="2" charset="0"/>
                          <a:ea typeface="Times New Roman"/>
                          <a:cs typeface="Mangal"/>
                        </a:rPr>
                        <a:t>%))).</a:t>
                      </a:r>
                      <a:endParaRPr lang="en-US" sz="1400">
                        <a:latin typeface="AgniParikchha" pitchFamily="2" charset="0"/>
                        <a:ea typeface="Times New Roman"/>
                        <a:cs typeface="Mangal"/>
                      </a:endParaRPr>
                    </a:p>
                  </a:txBody>
                  <a:tcPr marL="59473" marR="59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400">
                          <a:latin typeface="AgniParikchha" pitchFamily="2" charset="0"/>
                          <a:ea typeface="Times New Roman"/>
                          <a:cs typeface="Mangal"/>
                        </a:rPr>
                        <a:t>%))).</a:t>
                      </a:r>
                      <a:endParaRPr lang="en-US" sz="1400">
                        <a:latin typeface="AgniParikchha" pitchFamily="2" charset="0"/>
                        <a:ea typeface="Times New Roman"/>
                        <a:cs typeface="Mangal"/>
                      </a:endParaRPr>
                    </a:p>
                  </a:txBody>
                  <a:tcPr marL="59473" marR="59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400">
                          <a:latin typeface="AgniParikchha" pitchFamily="2" charset="0"/>
                          <a:ea typeface="Times New Roman"/>
                          <a:cs typeface="Mangal"/>
                        </a:rPr>
                        <a:t>P]</a:t>
                      </a:r>
                      <a:endParaRPr lang="en-US" sz="1400">
                        <a:latin typeface="AgniParikchha" pitchFamily="2" charset="0"/>
                        <a:ea typeface="Times New Roman"/>
                        <a:cs typeface="Mangal"/>
                      </a:endParaRPr>
                    </a:p>
                  </a:txBody>
                  <a:tcPr marL="59473" marR="59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755523">
                <a:tc>
                  <a:txBody>
                    <a:bodyPr/>
                    <a:lstStyle/>
                    <a:p>
                      <a:pPr marL="0" marR="0">
                        <a:lnSpc>
                          <a:spcPct val="115000"/>
                        </a:lnSpc>
                        <a:spcBef>
                          <a:spcPts val="0"/>
                        </a:spcBef>
                        <a:spcAft>
                          <a:spcPts val="0"/>
                        </a:spcAft>
                      </a:pPr>
                      <a:r>
                        <a:rPr lang="en-US" sz="2400" dirty="0">
                          <a:latin typeface="AgniParikchha" pitchFamily="2" charset="0"/>
                          <a:ea typeface="Times New Roman"/>
                          <a:cs typeface="Mangal"/>
                        </a:rPr>
                        <a:t>3</a:t>
                      </a:r>
                      <a:endParaRPr lang="en-US" sz="1400" dirty="0">
                        <a:latin typeface="AgniParikchha" pitchFamily="2" charset="0"/>
                        <a:ea typeface="Times New Roman"/>
                        <a:cs typeface="Mangal"/>
                      </a:endParaRPr>
                    </a:p>
                  </a:txBody>
                  <a:tcPr marL="59473" marR="59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400">
                          <a:latin typeface="AgniParikchha" pitchFamily="2" charset="0"/>
                          <a:ea typeface="Times New Roman"/>
                          <a:cs typeface="Mangal"/>
                        </a:rPr>
                        <a:t>PkmPd /]l8of]</a:t>
                      </a:r>
                      <a:endParaRPr lang="en-US" sz="1400">
                        <a:latin typeface="AgniParikchha" pitchFamily="2" charset="0"/>
                        <a:ea typeface="Times New Roman"/>
                        <a:cs typeface="Mangal"/>
                      </a:endParaRPr>
                    </a:p>
                  </a:txBody>
                  <a:tcPr marL="59473" marR="59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400">
                          <a:latin typeface="AgniParikchha" pitchFamily="2" charset="0"/>
                          <a:ea typeface="Times New Roman"/>
                          <a:cs typeface="Mangal"/>
                        </a:rPr>
                        <a:t>%</a:t>
                      </a:r>
                      <a:endParaRPr lang="en-US" sz="1400">
                        <a:latin typeface="AgniParikchha" pitchFamily="2" charset="0"/>
                        <a:ea typeface="Times New Roman"/>
                        <a:cs typeface="Mangal"/>
                      </a:endParaRPr>
                    </a:p>
                  </a:txBody>
                  <a:tcPr marL="59473" marR="59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400">
                          <a:latin typeface="AgniParikchha" pitchFamily="2" charset="0"/>
                          <a:ea typeface="Times New Roman"/>
                          <a:cs typeface="Mangal"/>
                        </a:rPr>
                        <a:t>#))))</a:t>
                      </a:r>
                      <a:endParaRPr lang="en-US" sz="1400">
                        <a:latin typeface="AgniParikchha" pitchFamily="2" charset="0"/>
                        <a:ea typeface="Times New Roman"/>
                        <a:cs typeface="Mangal"/>
                      </a:endParaRPr>
                    </a:p>
                  </a:txBody>
                  <a:tcPr marL="59473" marR="59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400">
                          <a:latin typeface="AgniParikchha" pitchFamily="2" charset="0"/>
                          <a:ea typeface="Times New Roman"/>
                          <a:cs typeface="Mangal"/>
                        </a:rPr>
                        <a:t>!%)))).</a:t>
                      </a:r>
                      <a:endParaRPr lang="en-US" sz="1400">
                        <a:latin typeface="AgniParikchha" pitchFamily="2" charset="0"/>
                        <a:ea typeface="Times New Roman"/>
                        <a:cs typeface="Mangal"/>
                      </a:endParaRPr>
                    </a:p>
                  </a:txBody>
                  <a:tcPr marL="59473" marR="59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400">
                          <a:latin typeface="AgniParikchha" pitchFamily="2" charset="0"/>
                          <a:ea typeface="Times New Roman"/>
                          <a:cs typeface="Mangal"/>
                        </a:rPr>
                        <a:t>;Gb]zd'ns ;'rgf k|zf/0f</a:t>
                      </a:r>
                      <a:endParaRPr lang="en-US" sz="1400">
                        <a:latin typeface="AgniParikchha" pitchFamily="2" charset="0"/>
                        <a:ea typeface="Times New Roman"/>
                        <a:cs typeface="Mangal"/>
                      </a:endParaRPr>
                    </a:p>
                  </a:txBody>
                  <a:tcPr marL="59473" marR="59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2266569">
                <a:tc>
                  <a:txBody>
                    <a:bodyPr/>
                    <a:lstStyle/>
                    <a:p>
                      <a:pPr marL="0" marR="0">
                        <a:lnSpc>
                          <a:spcPct val="115000"/>
                        </a:lnSpc>
                        <a:spcBef>
                          <a:spcPts val="0"/>
                        </a:spcBef>
                        <a:spcAft>
                          <a:spcPts val="0"/>
                        </a:spcAft>
                      </a:pPr>
                      <a:r>
                        <a:rPr lang="en-US" sz="2400" dirty="0">
                          <a:latin typeface="AgniParikchha" pitchFamily="2" charset="0"/>
                          <a:ea typeface="Times New Roman"/>
                          <a:cs typeface="Mangal"/>
                        </a:rPr>
                        <a:t>ª</a:t>
                      </a:r>
                      <a:endParaRPr lang="en-US" sz="1400" dirty="0">
                        <a:latin typeface="AgniParikchha" pitchFamily="2" charset="0"/>
                        <a:ea typeface="Times New Roman"/>
                        <a:cs typeface="Mangal"/>
                      </a:endParaRPr>
                    </a:p>
                  </a:txBody>
                  <a:tcPr marL="59473" marR="59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400" dirty="0">
                          <a:latin typeface="AgniParikchha" pitchFamily="2" charset="0"/>
                          <a:ea typeface="Times New Roman"/>
                          <a:cs typeface="Mangal"/>
                        </a:rPr>
                        <a:t>6]</a:t>
                      </a:r>
                      <a:r>
                        <a:rPr lang="en-US" sz="2400" dirty="0" err="1">
                          <a:latin typeface="AgniParikchha" pitchFamily="2" charset="0"/>
                          <a:ea typeface="Times New Roman"/>
                          <a:cs typeface="Mangal"/>
                        </a:rPr>
                        <a:t>lnlehg</a:t>
                      </a:r>
                      <a:endParaRPr lang="en-US" sz="1400" dirty="0">
                        <a:latin typeface="AgniParikchha" pitchFamily="2" charset="0"/>
                        <a:ea typeface="Times New Roman"/>
                        <a:cs typeface="Mangal"/>
                      </a:endParaRPr>
                    </a:p>
                  </a:txBody>
                  <a:tcPr marL="59473" marR="59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400" dirty="0">
                          <a:latin typeface="AgniParikchha" pitchFamily="2" charset="0"/>
                          <a:ea typeface="Times New Roman"/>
                          <a:cs typeface="Mangal"/>
                        </a:rPr>
                        <a:t>@</a:t>
                      </a:r>
                      <a:endParaRPr lang="en-US" sz="1400" dirty="0">
                        <a:latin typeface="AgniParikchha" pitchFamily="2" charset="0"/>
                        <a:ea typeface="Times New Roman"/>
                        <a:cs typeface="Mangal"/>
                      </a:endParaRPr>
                    </a:p>
                  </a:txBody>
                  <a:tcPr marL="59473" marR="59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400" dirty="0">
                          <a:latin typeface="AgniParikchha" pitchFamily="2" charset="0"/>
                          <a:ea typeface="Times New Roman"/>
                          <a:cs typeface="Mangal"/>
                        </a:rPr>
                        <a:t>s[</a:t>
                      </a:r>
                      <a:r>
                        <a:rPr lang="en-US" sz="2400" dirty="0" err="1">
                          <a:latin typeface="AgniParikchha" pitchFamily="2" charset="0"/>
                          <a:ea typeface="Times New Roman"/>
                          <a:cs typeface="Mangal"/>
                        </a:rPr>
                        <a:t>lt</a:t>
                      </a:r>
                      <a:r>
                        <a:rPr lang="en-US" sz="2400" dirty="0">
                          <a:latin typeface="AgniParikchha" pitchFamily="2" charset="0"/>
                          <a:ea typeface="Times New Roman"/>
                          <a:cs typeface="Mangal"/>
                        </a:rPr>
                        <a:t> 6]</a:t>
                      </a:r>
                      <a:r>
                        <a:rPr lang="en-US" sz="2400" dirty="0" err="1">
                          <a:latin typeface="AgniParikchha" pitchFamily="2" charset="0"/>
                          <a:ea typeface="Times New Roman"/>
                          <a:cs typeface="Mangal"/>
                        </a:rPr>
                        <a:t>lnlehgM</a:t>
                      </a:r>
                      <a:r>
                        <a:rPr lang="en-US" sz="2400" dirty="0">
                          <a:latin typeface="AgniParikchha" pitchFamily="2" charset="0"/>
                          <a:ea typeface="Times New Roman"/>
                          <a:cs typeface="Mangal"/>
                        </a:rPr>
                        <a:t>%)))).</a:t>
                      </a:r>
                      <a:endParaRPr lang="en-US" sz="1400" dirty="0">
                        <a:latin typeface="AgniParikchha" pitchFamily="2" charset="0"/>
                        <a:ea typeface="Times New Roman"/>
                        <a:cs typeface="Mangal"/>
                      </a:endParaRPr>
                    </a:p>
                    <a:p>
                      <a:pPr marL="0" marR="0">
                        <a:lnSpc>
                          <a:spcPct val="115000"/>
                        </a:lnSpc>
                        <a:spcBef>
                          <a:spcPts val="0"/>
                        </a:spcBef>
                        <a:spcAft>
                          <a:spcPts val="0"/>
                        </a:spcAft>
                      </a:pPr>
                      <a:r>
                        <a:rPr lang="en-US" sz="2400" smtClean="0">
                          <a:latin typeface="AgniParikchha" pitchFamily="2" charset="0"/>
                          <a:ea typeface="Times New Roman"/>
                          <a:cs typeface="Mangal"/>
                        </a:rPr>
                        <a:t>w/fg</a:t>
                      </a:r>
                      <a:r>
                        <a:rPr lang="ne-NP" sz="2400" smtClean="0">
                          <a:latin typeface="AgniParikchha" pitchFamily="2" charset="0"/>
                          <a:ea typeface="Times New Roman"/>
                          <a:cs typeface="Mangal"/>
                        </a:rPr>
                        <a:t> </a:t>
                      </a:r>
                      <a:r>
                        <a:rPr lang="en-US" sz="2400" smtClean="0">
                          <a:latin typeface="AgniParikchha" pitchFamily="2" charset="0"/>
                          <a:ea typeface="Times New Roman"/>
                          <a:cs typeface="Mangal"/>
                        </a:rPr>
                        <a:t>:k</a:t>
                      </a:r>
                      <a:r>
                        <a:rPr lang="en-US" sz="2400" dirty="0">
                          <a:latin typeface="AgniParikchha" pitchFamily="2" charset="0"/>
                          <a:ea typeface="Times New Roman"/>
                          <a:cs typeface="Mangal"/>
                        </a:rPr>
                        <a:t>];M#)))).</a:t>
                      </a:r>
                      <a:endParaRPr lang="en-US" sz="1400" dirty="0">
                        <a:latin typeface="AgniParikchha" pitchFamily="2" charset="0"/>
                        <a:ea typeface="Times New Roman"/>
                        <a:cs typeface="Mangal"/>
                      </a:endParaRPr>
                    </a:p>
                  </a:txBody>
                  <a:tcPr marL="59473" marR="59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400" dirty="0">
                          <a:latin typeface="AgniParikchha" pitchFamily="2" charset="0"/>
                          <a:ea typeface="Times New Roman"/>
                          <a:cs typeface="Mangal"/>
                        </a:rPr>
                        <a:t>*)))).</a:t>
                      </a:r>
                      <a:endParaRPr lang="en-US" sz="1400" dirty="0">
                        <a:latin typeface="AgniParikchha" pitchFamily="2" charset="0"/>
                        <a:ea typeface="Times New Roman"/>
                        <a:cs typeface="Mangal"/>
                      </a:endParaRPr>
                    </a:p>
                  </a:txBody>
                  <a:tcPr marL="59473" marR="59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400" dirty="0">
                          <a:latin typeface="AgniParikchha" pitchFamily="2" charset="0"/>
                          <a:ea typeface="Times New Roman"/>
                          <a:cs typeface="Mangal"/>
                        </a:rPr>
                        <a:t>;</a:t>
                      </a:r>
                      <a:r>
                        <a:rPr lang="en-US" sz="2400" dirty="0" err="1">
                          <a:latin typeface="AgniParikchha" pitchFamily="2" charset="0"/>
                          <a:ea typeface="Times New Roman"/>
                          <a:cs typeface="Mangal"/>
                        </a:rPr>
                        <a:t>Gb</a:t>
                      </a:r>
                      <a:r>
                        <a:rPr lang="en-US" sz="2400" dirty="0">
                          <a:latin typeface="AgniParikchha" pitchFamily="2" charset="0"/>
                          <a:ea typeface="Times New Roman"/>
                          <a:cs typeface="Mangal"/>
                        </a:rPr>
                        <a:t>]</a:t>
                      </a:r>
                      <a:r>
                        <a:rPr lang="en-US" sz="2400" dirty="0" err="1">
                          <a:latin typeface="AgniParikchha" pitchFamily="2" charset="0"/>
                          <a:ea typeface="Times New Roman"/>
                          <a:cs typeface="Mangal"/>
                        </a:rPr>
                        <a:t>zd'ns</a:t>
                      </a:r>
                      <a:r>
                        <a:rPr lang="en-US" sz="2400" dirty="0">
                          <a:latin typeface="AgniParikchha" pitchFamily="2" charset="0"/>
                          <a:ea typeface="Times New Roman"/>
                          <a:cs typeface="Mangal"/>
                        </a:rPr>
                        <a:t> ;'</a:t>
                      </a:r>
                      <a:r>
                        <a:rPr lang="en-US" sz="2400" dirty="0" err="1">
                          <a:latin typeface="AgniParikchha" pitchFamily="2" charset="0"/>
                          <a:ea typeface="Times New Roman"/>
                          <a:cs typeface="Mangal"/>
                        </a:rPr>
                        <a:t>rgf</a:t>
                      </a:r>
                      <a:r>
                        <a:rPr lang="en-US" sz="2400" dirty="0">
                          <a:latin typeface="AgniParikchha" pitchFamily="2" charset="0"/>
                          <a:ea typeface="Times New Roman"/>
                          <a:cs typeface="Mangal"/>
                        </a:rPr>
                        <a:t> </a:t>
                      </a:r>
                      <a:r>
                        <a:rPr lang="en-US" sz="2400" dirty="0" err="1">
                          <a:latin typeface="AgniParikchha" pitchFamily="2" charset="0"/>
                          <a:ea typeface="Times New Roman"/>
                          <a:cs typeface="Mangal"/>
                        </a:rPr>
                        <a:t>tyf</a:t>
                      </a:r>
                      <a:r>
                        <a:rPr lang="en-US" sz="2400" dirty="0">
                          <a:latin typeface="AgniParikchha" pitchFamily="2" charset="0"/>
                          <a:ea typeface="Times New Roman"/>
                          <a:cs typeface="Mangal"/>
                        </a:rPr>
                        <a:t> </a:t>
                      </a:r>
                      <a:r>
                        <a:rPr lang="en-US" sz="2400" dirty="0" err="1">
                          <a:latin typeface="AgniParikchha" pitchFamily="2" charset="0"/>
                          <a:ea typeface="Times New Roman"/>
                          <a:cs typeface="Mangal"/>
                        </a:rPr>
                        <a:t>pkdxfgu</a:t>
                      </a:r>
                      <a:r>
                        <a:rPr lang="en-US" sz="2400" dirty="0">
                          <a:latin typeface="AgniParikchha" pitchFamily="2" charset="0"/>
                          <a:ea typeface="Times New Roman"/>
                          <a:cs typeface="Mangal"/>
                        </a:rPr>
                        <a:t>/</a:t>
                      </a:r>
                      <a:r>
                        <a:rPr lang="en-US" sz="2400" dirty="0" err="1">
                          <a:latin typeface="AgniParikchha" pitchFamily="2" charset="0"/>
                          <a:ea typeface="Times New Roman"/>
                          <a:cs typeface="Mangal"/>
                        </a:rPr>
                        <a:t>sf</a:t>
                      </a:r>
                      <a:r>
                        <a:rPr lang="en-US" sz="2400" dirty="0">
                          <a:latin typeface="AgniParikchha" pitchFamily="2" charset="0"/>
                          <a:ea typeface="Times New Roman"/>
                          <a:cs typeface="Mangal"/>
                        </a:rPr>
                        <a:t> </a:t>
                      </a:r>
                      <a:r>
                        <a:rPr lang="en-US" sz="2400" dirty="0" err="1">
                          <a:latin typeface="AgniParikchha" pitchFamily="2" charset="0"/>
                          <a:ea typeface="Times New Roman"/>
                          <a:cs typeface="Mangal"/>
                        </a:rPr>
                        <a:t>laleGg</a:t>
                      </a:r>
                      <a:r>
                        <a:rPr lang="en-US" sz="2400" dirty="0">
                          <a:latin typeface="AgniParikchha" pitchFamily="2" charset="0"/>
                          <a:ea typeface="Times New Roman"/>
                          <a:cs typeface="Mangal"/>
                        </a:rPr>
                        <a:t> </a:t>
                      </a:r>
                      <a:r>
                        <a:rPr lang="en-US" sz="2400" dirty="0" err="1">
                          <a:latin typeface="AgniParikchha" pitchFamily="2" charset="0"/>
                          <a:ea typeface="Times New Roman"/>
                          <a:cs typeface="Mangal"/>
                        </a:rPr>
                        <a:t>sfo</a:t>
                      </a:r>
                      <a:r>
                        <a:rPr lang="en-US" sz="2400" dirty="0">
                          <a:latin typeface="AgniParikchha" pitchFamily="2" charset="0"/>
                          <a:ea typeface="Times New Roman"/>
                          <a:cs typeface="Mangal"/>
                        </a:rPr>
                        <a:t>{</a:t>
                      </a:r>
                      <a:r>
                        <a:rPr lang="en-US" sz="2400" dirty="0" err="1">
                          <a:latin typeface="AgniParikchha" pitchFamily="2" charset="0"/>
                          <a:ea typeface="Times New Roman"/>
                          <a:cs typeface="Mangal"/>
                        </a:rPr>
                        <a:t>s|dsf</a:t>
                      </a:r>
                      <a:r>
                        <a:rPr lang="en-US" sz="2400" dirty="0">
                          <a:latin typeface="AgniParikchha" pitchFamily="2" charset="0"/>
                          <a:ea typeface="Times New Roman"/>
                          <a:cs typeface="Mangal"/>
                        </a:rPr>
                        <a:t>] k|;f/0f</a:t>
                      </a:r>
                      <a:endParaRPr lang="en-US" sz="1400" dirty="0">
                        <a:latin typeface="AgniParikchha" pitchFamily="2" charset="0"/>
                        <a:ea typeface="Times New Roman"/>
                        <a:cs typeface="Mangal"/>
                      </a:endParaRPr>
                    </a:p>
                  </a:txBody>
                  <a:tcPr marL="59473" marR="59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bl>
          </a:graphicData>
        </a:graphic>
      </p:graphicFrame>
      <p:sp>
        <p:nvSpPr>
          <p:cNvPr id="3" name="Rectangle 1"/>
          <p:cNvSpPr>
            <a:spLocks noChangeArrowheads="1"/>
          </p:cNvSpPr>
          <p:nvPr/>
        </p:nvSpPr>
        <p:spPr bwMode="auto">
          <a:xfrm>
            <a:off x="-152400" y="-76200"/>
            <a:ext cx="609600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600" b="1" i="0" u="none" strike="noStrike" cap="none" normalizeH="0" baseline="0" smtClean="0">
                <a:ln>
                  <a:noFill/>
                </a:ln>
                <a:solidFill>
                  <a:srgbClr val="C00000"/>
                </a:solidFill>
                <a:effectLst>
                  <a:outerShdw blurRad="38100" dist="38100" dir="2700000" algn="tl">
                    <a:srgbClr val="000000">
                      <a:alpha val="43137"/>
                    </a:srgbClr>
                  </a:outerShdw>
                </a:effectLst>
                <a:latin typeface="AgniParikchha" pitchFamily="2" charset="0"/>
                <a:ea typeface="Times New Roman" pitchFamily="18" charset="0"/>
                <a:cs typeface="Mangal" pitchFamily="18" charset="0"/>
              </a:rPr>
              <a:t>;"</a:t>
            </a:r>
            <a:r>
              <a:rPr kumimoji="0" lang="en-US" sz="3600" b="1" i="0" u="none" strike="noStrike" cap="none" normalizeH="0" baseline="0" dirty="0" err="1" smtClean="0">
                <a:ln>
                  <a:noFill/>
                </a:ln>
                <a:solidFill>
                  <a:srgbClr val="C00000"/>
                </a:solidFill>
                <a:effectLst>
                  <a:outerShdw blurRad="38100" dist="38100" dir="2700000" algn="tl">
                    <a:srgbClr val="000000">
                      <a:alpha val="43137"/>
                    </a:srgbClr>
                  </a:outerShdw>
                </a:effectLst>
                <a:latin typeface="AgniParikchha" pitchFamily="2" charset="0"/>
                <a:ea typeface="Times New Roman" pitchFamily="18" charset="0"/>
                <a:cs typeface="Mangal" pitchFamily="18" charset="0"/>
              </a:rPr>
              <a:t>rgf</a:t>
            </a:r>
            <a:r>
              <a:rPr kumimoji="0" lang="en-US" sz="3600" b="1" i="0" u="none" strike="noStrike" cap="none" normalizeH="0" baseline="0" dirty="0" smtClean="0">
                <a:ln>
                  <a:noFill/>
                </a:ln>
                <a:solidFill>
                  <a:srgbClr val="C00000"/>
                </a:solidFill>
                <a:effectLst>
                  <a:outerShdw blurRad="38100" dist="38100" dir="2700000" algn="tl">
                    <a:srgbClr val="000000">
                      <a:alpha val="43137"/>
                    </a:srgbClr>
                  </a:outerShdw>
                </a:effectLst>
                <a:latin typeface="AgniParikchha" pitchFamily="2" charset="0"/>
                <a:ea typeface="Times New Roman" pitchFamily="18" charset="0"/>
                <a:cs typeface="Mangal" pitchFamily="18" charset="0"/>
              </a:rPr>
              <a:t> </a:t>
            </a:r>
            <a:r>
              <a:rPr kumimoji="0" lang="en-US" sz="3600" b="1" i="0" u="none" strike="noStrike" cap="none" normalizeH="0" baseline="0" dirty="0" err="1" smtClean="0">
                <a:ln>
                  <a:noFill/>
                </a:ln>
                <a:solidFill>
                  <a:srgbClr val="C00000"/>
                </a:solidFill>
                <a:effectLst>
                  <a:outerShdw blurRad="38100" dist="38100" dir="2700000" algn="tl">
                    <a:srgbClr val="000000">
                      <a:alpha val="43137"/>
                    </a:srgbClr>
                  </a:outerShdw>
                </a:effectLst>
                <a:latin typeface="AgniParikchha" pitchFamily="2" charset="0"/>
                <a:ea typeface="Times New Roman" pitchFamily="18" charset="0"/>
                <a:cs typeface="Mangal" pitchFamily="18" charset="0"/>
              </a:rPr>
              <a:t>tyf</a:t>
            </a:r>
            <a:r>
              <a:rPr kumimoji="0" lang="en-US" sz="3600" b="1" i="0" u="none" strike="noStrike" cap="none" normalizeH="0" baseline="0" dirty="0" smtClean="0">
                <a:ln>
                  <a:noFill/>
                </a:ln>
                <a:solidFill>
                  <a:srgbClr val="C00000"/>
                </a:solidFill>
                <a:effectLst>
                  <a:outerShdw blurRad="38100" dist="38100" dir="2700000" algn="tl">
                    <a:srgbClr val="000000">
                      <a:alpha val="43137"/>
                    </a:srgbClr>
                  </a:outerShdw>
                </a:effectLst>
                <a:latin typeface="AgniParikchha" pitchFamily="2" charset="0"/>
                <a:ea typeface="Times New Roman" pitchFamily="18" charset="0"/>
                <a:cs typeface="Mangal" pitchFamily="18" charset="0"/>
              </a:rPr>
              <a:t> ;~</a:t>
            </a:r>
            <a:r>
              <a:rPr kumimoji="0" lang="en-US" sz="3600" b="1" i="0" u="none" strike="noStrike" cap="none" normalizeH="0" baseline="0" dirty="0" err="1" smtClean="0">
                <a:ln>
                  <a:noFill/>
                </a:ln>
                <a:solidFill>
                  <a:srgbClr val="C00000"/>
                </a:solidFill>
                <a:effectLst>
                  <a:outerShdw blurRad="38100" dist="38100" dir="2700000" algn="tl">
                    <a:srgbClr val="000000">
                      <a:alpha val="43137"/>
                    </a:srgbClr>
                  </a:outerShdw>
                </a:effectLst>
                <a:latin typeface="AgniParikchha" pitchFamily="2" charset="0"/>
                <a:ea typeface="Times New Roman" pitchFamily="18" charset="0"/>
                <a:cs typeface="Mangal" pitchFamily="18" charset="0"/>
              </a:rPr>
              <a:t>rf</a:t>
            </a:r>
            <a:r>
              <a:rPr kumimoji="0" lang="en-US" sz="3600" b="1" i="0" u="none" strike="noStrike" cap="none" normalizeH="0" baseline="0" dirty="0" smtClean="0">
                <a:ln>
                  <a:noFill/>
                </a:ln>
                <a:solidFill>
                  <a:srgbClr val="C00000"/>
                </a:solidFill>
                <a:effectLst>
                  <a:outerShdw blurRad="38100" dist="38100" dir="2700000" algn="tl">
                    <a:srgbClr val="000000">
                      <a:alpha val="43137"/>
                    </a:srgbClr>
                  </a:outerShdw>
                </a:effectLst>
                <a:latin typeface="AgniParikchha" pitchFamily="2" charset="0"/>
                <a:ea typeface="Times New Roman" pitchFamily="18" charset="0"/>
                <a:cs typeface="Mangal" pitchFamily="18" charset="0"/>
              </a:rPr>
              <a:t>/ </a:t>
            </a:r>
            <a:r>
              <a:rPr kumimoji="0" lang="en-US" sz="3600" b="1" i="0" u="none" strike="noStrike" cap="none" normalizeH="0" baseline="0" dirty="0" err="1" smtClean="0">
                <a:ln>
                  <a:noFill/>
                </a:ln>
                <a:solidFill>
                  <a:srgbClr val="C00000"/>
                </a:solidFill>
                <a:effectLst>
                  <a:outerShdw blurRad="38100" dist="38100" dir="2700000" algn="tl">
                    <a:srgbClr val="000000">
                      <a:alpha val="43137"/>
                    </a:srgbClr>
                  </a:outerShdw>
                </a:effectLst>
                <a:latin typeface="AgniParikchha" pitchFamily="2" charset="0"/>
                <a:ea typeface="Times New Roman" pitchFamily="18" charset="0"/>
                <a:cs typeface="Mangal" pitchFamily="18" charset="0"/>
              </a:rPr>
              <a:t>ljsf</a:t>
            </a:r>
            <a:r>
              <a:rPr kumimoji="0" lang="en-US" sz="3600" b="1" i="0" u="none" strike="noStrike" cap="none" normalizeH="0" baseline="0" dirty="0" smtClean="0">
                <a:ln>
                  <a:noFill/>
                </a:ln>
                <a:solidFill>
                  <a:srgbClr val="C00000"/>
                </a:solidFill>
                <a:effectLst>
                  <a:outerShdw blurRad="38100" dist="38100" dir="2700000" algn="tl">
                    <a:srgbClr val="000000">
                      <a:alpha val="43137"/>
                    </a:srgbClr>
                  </a:outerShdw>
                </a:effectLst>
                <a:latin typeface="AgniParikchha" pitchFamily="2" charset="0"/>
                <a:ea typeface="Times New Roman" pitchFamily="18" charset="0"/>
                <a:cs typeface="Mangal" pitchFamily="18" charset="0"/>
              </a:rPr>
              <a:t>; ;</a:t>
            </a:r>
            <a:r>
              <a:rPr kumimoji="0" lang="en-US" sz="3600" b="1" i="0" u="none" strike="noStrike" cap="none" normalizeH="0" baseline="0" err="1" smtClean="0">
                <a:ln>
                  <a:noFill/>
                </a:ln>
                <a:solidFill>
                  <a:srgbClr val="C00000"/>
                </a:solidFill>
                <a:effectLst>
                  <a:outerShdw blurRad="38100" dist="38100" dir="2700000" algn="tl">
                    <a:srgbClr val="000000">
                      <a:alpha val="43137"/>
                    </a:srgbClr>
                  </a:outerShdw>
                </a:effectLst>
                <a:latin typeface="AgniParikchha" pitchFamily="2" charset="0"/>
                <a:ea typeface="Times New Roman" pitchFamily="18" charset="0"/>
                <a:cs typeface="Mangal" pitchFamily="18" charset="0"/>
              </a:rPr>
              <a:t>DaGwL</a:t>
            </a:r>
            <a:r>
              <a:rPr kumimoji="0" lang="en-US" sz="3600" b="1" i="0" u="none" strike="noStrike" cap="none" normalizeH="0" baseline="0" smtClean="0">
                <a:ln>
                  <a:noFill/>
                </a:ln>
                <a:solidFill>
                  <a:srgbClr val="C00000"/>
                </a:solidFill>
                <a:effectLst>
                  <a:outerShdw blurRad="38100" dist="38100" dir="2700000" algn="tl">
                    <a:srgbClr val="000000">
                      <a:alpha val="43137"/>
                    </a:srgbClr>
                  </a:outerShdw>
                </a:effectLst>
                <a:latin typeface="AgniParikchha" pitchFamily="2" charset="0"/>
                <a:ea typeface="Times New Roman" pitchFamily="18" charset="0"/>
                <a:cs typeface="Mangal" pitchFamily="18" charset="0"/>
              </a:rPr>
              <a:t> sfo{s|d====</a:t>
            </a:r>
            <a:endParaRPr kumimoji="0" lang="en-US" sz="3200" b="0" i="0" u="none" strike="noStrike" cap="none" normalizeH="0" baseline="0" dirty="0" smtClean="0">
              <a:ln>
                <a:noFill/>
              </a:ln>
              <a:solidFill>
                <a:srgbClr val="C00000"/>
              </a:solidFill>
              <a:effectLst>
                <a:outerShdw blurRad="38100" dist="38100" dir="2700000" algn="tl">
                  <a:srgbClr val="000000">
                    <a:alpha val="43137"/>
                  </a:srgbClr>
                </a:outerShdw>
              </a:effectLst>
              <a:latin typeface="AgniParikchha" pitchFamily="2" charset="0"/>
              <a:cs typeface="Arial" pitchFamily="34" charset="0"/>
            </a:endParaRPr>
          </a:p>
        </p:txBody>
      </p:sp>
    </p:spTree>
    <p:extLst>
      <p:ext uri="{BB962C8B-B14F-4D97-AF65-F5344CB8AC3E}">
        <p14:creationId xmlns:p14="http://schemas.microsoft.com/office/powerpoint/2010/main" val="283791754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787" y="76200"/>
            <a:ext cx="8229600" cy="1066800"/>
          </a:xfrm>
        </p:spPr>
        <p:txBody>
          <a:bodyPr>
            <a:normAutofit/>
          </a:bodyPr>
          <a:lstStyle/>
          <a:p>
            <a:pPr algn="ctr"/>
            <a:r>
              <a:rPr lang="ne-NP" sz="4000" dirty="0" smtClean="0"/>
              <a:t>न्यायिक समिति तर्फ</a:t>
            </a:r>
            <a:endParaRPr lang="en-US" sz="5400" dirty="0"/>
          </a:p>
        </p:txBody>
      </p:sp>
      <p:graphicFrame>
        <p:nvGraphicFramePr>
          <p:cNvPr id="8" name="Content Placeholder 2"/>
          <p:cNvGraphicFramePr>
            <a:graphicFrameLocks noGrp="1"/>
          </p:cNvGraphicFramePr>
          <p:nvPr>
            <p:ph idx="1"/>
            <p:extLst>
              <p:ext uri="{D42A27DB-BD31-4B8C-83A1-F6EECF244321}">
                <p14:modId xmlns:p14="http://schemas.microsoft.com/office/powerpoint/2010/main" val="3740954098"/>
              </p:ext>
            </p:extLst>
          </p:nvPr>
        </p:nvGraphicFramePr>
        <p:xfrm>
          <a:off x="457200" y="1371600"/>
          <a:ext cx="8001000" cy="4541081"/>
        </p:xfrm>
        <a:graphic>
          <a:graphicData uri="http://schemas.openxmlformats.org/drawingml/2006/table">
            <a:tbl>
              <a:tblPr firstRow="1" bandRow="1">
                <a:tableStyleId>{5C22544A-7EE6-4342-B048-85BDC9FD1C3A}</a:tableStyleId>
              </a:tblPr>
              <a:tblGrid>
                <a:gridCol w="987778">
                  <a:extLst>
                    <a:ext uri="{9D8B030D-6E8A-4147-A177-3AD203B41FA5}">
                      <a16:colId xmlns:a16="http://schemas.microsoft.com/office/drawing/2014/main" xmlns="" val="20000"/>
                    </a:ext>
                  </a:extLst>
                </a:gridCol>
                <a:gridCol w="5679722">
                  <a:extLst>
                    <a:ext uri="{9D8B030D-6E8A-4147-A177-3AD203B41FA5}">
                      <a16:colId xmlns:a16="http://schemas.microsoft.com/office/drawing/2014/main" xmlns="" val="20001"/>
                    </a:ext>
                  </a:extLst>
                </a:gridCol>
                <a:gridCol w="1333500">
                  <a:extLst>
                    <a:ext uri="{9D8B030D-6E8A-4147-A177-3AD203B41FA5}">
                      <a16:colId xmlns:a16="http://schemas.microsoft.com/office/drawing/2014/main" xmlns="" val="20002"/>
                    </a:ext>
                  </a:extLst>
                </a:gridCol>
              </a:tblGrid>
              <a:tr h="618077">
                <a:tc>
                  <a:txBody>
                    <a:bodyPr/>
                    <a:lstStyle/>
                    <a:p>
                      <a:pPr algn="ctr"/>
                      <a:r>
                        <a:rPr lang="ne-NP" dirty="0" smtClean="0">
                          <a:cs typeface="Kalimati" pitchFamily="2"/>
                        </a:rPr>
                        <a:t>क्रसं</a:t>
                      </a:r>
                      <a:endParaRPr lang="en-US" dirty="0">
                        <a:cs typeface="Kalimati" pitchFamily="2"/>
                      </a:endParaRPr>
                    </a:p>
                  </a:txBody>
                  <a:tcPr anchor="ctr"/>
                </a:tc>
                <a:tc>
                  <a:txBody>
                    <a:bodyPr/>
                    <a:lstStyle/>
                    <a:p>
                      <a:pPr algn="ctr"/>
                      <a:r>
                        <a:rPr lang="ne-NP" dirty="0" smtClean="0">
                          <a:cs typeface="Kalimati" pitchFamily="2"/>
                        </a:rPr>
                        <a:t>कार्य विवरण</a:t>
                      </a:r>
                      <a:endParaRPr lang="en-US" dirty="0">
                        <a:cs typeface="Kalimati" pitchFamily="2"/>
                      </a:endParaRPr>
                    </a:p>
                  </a:txBody>
                  <a:tcPr anchor="ctr"/>
                </a:tc>
                <a:tc>
                  <a:txBody>
                    <a:bodyPr/>
                    <a:lstStyle/>
                    <a:p>
                      <a:pPr algn="ctr"/>
                      <a:r>
                        <a:rPr lang="ne-NP" dirty="0" smtClean="0">
                          <a:cs typeface="Kalimati" pitchFamily="2"/>
                        </a:rPr>
                        <a:t>संख्या</a:t>
                      </a:r>
                      <a:endParaRPr lang="en-US" dirty="0">
                        <a:cs typeface="Kalimati" pitchFamily="2"/>
                      </a:endParaRPr>
                    </a:p>
                  </a:txBody>
                  <a:tcPr anchor="ctr"/>
                </a:tc>
                <a:extLst>
                  <a:ext uri="{0D108BD9-81ED-4DB2-BD59-A6C34878D82A}">
                    <a16:rowId xmlns:a16="http://schemas.microsoft.com/office/drawing/2014/main" xmlns="" val="10000"/>
                  </a:ext>
                </a:extLst>
              </a:tr>
              <a:tr h="980751">
                <a:tc>
                  <a:txBody>
                    <a:bodyPr/>
                    <a:lstStyle/>
                    <a:p>
                      <a:pPr marL="0" indent="0" algn="ctr">
                        <a:buFont typeface="+mj-lt"/>
                        <a:buNone/>
                      </a:pPr>
                      <a:r>
                        <a:rPr lang="ne-NP" sz="2400" dirty="0" smtClean="0">
                          <a:cs typeface="Kalimati" pitchFamily="2"/>
                        </a:rPr>
                        <a:t>१</a:t>
                      </a:r>
                      <a:endParaRPr lang="en-US" sz="2400" dirty="0">
                        <a:cs typeface="Kalimati" pitchFamily="2"/>
                      </a:endParaRPr>
                    </a:p>
                  </a:txBody>
                  <a:tcPr anchor="ctr"/>
                </a:tc>
                <a:tc>
                  <a:txBody>
                    <a:bodyPr/>
                    <a:lstStyle/>
                    <a:p>
                      <a:r>
                        <a:rPr lang="ne-NP" sz="2400" dirty="0" smtClean="0">
                          <a:cs typeface="Kalimati" pitchFamily="2"/>
                        </a:rPr>
                        <a:t>हाल</a:t>
                      </a:r>
                      <a:r>
                        <a:rPr lang="ne-NP" sz="2400" baseline="0" dirty="0" smtClean="0">
                          <a:cs typeface="Kalimati" pitchFamily="2"/>
                        </a:rPr>
                        <a:t> सम्म न्यायिक समितिमा भएको बैठक संख्या </a:t>
                      </a:r>
                      <a:endParaRPr lang="en-US" sz="2400" dirty="0">
                        <a:cs typeface="Kalimati" pitchFamily="2"/>
                      </a:endParaRPr>
                    </a:p>
                  </a:txBody>
                  <a:tcPr anchor="ctr"/>
                </a:tc>
                <a:tc>
                  <a:txBody>
                    <a:bodyPr/>
                    <a:lstStyle/>
                    <a:p>
                      <a:pPr algn="ctr"/>
                      <a:r>
                        <a:rPr lang="ne-NP" sz="2400" dirty="0" smtClean="0">
                          <a:cs typeface="Kalimati" pitchFamily="2"/>
                        </a:rPr>
                        <a:t>87</a:t>
                      </a:r>
                      <a:endParaRPr lang="en-US" sz="2400" dirty="0">
                        <a:cs typeface="Kalimati" pitchFamily="2"/>
                      </a:endParaRPr>
                    </a:p>
                  </a:txBody>
                  <a:tcPr anchor="ctr"/>
                </a:tc>
                <a:extLst>
                  <a:ext uri="{0D108BD9-81ED-4DB2-BD59-A6C34878D82A}">
                    <a16:rowId xmlns:a16="http://schemas.microsoft.com/office/drawing/2014/main" xmlns="" val="10001"/>
                  </a:ext>
                </a:extLst>
              </a:tr>
              <a:tr h="980751">
                <a:tc>
                  <a:txBody>
                    <a:bodyPr/>
                    <a:lstStyle/>
                    <a:p>
                      <a:pPr marL="0" indent="0" algn="ctr">
                        <a:buFont typeface="+mj-lt"/>
                        <a:buNone/>
                      </a:pPr>
                      <a:r>
                        <a:rPr lang="ne-NP" sz="2400" dirty="0" smtClean="0">
                          <a:cs typeface="Kalimati" pitchFamily="2"/>
                        </a:rPr>
                        <a:t>१</a:t>
                      </a:r>
                      <a:endParaRPr lang="en-US" sz="2400" dirty="0">
                        <a:cs typeface="Kalimati" pitchFamily="2"/>
                      </a:endParaRPr>
                    </a:p>
                  </a:txBody>
                  <a:tcPr anchor="ctr"/>
                </a:tc>
                <a:tc>
                  <a:txBody>
                    <a:bodyPr/>
                    <a:lstStyle/>
                    <a:p>
                      <a:r>
                        <a:rPr lang="ne-NP" sz="2400" dirty="0" smtClean="0">
                          <a:cs typeface="Kalimati" pitchFamily="2"/>
                        </a:rPr>
                        <a:t>उजुरी निवेदन</a:t>
                      </a:r>
                      <a:r>
                        <a:rPr lang="ne-NP" sz="2400" baseline="0" dirty="0" smtClean="0">
                          <a:cs typeface="Kalimati" pitchFamily="2"/>
                        </a:rPr>
                        <a:t> दर्ता संख्या</a:t>
                      </a:r>
                      <a:endParaRPr lang="en-US" sz="2400" dirty="0">
                        <a:cs typeface="Kalimati" pitchFamily="2"/>
                      </a:endParaRPr>
                    </a:p>
                  </a:txBody>
                  <a:tcPr anchor="ctr"/>
                </a:tc>
                <a:tc>
                  <a:txBody>
                    <a:bodyPr/>
                    <a:lstStyle/>
                    <a:p>
                      <a:pPr algn="ctr"/>
                      <a:r>
                        <a:rPr lang="ne-NP" sz="2400" dirty="0" smtClean="0">
                          <a:cs typeface="Kalimati" pitchFamily="2"/>
                        </a:rPr>
                        <a:t>८१</a:t>
                      </a:r>
                      <a:endParaRPr lang="en-US" sz="2400" dirty="0">
                        <a:cs typeface="Kalimati" pitchFamily="2"/>
                      </a:endParaRPr>
                    </a:p>
                  </a:txBody>
                  <a:tcPr anchor="ctr"/>
                </a:tc>
                <a:extLst>
                  <a:ext uri="{0D108BD9-81ED-4DB2-BD59-A6C34878D82A}">
                    <a16:rowId xmlns:a16="http://schemas.microsoft.com/office/drawing/2014/main" xmlns="" val="10002"/>
                  </a:ext>
                </a:extLst>
              </a:tr>
              <a:tr h="653834">
                <a:tc>
                  <a:txBody>
                    <a:bodyPr/>
                    <a:lstStyle/>
                    <a:p>
                      <a:pPr marL="0" indent="0" algn="ctr">
                        <a:buFont typeface="+mj-lt"/>
                        <a:buNone/>
                      </a:pPr>
                      <a:r>
                        <a:rPr lang="ne-NP" sz="2400" dirty="0" smtClean="0">
                          <a:cs typeface="Kalimati" pitchFamily="2"/>
                        </a:rPr>
                        <a:t>२</a:t>
                      </a:r>
                      <a:endParaRPr lang="en-US" sz="2400" dirty="0">
                        <a:cs typeface="Kalimati" pitchFamily="2"/>
                      </a:endParaRPr>
                    </a:p>
                  </a:txBody>
                  <a:tcPr anchor="ctr"/>
                </a:tc>
                <a:tc>
                  <a:txBody>
                    <a:bodyPr/>
                    <a:lstStyle/>
                    <a:p>
                      <a:r>
                        <a:rPr lang="ne-NP" sz="2400" dirty="0" smtClean="0">
                          <a:cs typeface="Kalimati" pitchFamily="2"/>
                        </a:rPr>
                        <a:t>उजुरी फर्छ्योट संख्या</a:t>
                      </a:r>
                      <a:endParaRPr lang="en-US" sz="2400" dirty="0">
                        <a:cs typeface="Kalimati" pitchFamily="2"/>
                      </a:endParaRPr>
                    </a:p>
                  </a:txBody>
                  <a:tcPr anchor="ctr"/>
                </a:tc>
                <a:tc>
                  <a:txBody>
                    <a:bodyPr/>
                    <a:lstStyle/>
                    <a:p>
                      <a:pPr algn="ctr"/>
                      <a:r>
                        <a:rPr lang="ne-NP" sz="2400" dirty="0" smtClean="0">
                          <a:cs typeface="Kalimati" pitchFamily="2"/>
                        </a:rPr>
                        <a:t>६४</a:t>
                      </a:r>
                      <a:endParaRPr lang="en-US" sz="2400" dirty="0">
                        <a:cs typeface="Kalimati" pitchFamily="2"/>
                      </a:endParaRPr>
                    </a:p>
                  </a:txBody>
                  <a:tcPr anchor="ctr"/>
                </a:tc>
                <a:extLst>
                  <a:ext uri="{0D108BD9-81ED-4DB2-BD59-A6C34878D82A}">
                    <a16:rowId xmlns:a16="http://schemas.microsoft.com/office/drawing/2014/main" xmlns="" val="10003"/>
                  </a:ext>
                </a:extLst>
              </a:tr>
              <a:tr h="653834">
                <a:tc>
                  <a:txBody>
                    <a:bodyPr/>
                    <a:lstStyle/>
                    <a:p>
                      <a:pPr marL="0" indent="0" algn="ctr">
                        <a:buFont typeface="+mj-lt"/>
                        <a:buNone/>
                      </a:pPr>
                      <a:r>
                        <a:rPr lang="ne-NP" sz="2400" dirty="0" smtClean="0">
                          <a:cs typeface="Kalimati" pitchFamily="2"/>
                        </a:rPr>
                        <a:t>३</a:t>
                      </a:r>
                      <a:endParaRPr lang="en-US" sz="2400" dirty="0">
                        <a:cs typeface="Kalimati" pitchFamily="2"/>
                      </a:endParaRPr>
                    </a:p>
                  </a:txBody>
                  <a:tcPr anchor="ctr"/>
                </a:tc>
                <a:tc>
                  <a:txBody>
                    <a:bodyPr/>
                    <a:lstStyle/>
                    <a:p>
                      <a:r>
                        <a:rPr lang="ne-NP" sz="2400" dirty="0" smtClean="0">
                          <a:cs typeface="Kalimati" pitchFamily="2"/>
                        </a:rPr>
                        <a:t>समितिमा विचाराधिन मुद्दा संख्या </a:t>
                      </a:r>
                      <a:endParaRPr lang="en-US" sz="2400" dirty="0">
                        <a:cs typeface="Kalimati" pitchFamily="2"/>
                      </a:endParaRPr>
                    </a:p>
                  </a:txBody>
                  <a:tcPr anchor="ctr"/>
                </a:tc>
                <a:tc>
                  <a:txBody>
                    <a:bodyPr/>
                    <a:lstStyle/>
                    <a:p>
                      <a:pPr algn="ctr"/>
                      <a:r>
                        <a:rPr lang="ne-NP" sz="2400" dirty="0" smtClean="0">
                          <a:cs typeface="Kalimati" pitchFamily="2"/>
                        </a:rPr>
                        <a:t>१७</a:t>
                      </a:r>
                      <a:endParaRPr lang="en-US" sz="2400" dirty="0">
                        <a:cs typeface="Kalimati" pitchFamily="2"/>
                      </a:endParaRPr>
                    </a:p>
                  </a:txBody>
                  <a:tcPr anchor="ctr"/>
                </a:tc>
                <a:extLst>
                  <a:ext uri="{0D108BD9-81ED-4DB2-BD59-A6C34878D82A}">
                    <a16:rowId xmlns:a16="http://schemas.microsoft.com/office/drawing/2014/main" xmlns="" val="10004"/>
                  </a:ext>
                </a:extLst>
              </a:tr>
              <a:tr h="653834">
                <a:tc>
                  <a:txBody>
                    <a:bodyPr/>
                    <a:lstStyle/>
                    <a:p>
                      <a:pPr marL="0" indent="0" algn="ctr">
                        <a:buFont typeface="+mj-lt"/>
                        <a:buNone/>
                      </a:pPr>
                      <a:r>
                        <a:rPr lang="ne-NP" sz="2400" dirty="0" smtClean="0">
                          <a:cs typeface="Kalimati" pitchFamily="2"/>
                        </a:rPr>
                        <a:t>४</a:t>
                      </a:r>
                      <a:endParaRPr lang="en-US" sz="2400" dirty="0">
                        <a:cs typeface="Kalimati" pitchFamily="2"/>
                      </a:endParaRPr>
                    </a:p>
                  </a:txBody>
                  <a:tcPr anchor="ctr"/>
                </a:tc>
                <a:tc>
                  <a:txBody>
                    <a:bodyPr/>
                    <a:lstStyle/>
                    <a:p>
                      <a:r>
                        <a:rPr lang="ne-NP" sz="2400" dirty="0" smtClean="0">
                          <a:cs typeface="Kalimati" pitchFamily="2"/>
                        </a:rPr>
                        <a:t>जिल्ला</a:t>
                      </a:r>
                      <a:r>
                        <a:rPr lang="ne-NP" sz="2400" baseline="0" dirty="0" smtClean="0">
                          <a:cs typeface="Kalimati" pitchFamily="2"/>
                        </a:rPr>
                        <a:t> अदालतमा पठाइएको मुद्दा संख्या</a:t>
                      </a:r>
                      <a:endParaRPr lang="en-US" sz="2400" dirty="0">
                        <a:cs typeface="Kalimati" pitchFamily="2"/>
                      </a:endParaRPr>
                    </a:p>
                  </a:txBody>
                  <a:tcPr anchor="ctr"/>
                </a:tc>
                <a:tc>
                  <a:txBody>
                    <a:bodyPr/>
                    <a:lstStyle/>
                    <a:p>
                      <a:pPr algn="ctr"/>
                      <a:r>
                        <a:rPr lang="ne-NP" sz="2400" dirty="0" smtClean="0">
                          <a:cs typeface="Kalimati" pitchFamily="2"/>
                        </a:rPr>
                        <a:t>२</a:t>
                      </a:r>
                      <a:endParaRPr lang="en-US" sz="2400" dirty="0">
                        <a:cs typeface="Kalimati" pitchFamily="2"/>
                      </a:endParaRPr>
                    </a:p>
                  </a:txBody>
                  <a:tcPr anchor="ctr"/>
                </a:tc>
                <a:extLst>
                  <a:ext uri="{0D108BD9-81ED-4DB2-BD59-A6C34878D82A}">
                    <a16:rowId xmlns:a16="http://schemas.microsoft.com/office/drawing/2014/main" xmlns="" val="10005"/>
                  </a:ext>
                </a:extLst>
              </a:tr>
            </a:tbl>
          </a:graphicData>
        </a:graphic>
      </p:graphicFrame>
      <p:sp>
        <p:nvSpPr>
          <p:cNvPr id="4" name="Slide Number Placeholder 3"/>
          <p:cNvSpPr>
            <a:spLocks noGrp="1"/>
          </p:cNvSpPr>
          <p:nvPr>
            <p:ph type="sldNum" sz="quarter" idx="12"/>
          </p:nvPr>
        </p:nvSpPr>
        <p:spPr/>
        <p:txBody>
          <a:bodyPr/>
          <a:lstStyle/>
          <a:p>
            <a:fld id="{D5A3C07E-D37F-45BB-9AEA-E961484A1A12}" type="slidenum">
              <a:rPr lang="en-US" smtClean="0"/>
              <a:t>72</a:t>
            </a:fld>
            <a:endParaRPr lang="en-US"/>
          </a:p>
        </p:txBody>
      </p:sp>
    </p:spTree>
    <p:extLst>
      <p:ext uri="{BB962C8B-B14F-4D97-AF65-F5344CB8AC3E}">
        <p14:creationId xmlns:p14="http://schemas.microsoft.com/office/powerpoint/2010/main" val="357357392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612130960"/>
              </p:ext>
            </p:extLst>
          </p:nvPr>
        </p:nvGraphicFramePr>
        <p:xfrm>
          <a:off x="381001" y="2043598"/>
          <a:ext cx="7499032" cy="3770938"/>
        </p:xfrm>
        <a:graphic>
          <a:graphicData uri="http://schemas.openxmlformats.org/drawingml/2006/table">
            <a:tbl>
              <a:tblPr firstRow="1" firstCol="1" bandRow="1"/>
              <a:tblGrid>
                <a:gridCol w="773727">
                  <a:extLst>
                    <a:ext uri="{9D8B030D-6E8A-4147-A177-3AD203B41FA5}">
                      <a16:colId xmlns:a16="http://schemas.microsoft.com/office/drawing/2014/main" xmlns="" val="20000"/>
                    </a:ext>
                  </a:extLst>
                </a:gridCol>
                <a:gridCol w="4406284">
                  <a:extLst>
                    <a:ext uri="{9D8B030D-6E8A-4147-A177-3AD203B41FA5}">
                      <a16:colId xmlns:a16="http://schemas.microsoft.com/office/drawing/2014/main" xmlns="" val="20001"/>
                    </a:ext>
                  </a:extLst>
                </a:gridCol>
                <a:gridCol w="2319021">
                  <a:extLst>
                    <a:ext uri="{9D8B030D-6E8A-4147-A177-3AD203B41FA5}">
                      <a16:colId xmlns:a16="http://schemas.microsoft.com/office/drawing/2014/main" xmlns="" val="20002"/>
                    </a:ext>
                  </a:extLst>
                </a:gridCol>
              </a:tblGrid>
              <a:tr h="418584">
                <a:tc>
                  <a:txBody>
                    <a:bodyPr/>
                    <a:lstStyle/>
                    <a:p>
                      <a:pPr marL="0" marR="0" algn="just">
                        <a:lnSpc>
                          <a:spcPct val="150000"/>
                        </a:lnSpc>
                        <a:spcBef>
                          <a:spcPts val="0"/>
                        </a:spcBef>
                        <a:spcAft>
                          <a:spcPts val="0"/>
                        </a:spcAft>
                      </a:pPr>
                      <a:r>
                        <a:rPr lang="ne-NP" sz="1600" dirty="0">
                          <a:effectLst/>
                          <a:latin typeface="Preeti"/>
                          <a:ea typeface="Calibri"/>
                          <a:cs typeface="Mangal"/>
                        </a:rPr>
                        <a:t>क्र स</a:t>
                      </a:r>
                      <a:endParaRPr lang="en-GB" sz="1100" dirty="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e-NP" sz="1600" dirty="0">
                          <a:effectLst/>
                          <a:latin typeface="Preeti"/>
                          <a:ea typeface="Calibri"/>
                          <a:cs typeface="Mangal"/>
                        </a:rPr>
                        <a:t>क्रियाकलाप</a:t>
                      </a:r>
                      <a:endParaRPr lang="en-GB" sz="1100" dirty="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e-NP" sz="1600">
                          <a:effectLst/>
                          <a:latin typeface="Preeti"/>
                          <a:ea typeface="Calibri"/>
                          <a:cs typeface="Mangal"/>
                        </a:rPr>
                        <a:t>प्रगती</a:t>
                      </a:r>
                      <a:endParaRPr lang="en-GB" sz="110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426274">
                <a:tc>
                  <a:txBody>
                    <a:bodyPr/>
                    <a:lstStyle/>
                    <a:p>
                      <a:pPr marL="0" marR="0" algn="just">
                        <a:lnSpc>
                          <a:spcPct val="150000"/>
                        </a:lnSpc>
                        <a:spcBef>
                          <a:spcPts val="0"/>
                        </a:spcBef>
                        <a:spcAft>
                          <a:spcPts val="0"/>
                        </a:spcAft>
                      </a:pPr>
                      <a:r>
                        <a:rPr lang="ne-NP" sz="1600">
                          <a:effectLst/>
                          <a:latin typeface="Preeti"/>
                          <a:ea typeface="Calibri"/>
                          <a:cs typeface="Mangal"/>
                        </a:rPr>
                        <a:t>१</a:t>
                      </a:r>
                      <a:endParaRPr lang="en-GB" sz="110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1600" dirty="0" err="1">
                          <a:effectLst/>
                          <a:latin typeface="Preeti"/>
                          <a:ea typeface="Calibri"/>
                          <a:cs typeface="Mangal"/>
                        </a:rPr>
                        <a:t>kmnkm'nsf</a:t>
                      </a:r>
                      <a:r>
                        <a:rPr lang="en-US" sz="1600" dirty="0">
                          <a:effectLst/>
                          <a:latin typeface="Preeti"/>
                          <a:ea typeface="Calibri"/>
                          <a:cs typeface="Mangal"/>
                        </a:rPr>
                        <a:t>] </a:t>
                      </a:r>
                      <a:r>
                        <a:rPr lang="en-US" sz="1600" dirty="0" err="1">
                          <a:effectLst/>
                          <a:latin typeface="Preeti"/>
                          <a:ea typeface="Calibri"/>
                          <a:cs typeface="Mangal"/>
                        </a:rPr>
                        <a:t>lj?jf</a:t>
                      </a:r>
                      <a:r>
                        <a:rPr lang="en-US" sz="1600" dirty="0">
                          <a:effectLst/>
                          <a:latin typeface="Preeti"/>
                          <a:ea typeface="Calibri"/>
                          <a:cs typeface="Mangal"/>
                        </a:rPr>
                        <a:t> </a:t>
                      </a:r>
                      <a:r>
                        <a:rPr lang="en-US" sz="1600" dirty="0" err="1">
                          <a:effectLst/>
                          <a:latin typeface="Preeti"/>
                          <a:ea typeface="Calibri"/>
                          <a:cs typeface="Mangal"/>
                        </a:rPr>
                        <a:t>ljt</a:t>
                      </a:r>
                      <a:r>
                        <a:rPr lang="en-US" sz="1600" dirty="0">
                          <a:effectLst/>
                          <a:latin typeface="Preeti"/>
                          <a:ea typeface="Calibri"/>
                          <a:cs typeface="Mangal"/>
                        </a:rPr>
                        <a:t>/</a:t>
                      </a:r>
                      <a:r>
                        <a:rPr lang="en-US" sz="1600" dirty="0" err="1">
                          <a:effectLst/>
                          <a:latin typeface="Preeti"/>
                          <a:ea typeface="Calibri"/>
                          <a:cs typeface="Mangal"/>
                        </a:rPr>
                        <a:t>0f</a:t>
                      </a:r>
                      <a:r>
                        <a:rPr lang="en-US" sz="1600" dirty="0">
                          <a:effectLst/>
                          <a:latin typeface="Preeti"/>
                          <a:ea typeface="Calibri"/>
                          <a:cs typeface="Mangal"/>
                        </a:rPr>
                        <a:t> </a:t>
                      </a:r>
                      <a:r>
                        <a:rPr lang="en-US" sz="1600" dirty="0" err="1">
                          <a:effectLst/>
                          <a:latin typeface="Preeti"/>
                          <a:ea typeface="Calibri"/>
                          <a:cs typeface="Mangal"/>
                        </a:rPr>
                        <a:t>sf</a:t>
                      </a:r>
                      <a:r>
                        <a:rPr lang="ne-NP" sz="1200" dirty="0">
                          <a:effectLst/>
                          <a:latin typeface="Preeti"/>
                          <a:ea typeface="Calibri"/>
                          <a:cs typeface="Mangal"/>
                        </a:rPr>
                        <a:t>र्य</a:t>
                      </a:r>
                      <a:endParaRPr lang="en-GB" sz="1100" dirty="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1600">
                          <a:effectLst/>
                          <a:latin typeface="Preeti"/>
                          <a:ea typeface="Calibri"/>
                          <a:cs typeface="Mangal"/>
                        </a:rPr>
                        <a:t>$) 3/w'</a:t>
                      </a:r>
                      <a:r>
                        <a:rPr lang="ne-NP" sz="1300">
                          <a:effectLst/>
                          <a:latin typeface="Preeti"/>
                          <a:ea typeface="Calibri"/>
                          <a:cs typeface="Mangal"/>
                        </a:rPr>
                        <a:t>री</a:t>
                      </a:r>
                      <a:endParaRPr lang="en-GB" sz="110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316410">
                <a:tc>
                  <a:txBody>
                    <a:bodyPr/>
                    <a:lstStyle/>
                    <a:p>
                      <a:pPr marL="0" marR="0" algn="just">
                        <a:lnSpc>
                          <a:spcPct val="150000"/>
                        </a:lnSpc>
                        <a:spcBef>
                          <a:spcPts val="0"/>
                        </a:spcBef>
                        <a:spcAft>
                          <a:spcPts val="0"/>
                        </a:spcAft>
                      </a:pPr>
                      <a:r>
                        <a:rPr lang="ne-NP" sz="1600">
                          <a:effectLst/>
                          <a:latin typeface="Preeti"/>
                          <a:ea typeface="Calibri"/>
                          <a:cs typeface="Mangal"/>
                        </a:rPr>
                        <a:t>२</a:t>
                      </a:r>
                      <a:endParaRPr lang="en-GB" sz="110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1600" dirty="0">
                          <a:effectLst/>
                          <a:latin typeface="Preeti"/>
                          <a:ea typeface="Calibri"/>
                          <a:cs typeface="Mangal"/>
                        </a:rPr>
                        <a:t>t/</a:t>
                      </a:r>
                      <a:r>
                        <a:rPr lang="en-US" sz="1600" dirty="0" err="1">
                          <a:effectLst/>
                          <a:latin typeface="Preeti"/>
                          <a:ea typeface="Calibri"/>
                          <a:cs typeface="Mangal"/>
                        </a:rPr>
                        <a:t>sf</a:t>
                      </a:r>
                      <a:r>
                        <a:rPr lang="en-US" sz="1600" dirty="0">
                          <a:effectLst/>
                          <a:latin typeface="Preeti"/>
                          <a:ea typeface="Calibri"/>
                          <a:cs typeface="Mangal"/>
                        </a:rPr>
                        <a:t>/L v]</a:t>
                      </a:r>
                      <a:r>
                        <a:rPr lang="en-US" sz="1600" dirty="0" err="1">
                          <a:effectLst/>
                          <a:latin typeface="Preeti"/>
                          <a:ea typeface="Calibri"/>
                          <a:cs typeface="Mangal"/>
                        </a:rPr>
                        <a:t>tL</a:t>
                      </a:r>
                      <a:r>
                        <a:rPr lang="en-US" sz="1600" dirty="0">
                          <a:effectLst/>
                          <a:latin typeface="Preeti"/>
                          <a:ea typeface="Calibri"/>
                          <a:cs typeface="Mangal"/>
                        </a:rPr>
                        <a:t> ;</a:t>
                      </a:r>
                      <a:r>
                        <a:rPr lang="en-US" sz="1600" dirty="0" err="1">
                          <a:effectLst/>
                          <a:latin typeface="Preeti"/>
                          <a:ea typeface="Calibri"/>
                          <a:cs typeface="Mangal"/>
                        </a:rPr>
                        <a:t>DaGwL</a:t>
                      </a:r>
                      <a:r>
                        <a:rPr lang="en-US" sz="1600" dirty="0">
                          <a:effectLst/>
                          <a:latin typeface="Preeti"/>
                          <a:ea typeface="Calibri"/>
                          <a:cs typeface="Mangal"/>
                        </a:rPr>
                        <a:t> </a:t>
                      </a:r>
                      <a:r>
                        <a:rPr lang="en-US" sz="1600" dirty="0" err="1">
                          <a:effectLst/>
                          <a:latin typeface="Preeti"/>
                          <a:ea typeface="Calibri"/>
                          <a:cs typeface="Mangal"/>
                        </a:rPr>
                        <a:t>k|fljwLs</a:t>
                      </a:r>
                      <a:r>
                        <a:rPr lang="en-US" sz="1600" dirty="0">
                          <a:effectLst/>
                          <a:latin typeface="Preeti"/>
                          <a:ea typeface="Calibri"/>
                          <a:cs typeface="Mangal"/>
                        </a:rPr>
                        <a:t> k/</a:t>
                      </a:r>
                      <a:r>
                        <a:rPr lang="en-US" sz="1600" dirty="0" err="1">
                          <a:effectLst/>
                          <a:latin typeface="Preeti"/>
                          <a:ea typeface="Calibri"/>
                          <a:cs typeface="Mangal"/>
                        </a:rPr>
                        <a:t>fd</a:t>
                      </a:r>
                      <a:r>
                        <a:rPr lang="en-US" sz="1600" dirty="0">
                          <a:effectLst/>
                          <a:latin typeface="Preeti"/>
                          <a:ea typeface="Calibri"/>
                          <a:cs typeface="Mangal"/>
                        </a:rPr>
                        <a:t>{z </a:t>
                      </a:r>
                      <a:endParaRPr lang="en-GB" sz="1100" dirty="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rtl="0">
                        <a:lnSpc>
                          <a:spcPct val="150000"/>
                        </a:lnSpc>
                        <a:spcBef>
                          <a:spcPts val="0"/>
                        </a:spcBef>
                        <a:spcAft>
                          <a:spcPts val="0"/>
                        </a:spcAft>
                      </a:pPr>
                      <a:r>
                        <a:rPr lang="en-US" sz="1600">
                          <a:effectLst/>
                          <a:latin typeface="Preeti"/>
                          <a:ea typeface="Calibri"/>
                          <a:cs typeface="Mangal"/>
                        </a:rPr>
                        <a:t>$) 3/w'</a:t>
                      </a:r>
                      <a:r>
                        <a:rPr lang="ne-NP" sz="1300">
                          <a:effectLst/>
                          <a:latin typeface="Preeti"/>
                          <a:ea typeface="Calibri"/>
                          <a:cs typeface="Mangal"/>
                        </a:rPr>
                        <a:t>री</a:t>
                      </a:r>
                      <a:endParaRPr lang="en-GB" sz="110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316410">
                <a:tc>
                  <a:txBody>
                    <a:bodyPr/>
                    <a:lstStyle/>
                    <a:p>
                      <a:pPr marL="0" marR="0" algn="just">
                        <a:lnSpc>
                          <a:spcPct val="150000"/>
                        </a:lnSpc>
                        <a:spcBef>
                          <a:spcPts val="0"/>
                        </a:spcBef>
                        <a:spcAft>
                          <a:spcPts val="0"/>
                        </a:spcAft>
                      </a:pPr>
                      <a:r>
                        <a:rPr lang="ne-NP" sz="1600">
                          <a:effectLst/>
                          <a:latin typeface="Preeti"/>
                          <a:ea typeface="Calibri"/>
                          <a:cs typeface="Mangal"/>
                        </a:rPr>
                        <a:t>३</a:t>
                      </a:r>
                      <a:endParaRPr lang="en-GB" sz="110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e-NP" sz="1200" dirty="0">
                          <a:effectLst/>
                          <a:latin typeface="Preeti"/>
                          <a:ea typeface="Calibri"/>
                          <a:cs typeface="Mangal"/>
                        </a:rPr>
                        <a:t>पशुहरुलाइ नर्मल उपचार</a:t>
                      </a:r>
                      <a:endParaRPr lang="en-GB" sz="1100" dirty="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e-NP" sz="1200">
                          <a:effectLst/>
                          <a:latin typeface="Preeti"/>
                          <a:ea typeface="Calibri"/>
                          <a:cs typeface="Mangal"/>
                        </a:rPr>
                        <a:t>४४५ वटा</a:t>
                      </a:r>
                      <a:endParaRPr lang="en-GB" sz="110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316410">
                <a:tc>
                  <a:txBody>
                    <a:bodyPr/>
                    <a:lstStyle/>
                    <a:p>
                      <a:pPr marL="0" marR="0" algn="just">
                        <a:lnSpc>
                          <a:spcPct val="150000"/>
                        </a:lnSpc>
                        <a:spcBef>
                          <a:spcPts val="0"/>
                        </a:spcBef>
                        <a:spcAft>
                          <a:spcPts val="0"/>
                        </a:spcAft>
                      </a:pPr>
                      <a:r>
                        <a:rPr lang="ne-NP" sz="1600">
                          <a:effectLst/>
                          <a:latin typeface="Preeti"/>
                          <a:ea typeface="Calibri"/>
                          <a:cs typeface="Mangal"/>
                        </a:rPr>
                        <a:t>४</a:t>
                      </a:r>
                      <a:endParaRPr lang="en-GB" sz="110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e-NP" sz="1200">
                          <a:effectLst/>
                          <a:latin typeface="Preeti"/>
                          <a:ea typeface="Calibri"/>
                          <a:cs typeface="Mangal"/>
                        </a:rPr>
                        <a:t>मेजर सर्जिकल उपचार</a:t>
                      </a:r>
                      <a:endParaRPr lang="en-GB" sz="110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e-NP" sz="1200">
                          <a:effectLst/>
                          <a:latin typeface="Preeti"/>
                          <a:ea typeface="Calibri"/>
                          <a:cs typeface="Mangal"/>
                        </a:rPr>
                        <a:t>९५ वटा</a:t>
                      </a:r>
                      <a:endParaRPr lang="en-GB" sz="110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316410">
                <a:tc>
                  <a:txBody>
                    <a:bodyPr/>
                    <a:lstStyle/>
                    <a:p>
                      <a:pPr marL="0" marR="0" algn="just">
                        <a:lnSpc>
                          <a:spcPct val="150000"/>
                        </a:lnSpc>
                        <a:spcBef>
                          <a:spcPts val="0"/>
                        </a:spcBef>
                        <a:spcAft>
                          <a:spcPts val="0"/>
                        </a:spcAft>
                      </a:pPr>
                      <a:r>
                        <a:rPr lang="ne-NP" sz="1600">
                          <a:effectLst/>
                          <a:latin typeface="Preeti"/>
                          <a:ea typeface="Calibri"/>
                          <a:cs typeface="Mangal"/>
                        </a:rPr>
                        <a:t>५</a:t>
                      </a:r>
                      <a:endParaRPr lang="en-GB" sz="110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e-NP" sz="1200">
                          <a:effectLst/>
                          <a:latin typeface="Preeti"/>
                          <a:ea typeface="Calibri"/>
                          <a:cs typeface="Mangal"/>
                        </a:rPr>
                        <a:t>गाइनोकोजिकल सेवा </a:t>
                      </a:r>
                      <a:endParaRPr lang="en-GB" sz="110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e-NP" sz="1200">
                          <a:effectLst/>
                          <a:latin typeface="Preeti"/>
                          <a:ea typeface="Calibri"/>
                          <a:cs typeface="Mangal"/>
                        </a:rPr>
                        <a:t>६५</a:t>
                      </a:r>
                      <a:endParaRPr lang="en-GB" sz="110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316410">
                <a:tc>
                  <a:txBody>
                    <a:bodyPr/>
                    <a:lstStyle/>
                    <a:p>
                      <a:pPr marL="0" marR="0" algn="just">
                        <a:lnSpc>
                          <a:spcPct val="150000"/>
                        </a:lnSpc>
                        <a:spcBef>
                          <a:spcPts val="0"/>
                        </a:spcBef>
                        <a:spcAft>
                          <a:spcPts val="0"/>
                        </a:spcAft>
                      </a:pPr>
                      <a:r>
                        <a:rPr lang="ne-NP" sz="1600">
                          <a:effectLst/>
                          <a:latin typeface="Preeti"/>
                          <a:ea typeface="Calibri"/>
                          <a:cs typeface="Mangal"/>
                        </a:rPr>
                        <a:t>६</a:t>
                      </a:r>
                      <a:endParaRPr lang="en-GB" sz="110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e-NP" sz="1200">
                          <a:effectLst/>
                          <a:latin typeface="Preeti"/>
                          <a:ea typeface="Calibri"/>
                          <a:cs typeface="Mangal"/>
                        </a:rPr>
                        <a:t>पशु प्रयवगशाला कार्यक्रम पशु पिशा परिक्षण </a:t>
                      </a:r>
                      <a:endParaRPr lang="en-GB" sz="110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e-NP" sz="1200">
                          <a:effectLst/>
                          <a:latin typeface="Preeti"/>
                          <a:ea typeface="Calibri"/>
                          <a:cs typeface="Mangal"/>
                        </a:rPr>
                        <a:t>६९ वटा</a:t>
                      </a:r>
                      <a:endParaRPr lang="en-GB" sz="110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316410">
                <a:tc>
                  <a:txBody>
                    <a:bodyPr/>
                    <a:lstStyle/>
                    <a:p>
                      <a:pPr marL="0" marR="0" algn="just">
                        <a:lnSpc>
                          <a:spcPct val="150000"/>
                        </a:lnSpc>
                        <a:spcBef>
                          <a:spcPts val="0"/>
                        </a:spcBef>
                        <a:spcAft>
                          <a:spcPts val="0"/>
                        </a:spcAft>
                      </a:pPr>
                      <a:r>
                        <a:rPr lang="ne-NP" sz="1600">
                          <a:effectLst/>
                          <a:latin typeface="Preeti"/>
                          <a:ea typeface="Calibri"/>
                          <a:cs typeface="Mangal"/>
                        </a:rPr>
                        <a:t>७</a:t>
                      </a:r>
                      <a:endParaRPr lang="en-GB" sz="110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e-NP" sz="1200">
                          <a:effectLst/>
                          <a:latin typeface="Preeti"/>
                          <a:ea typeface="Calibri"/>
                          <a:cs typeface="Mangal"/>
                        </a:rPr>
                        <a:t>भैसीमा कृतिम गर्भाधान</a:t>
                      </a:r>
                      <a:endParaRPr lang="en-GB" sz="110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e-NP" sz="1200">
                          <a:effectLst/>
                          <a:latin typeface="Preeti"/>
                          <a:ea typeface="Calibri"/>
                          <a:cs typeface="Mangal"/>
                        </a:rPr>
                        <a:t>८४० वटा</a:t>
                      </a:r>
                      <a:endParaRPr lang="en-GB" sz="110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316410">
                <a:tc>
                  <a:txBody>
                    <a:bodyPr/>
                    <a:lstStyle/>
                    <a:p>
                      <a:pPr marL="0" marR="0" algn="just">
                        <a:lnSpc>
                          <a:spcPct val="150000"/>
                        </a:lnSpc>
                        <a:spcBef>
                          <a:spcPts val="0"/>
                        </a:spcBef>
                        <a:spcAft>
                          <a:spcPts val="0"/>
                        </a:spcAft>
                      </a:pPr>
                      <a:r>
                        <a:rPr lang="ne-NP" sz="1600">
                          <a:effectLst/>
                          <a:latin typeface="Preeti"/>
                          <a:ea typeface="Calibri"/>
                          <a:cs typeface="Mangal"/>
                        </a:rPr>
                        <a:t>८</a:t>
                      </a:r>
                      <a:endParaRPr lang="en-GB" sz="110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e-NP" sz="1200">
                          <a:effectLst/>
                          <a:latin typeface="Preeti"/>
                          <a:ea typeface="Calibri"/>
                          <a:cs typeface="Mangal"/>
                        </a:rPr>
                        <a:t>भ्यागुते रोग नियन्त्रणकालागि औषधि ब्यबस्थापन</a:t>
                      </a:r>
                      <a:endParaRPr lang="en-GB" sz="110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e-NP" sz="1200">
                          <a:effectLst/>
                          <a:latin typeface="Preeti"/>
                          <a:ea typeface="Calibri"/>
                          <a:cs typeface="Mangal"/>
                        </a:rPr>
                        <a:t>१५०० डोज </a:t>
                      </a:r>
                      <a:endParaRPr lang="en-GB" sz="110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r h="316410">
                <a:tc>
                  <a:txBody>
                    <a:bodyPr/>
                    <a:lstStyle/>
                    <a:p>
                      <a:pPr marL="0" marR="0" algn="just">
                        <a:lnSpc>
                          <a:spcPct val="150000"/>
                        </a:lnSpc>
                        <a:spcBef>
                          <a:spcPts val="0"/>
                        </a:spcBef>
                        <a:spcAft>
                          <a:spcPts val="0"/>
                        </a:spcAft>
                      </a:pPr>
                      <a:r>
                        <a:rPr lang="ne-NP" sz="1600">
                          <a:effectLst/>
                          <a:latin typeface="Preeti"/>
                          <a:ea typeface="Calibri"/>
                          <a:cs typeface="Mangal"/>
                        </a:rPr>
                        <a:t>९</a:t>
                      </a:r>
                      <a:endParaRPr lang="en-GB" sz="110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e-NP" sz="1200">
                          <a:effectLst/>
                          <a:latin typeface="Preeti"/>
                          <a:ea typeface="Calibri"/>
                          <a:cs typeface="Mangal"/>
                        </a:rPr>
                        <a:t>खोरेत रोग नियन्त्रणकालागि भ्याक्सिन औषधि ब्यबस्थापन</a:t>
                      </a:r>
                      <a:endParaRPr lang="en-GB" sz="110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e-NP" sz="1200" dirty="0">
                          <a:effectLst/>
                          <a:latin typeface="Preeti"/>
                          <a:ea typeface="Calibri"/>
                          <a:cs typeface="Mangal"/>
                        </a:rPr>
                        <a:t>६०००</a:t>
                      </a:r>
                      <a:r>
                        <a:rPr lang="ne-NP" sz="1200" dirty="0">
                          <a:effectLst/>
                          <a:latin typeface="Calibri"/>
                          <a:ea typeface="Calibri"/>
                          <a:cs typeface="Preeti"/>
                        </a:rPr>
                        <a:t> </a:t>
                      </a:r>
                      <a:r>
                        <a:rPr lang="ne-NP" sz="1200" dirty="0">
                          <a:effectLst/>
                          <a:latin typeface="Preeti"/>
                          <a:ea typeface="Calibri"/>
                          <a:cs typeface="Mangal"/>
                        </a:rPr>
                        <a:t>डोज</a:t>
                      </a:r>
                      <a:endParaRPr lang="en-GB" sz="1100" dirty="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bl>
          </a:graphicData>
        </a:graphic>
      </p:graphicFrame>
      <p:sp>
        <p:nvSpPr>
          <p:cNvPr id="3" name="Rectangle 1"/>
          <p:cNvSpPr>
            <a:spLocks noChangeArrowheads="1"/>
          </p:cNvSpPr>
          <p:nvPr/>
        </p:nvSpPr>
        <p:spPr bwMode="auto">
          <a:xfrm>
            <a:off x="914400" y="457199"/>
            <a:ext cx="7391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e-NP" sz="2400" b="1" i="0" u="none" strike="noStrike" cap="none" normalizeH="0" baseline="0" dirty="0" smtClean="0">
                <a:ln>
                  <a:noFill/>
                </a:ln>
                <a:solidFill>
                  <a:schemeClr val="tx1"/>
                </a:solidFill>
                <a:effectLst/>
                <a:latin typeface="Preeti" pitchFamily="2" charset="0"/>
                <a:ea typeface="Calibri" pitchFamily="34" charset="0"/>
                <a:cs typeface="Mangal" pitchFamily="18" charset="0"/>
              </a:rPr>
              <a:t>आर्थिक विकास महाशाखा अन्तर्गत २०७४।०७५ सम्पन्न कार्यहरु पशु विकास तर्फ        </a:t>
            </a:r>
            <a:endParaRPr kumimoji="0" lang="ne-NP" sz="2400" b="1" i="0" u="none" strike="noStrike" cap="none" normalizeH="0" baseline="0" dirty="0" smtClean="0">
              <a:ln>
                <a:noFill/>
              </a:ln>
              <a:solidFill>
                <a:schemeClr val="tx1"/>
              </a:solidFill>
              <a:effectLst/>
              <a:latin typeface="Arial" pitchFamily="34" charset="0"/>
              <a:cs typeface="Arial" pitchFamily="34" charset="0"/>
            </a:endParaRPr>
          </a:p>
        </p:txBody>
      </p:sp>
      <p:sp>
        <p:nvSpPr>
          <p:cNvPr id="5" name="Slide Number Placeholder 4"/>
          <p:cNvSpPr>
            <a:spLocks noGrp="1"/>
          </p:cNvSpPr>
          <p:nvPr>
            <p:ph type="sldNum" sz="quarter" idx="12"/>
          </p:nvPr>
        </p:nvSpPr>
        <p:spPr/>
        <p:txBody>
          <a:bodyPr/>
          <a:lstStyle/>
          <a:p>
            <a:fld id="{D5A3C07E-D37F-45BB-9AEA-E961484A1A12}" type="slidenum">
              <a:rPr lang="en-US" smtClean="0"/>
              <a:t>73</a:t>
            </a:fld>
            <a:endParaRPr lang="en-US"/>
          </a:p>
        </p:txBody>
      </p:sp>
    </p:spTree>
    <p:extLst>
      <p:ext uri="{BB962C8B-B14F-4D97-AF65-F5344CB8AC3E}">
        <p14:creationId xmlns:p14="http://schemas.microsoft.com/office/powerpoint/2010/main" val="16896135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3075563647"/>
              </p:ext>
            </p:extLst>
          </p:nvPr>
        </p:nvGraphicFramePr>
        <p:xfrm>
          <a:off x="381000" y="3124200"/>
          <a:ext cx="7848601" cy="1682496"/>
        </p:xfrm>
        <a:graphic>
          <a:graphicData uri="http://schemas.openxmlformats.org/drawingml/2006/table">
            <a:tbl>
              <a:tblPr firstRow="1" firstCol="1" bandRow="1"/>
              <a:tblGrid>
                <a:gridCol w="1207943">
                  <a:extLst>
                    <a:ext uri="{9D8B030D-6E8A-4147-A177-3AD203B41FA5}">
                      <a16:colId xmlns:a16="http://schemas.microsoft.com/office/drawing/2014/main" xmlns="" val="20000"/>
                    </a:ext>
                  </a:extLst>
                </a:gridCol>
                <a:gridCol w="2607564">
                  <a:extLst>
                    <a:ext uri="{9D8B030D-6E8A-4147-A177-3AD203B41FA5}">
                      <a16:colId xmlns:a16="http://schemas.microsoft.com/office/drawing/2014/main" xmlns="" val="20001"/>
                    </a:ext>
                  </a:extLst>
                </a:gridCol>
                <a:gridCol w="630306">
                  <a:extLst>
                    <a:ext uri="{9D8B030D-6E8A-4147-A177-3AD203B41FA5}">
                      <a16:colId xmlns:a16="http://schemas.microsoft.com/office/drawing/2014/main" xmlns="" val="20002"/>
                    </a:ext>
                  </a:extLst>
                </a:gridCol>
                <a:gridCol w="1770900">
                  <a:extLst>
                    <a:ext uri="{9D8B030D-6E8A-4147-A177-3AD203B41FA5}">
                      <a16:colId xmlns:a16="http://schemas.microsoft.com/office/drawing/2014/main" xmlns="" val="20003"/>
                    </a:ext>
                  </a:extLst>
                </a:gridCol>
                <a:gridCol w="1631888">
                  <a:extLst>
                    <a:ext uri="{9D8B030D-6E8A-4147-A177-3AD203B41FA5}">
                      <a16:colId xmlns:a16="http://schemas.microsoft.com/office/drawing/2014/main" xmlns="" val="20004"/>
                    </a:ext>
                  </a:extLst>
                </a:gridCol>
              </a:tblGrid>
              <a:tr h="191924">
                <a:tc>
                  <a:txBody>
                    <a:bodyPr/>
                    <a:lstStyle/>
                    <a:p>
                      <a:pPr marL="0" marR="0" algn="just">
                        <a:lnSpc>
                          <a:spcPct val="115000"/>
                        </a:lnSpc>
                        <a:spcBef>
                          <a:spcPts val="0"/>
                        </a:spcBef>
                        <a:spcAft>
                          <a:spcPts val="0"/>
                        </a:spcAft>
                      </a:pPr>
                      <a:r>
                        <a:rPr lang="hi-IN" sz="1600" dirty="0">
                          <a:effectLst/>
                          <a:latin typeface="Calibri"/>
                          <a:ea typeface="Calibri"/>
                          <a:cs typeface="Mangal"/>
                        </a:rPr>
                        <a:t>वडा न </a:t>
                      </a:r>
                      <a:endParaRPr lang="en-GB" sz="1600" dirty="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hi-IN" sz="1600">
                          <a:effectLst/>
                          <a:latin typeface="Calibri"/>
                          <a:ea typeface="Calibri"/>
                          <a:cs typeface="Mangal"/>
                        </a:rPr>
                        <a:t>कार्यक्रम</a:t>
                      </a:r>
                      <a:endParaRPr lang="en-GB" sz="160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hi-IN" sz="1600">
                          <a:effectLst/>
                          <a:latin typeface="Calibri"/>
                          <a:ea typeface="Calibri"/>
                          <a:cs typeface="Mangal"/>
                        </a:rPr>
                        <a:t>सख्या</a:t>
                      </a:r>
                      <a:endParaRPr lang="en-GB" sz="160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hi-IN" sz="1600">
                          <a:effectLst/>
                          <a:latin typeface="Calibri"/>
                          <a:ea typeface="Calibri"/>
                          <a:cs typeface="Mangal"/>
                        </a:rPr>
                        <a:t>दर</a:t>
                      </a:r>
                      <a:endParaRPr lang="en-GB" sz="160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hi-IN" sz="1600">
                          <a:effectLst/>
                          <a:latin typeface="Calibri"/>
                          <a:ea typeface="Calibri"/>
                          <a:cs typeface="Mangal"/>
                        </a:rPr>
                        <a:t>लागत</a:t>
                      </a:r>
                      <a:endParaRPr lang="en-GB" sz="160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767693">
                <a:tc>
                  <a:txBody>
                    <a:bodyPr/>
                    <a:lstStyle/>
                    <a:p>
                      <a:pPr marL="0" marR="0" algn="just">
                        <a:lnSpc>
                          <a:spcPct val="115000"/>
                        </a:lnSpc>
                        <a:spcBef>
                          <a:spcPts val="0"/>
                        </a:spcBef>
                        <a:spcAft>
                          <a:spcPts val="0"/>
                        </a:spcAft>
                      </a:pPr>
                      <a:r>
                        <a:rPr lang="hi-IN" sz="1600" dirty="0">
                          <a:effectLst/>
                          <a:latin typeface="Calibri"/>
                          <a:ea typeface="Calibri"/>
                          <a:cs typeface="Mangal"/>
                        </a:rPr>
                        <a:t>४</a:t>
                      </a:r>
                      <a:endParaRPr lang="en-GB" sz="1600" dirty="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hi-IN" sz="1600" dirty="0">
                          <a:effectLst/>
                          <a:latin typeface="Arial"/>
                          <a:ea typeface="Times New Roman"/>
                          <a:cs typeface="Mangal"/>
                        </a:rPr>
                        <a:t>क   थोपा सिचाइ</a:t>
                      </a:r>
                      <a:endParaRPr lang="en-GB" sz="1600" dirty="0">
                        <a:effectLst/>
                        <a:latin typeface="Calibri"/>
                        <a:ea typeface="Calibri"/>
                        <a:cs typeface="Mangal"/>
                      </a:endParaRPr>
                    </a:p>
                    <a:p>
                      <a:pPr marL="0" marR="0" algn="just">
                        <a:lnSpc>
                          <a:spcPct val="115000"/>
                        </a:lnSpc>
                        <a:spcBef>
                          <a:spcPts val="0"/>
                        </a:spcBef>
                        <a:spcAft>
                          <a:spcPts val="0"/>
                        </a:spcAft>
                      </a:pPr>
                      <a:r>
                        <a:rPr lang="hi-IN" sz="1600" dirty="0">
                          <a:effectLst/>
                          <a:latin typeface="Arial"/>
                          <a:ea typeface="Times New Roman"/>
                          <a:cs typeface="Mangal"/>
                        </a:rPr>
                        <a:t>ख   प्लास्टिक टनेल</a:t>
                      </a:r>
                      <a:endParaRPr lang="en-GB" sz="1600" dirty="0">
                        <a:effectLst/>
                        <a:latin typeface="Calibri"/>
                        <a:ea typeface="Calibri"/>
                        <a:cs typeface="Mangal"/>
                      </a:endParaRPr>
                    </a:p>
                    <a:p>
                      <a:pPr marL="0" marR="0" algn="just">
                        <a:lnSpc>
                          <a:spcPct val="115000"/>
                        </a:lnSpc>
                        <a:spcBef>
                          <a:spcPts val="0"/>
                        </a:spcBef>
                        <a:spcAft>
                          <a:spcPts val="0"/>
                        </a:spcAft>
                      </a:pPr>
                      <a:r>
                        <a:rPr lang="hi-IN" sz="1600" dirty="0">
                          <a:effectLst/>
                          <a:latin typeface="Arial"/>
                          <a:ea typeface="Times New Roman"/>
                          <a:cs typeface="Mangal"/>
                        </a:rPr>
                        <a:t>ग    भकारो सुधार</a:t>
                      </a:r>
                      <a:endParaRPr lang="en-GB" sz="1600" dirty="0">
                        <a:effectLst/>
                        <a:latin typeface="Calibri"/>
                        <a:ea typeface="Calibri"/>
                        <a:cs typeface="Mangal"/>
                      </a:endParaRPr>
                    </a:p>
                    <a:p>
                      <a:pPr marL="0" marR="0" algn="just">
                        <a:lnSpc>
                          <a:spcPct val="115000"/>
                        </a:lnSpc>
                        <a:spcBef>
                          <a:spcPts val="0"/>
                        </a:spcBef>
                        <a:spcAft>
                          <a:spcPts val="0"/>
                        </a:spcAft>
                      </a:pPr>
                      <a:r>
                        <a:rPr lang="hi-IN" sz="1600" dirty="0">
                          <a:effectLst/>
                          <a:latin typeface="Arial"/>
                          <a:ea typeface="Times New Roman"/>
                          <a:cs typeface="Mangal"/>
                        </a:rPr>
                        <a:t>घ    मल्चिङ प्लास्टिक रोल</a:t>
                      </a:r>
                      <a:endParaRPr lang="en-GB" sz="1600" dirty="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hi-IN" sz="1600">
                          <a:effectLst/>
                          <a:latin typeface="Arial"/>
                          <a:ea typeface="Times New Roman"/>
                          <a:cs typeface="Mangal"/>
                        </a:rPr>
                        <a:t>९</a:t>
                      </a:r>
                      <a:endParaRPr lang="en-GB" sz="1600">
                        <a:effectLst/>
                        <a:latin typeface="Calibri"/>
                        <a:ea typeface="Calibri"/>
                        <a:cs typeface="Mangal"/>
                      </a:endParaRPr>
                    </a:p>
                    <a:p>
                      <a:pPr marL="0" marR="0" algn="just">
                        <a:lnSpc>
                          <a:spcPct val="115000"/>
                        </a:lnSpc>
                        <a:spcBef>
                          <a:spcPts val="0"/>
                        </a:spcBef>
                        <a:spcAft>
                          <a:spcPts val="0"/>
                        </a:spcAft>
                      </a:pPr>
                      <a:r>
                        <a:rPr lang="hi-IN" sz="1600">
                          <a:effectLst/>
                          <a:latin typeface="Arial"/>
                          <a:ea typeface="Times New Roman"/>
                          <a:cs typeface="Mangal"/>
                        </a:rPr>
                        <a:t>६</a:t>
                      </a:r>
                      <a:endParaRPr lang="en-GB" sz="1600">
                        <a:effectLst/>
                        <a:latin typeface="Calibri"/>
                        <a:ea typeface="Calibri"/>
                        <a:cs typeface="Mangal"/>
                      </a:endParaRPr>
                    </a:p>
                    <a:p>
                      <a:pPr marL="0" marR="0" algn="just">
                        <a:lnSpc>
                          <a:spcPct val="115000"/>
                        </a:lnSpc>
                        <a:spcBef>
                          <a:spcPts val="0"/>
                        </a:spcBef>
                        <a:spcAft>
                          <a:spcPts val="0"/>
                        </a:spcAft>
                      </a:pPr>
                      <a:r>
                        <a:rPr lang="hi-IN" sz="1600">
                          <a:effectLst/>
                          <a:latin typeface="Arial"/>
                          <a:ea typeface="Times New Roman"/>
                          <a:cs typeface="Mangal"/>
                        </a:rPr>
                        <a:t>३</a:t>
                      </a:r>
                      <a:endParaRPr lang="en-GB" sz="1600">
                        <a:effectLst/>
                        <a:latin typeface="Calibri"/>
                        <a:ea typeface="Calibri"/>
                        <a:cs typeface="Mangal"/>
                      </a:endParaRPr>
                    </a:p>
                    <a:p>
                      <a:pPr marL="0" marR="0" algn="just">
                        <a:lnSpc>
                          <a:spcPct val="115000"/>
                        </a:lnSpc>
                        <a:spcBef>
                          <a:spcPts val="0"/>
                        </a:spcBef>
                        <a:spcAft>
                          <a:spcPts val="0"/>
                        </a:spcAft>
                      </a:pPr>
                      <a:r>
                        <a:rPr lang="hi-IN" sz="1600">
                          <a:effectLst/>
                          <a:latin typeface="Arial"/>
                          <a:ea typeface="Times New Roman"/>
                          <a:cs typeface="Mangal"/>
                        </a:rPr>
                        <a:t>५</a:t>
                      </a:r>
                      <a:endParaRPr lang="en-GB" sz="160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hi-IN" sz="1600" dirty="0">
                          <a:effectLst/>
                          <a:latin typeface="Arial"/>
                          <a:ea typeface="Times New Roman"/>
                          <a:cs typeface="Mangal"/>
                        </a:rPr>
                        <a:t>३५००</a:t>
                      </a:r>
                      <a:endParaRPr lang="en-GB" sz="1600" dirty="0">
                        <a:effectLst/>
                        <a:latin typeface="Calibri"/>
                        <a:ea typeface="Calibri"/>
                        <a:cs typeface="Mangal"/>
                      </a:endParaRPr>
                    </a:p>
                    <a:p>
                      <a:pPr marL="0" marR="0" algn="just">
                        <a:lnSpc>
                          <a:spcPct val="115000"/>
                        </a:lnSpc>
                        <a:spcBef>
                          <a:spcPts val="0"/>
                        </a:spcBef>
                        <a:spcAft>
                          <a:spcPts val="0"/>
                        </a:spcAft>
                      </a:pPr>
                      <a:r>
                        <a:rPr lang="hi-IN" sz="1600" dirty="0">
                          <a:effectLst/>
                          <a:latin typeface="Arial"/>
                          <a:ea typeface="Times New Roman"/>
                          <a:cs typeface="Mangal"/>
                        </a:rPr>
                        <a:t>६०००</a:t>
                      </a:r>
                      <a:endParaRPr lang="en-GB" sz="1600" dirty="0">
                        <a:effectLst/>
                        <a:latin typeface="Calibri"/>
                        <a:ea typeface="Calibri"/>
                        <a:cs typeface="Mangal"/>
                      </a:endParaRPr>
                    </a:p>
                    <a:p>
                      <a:pPr marL="0" marR="0" algn="just">
                        <a:lnSpc>
                          <a:spcPct val="115000"/>
                        </a:lnSpc>
                        <a:spcBef>
                          <a:spcPts val="0"/>
                        </a:spcBef>
                        <a:spcAft>
                          <a:spcPts val="0"/>
                        </a:spcAft>
                      </a:pPr>
                      <a:r>
                        <a:rPr lang="hi-IN" sz="1600" dirty="0">
                          <a:effectLst/>
                          <a:latin typeface="Arial"/>
                          <a:ea typeface="Times New Roman"/>
                          <a:cs typeface="Mangal"/>
                        </a:rPr>
                        <a:t>१००००</a:t>
                      </a:r>
                      <a:endParaRPr lang="en-GB" sz="1600" dirty="0">
                        <a:effectLst/>
                        <a:latin typeface="Calibri"/>
                        <a:ea typeface="Calibri"/>
                        <a:cs typeface="Mangal"/>
                      </a:endParaRPr>
                    </a:p>
                    <a:p>
                      <a:pPr marL="0" marR="0" algn="just">
                        <a:lnSpc>
                          <a:spcPct val="115000"/>
                        </a:lnSpc>
                        <a:spcBef>
                          <a:spcPts val="0"/>
                        </a:spcBef>
                        <a:spcAft>
                          <a:spcPts val="0"/>
                        </a:spcAft>
                      </a:pPr>
                      <a:r>
                        <a:rPr lang="hi-IN" sz="1600" dirty="0">
                          <a:effectLst/>
                          <a:latin typeface="Arial"/>
                          <a:ea typeface="Times New Roman"/>
                          <a:cs typeface="Mangal"/>
                        </a:rPr>
                        <a:t>६०००</a:t>
                      </a:r>
                      <a:endParaRPr lang="en-GB" sz="1600" dirty="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hi-IN" sz="1600" dirty="0">
                          <a:effectLst/>
                          <a:latin typeface="Calibri"/>
                          <a:ea typeface="Calibri"/>
                          <a:cs typeface="Mangal"/>
                        </a:rPr>
                        <a:t>३१५००</a:t>
                      </a:r>
                      <a:endParaRPr lang="en-GB" sz="1600" dirty="0">
                        <a:effectLst/>
                        <a:latin typeface="Calibri"/>
                        <a:ea typeface="Calibri"/>
                        <a:cs typeface="Mangal"/>
                      </a:endParaRPr>
                    </a:p>
                    <a:p>
                      <a:pPr marL="0" marR="0" algn="just">
                        <a:lnSpc>
                          <a:spcPct val="115000"/>
                        </a:lnSpc>
                        <a:spcBef>
                          <a:spcPts val="0"/>
                        </a:spcBef>
                        <a:spcAft>
                          <a:spcPts val="0"/>
                        </a:spcAft>
                      </a:pPr>
                      <a:r>
                        <a:rPr lang="hi-IN" sz="1600" dirty="0">
                          <a:effectLst/>
                          <a:latin typeface="Calibri"/>
                          <a:ea typeface="Calibri"/>
                          <a:cs typeface="Mangal"/>
                        </a:rPr>
                        <a:t>३६०००</a:t>
                      </a:r>
                      <a:endParaRPr lang="en-GB" sz="1600" dirty="0">
                        <a:effectLst/>
                        <a:latin typeface="Calibri"/>
                        <a:ea typeface="Calibri"/>
                        <a:cs typeface="Mangal"/>
                      </a:endParaRPr>
                    </a:p>
                    <a:p>
                      <a:pPr marL="0" marR="0" algn="just">
                        <a:lnSpc>
                          <a:spcPct val="115000"/>
                        </a:lnSpc>
                        <a:spcBef>
                          <a:spcPts val="0"/>
                        </a:spcBef>
                        <a:spcAft>
                          <a:spcPts val="0"/>
                        </a:spcAft>
                      </a:pPr>
                      <a:r>
                        <a:rPr lang="hi-IN" sz="1600" dirty="0">
                          <a:effectLst/>
                          <a:latin typeface="Calibri"/>
                          <a:ea typeface="Calibri"/>
                          <a:cs typeface="Mangal"/>
                        </a:rPr>
                        <a:t>३००००</a:t>
                      </a:r>
                      <a:endParaRPr lang="en-GB" sz="1600" dirty="0">
                        <a:effectLst/>
                        <a:latin typeface="Calibri"/>
                        <a:ea typeface="Calibri"/>
                        <a:cs typeface="Mangal"/>
                      </a:endParaRPr>
                    </a:p>
                    <a:p>
                      <a:pPr marL="0" marR="0" algn="just">
                        <a:lnSpc>
                          <a:spcPct val="115000"/>
                        </a:lnSpc>
                        <a:spcBef>
                          <a:spcPts val="0"/>
                        </a:spcBef>
                        <a:spcAft>
                          <a:spcPts val="0"/>
                        </a:spcAft>
                      </a:pPr>
                      <a:r>
                        <a:rPr lang="hi-IN" sz="1600" dirty="0">
                          <a:effectLst/>
                          <a:latin typeface="Calibri"/>
                          <a:ea typeface="Calibri"/>
                          <a:cs typeface="Mangal"/>
                        </a:rPr>
                        <a:t>३००००</a:t>
                      </a:r>
                      <a:endParaRPr lang="en-GB" sz="1600" dirty="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91924">
                <a:tc>
                  <a:txBody>
                    <a:bodyPr/>
                    <a:lstStyle/>
                    <a:p>
                      <a:pPr marL="0" marR="0" algn="just">
                        <a:lnSpc>
                          <a:spcPct val="115000"/>
                        </a:lnSpc>
                        <a:spcBef>
                          <a:spcPts val="0"/>
                        </a:spcBef>
                        <a:spcAft>
                          <a:spcPts val="0"/>
                        </a:spcAft>
                      </a:pPr>
                      <a:r>
                        <a:rPr lang="hi-IN" sz="1600">
                          <a:effectLst/>
                          <a:latin typeface="Calibri"/>
                          <a:ea typeface="Calibri"/>
                          <a:cs typeface="Mangal"/>
                        </a:rPr>
                        <a:t>जम्मा</a:t>
                      </a:r>
                      <a:endParaRPr lang="en-GB" sz="160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ar-SA" sz="1600">
                          <a:effectLst/>
                          <a:latin typeface="Arial"/>
                          <a:ea typeface="Times New Roman"/>
                          <a:cs typeface="Mangal"/>
                        </a:rPr>
                        <a:t> </a:t>
                      </a:r>
                      <a:endParaRPr lang="en-GB" sz="160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ar-SA" sz="1600">
                          <a:effectLst/>
                          <a:latin typeface="Arial"/>
                          <a:ea typeface="Times New Roman"/>
                          <a:cs typeface="Mangal"/>
                        </a:rPr>
                        <a:t> </a:t>
                      </a:r>
                      <a:endParaRPr lang="en-GB" sz="160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ar-SA" sz="1600" dirty="0">
                          <a:effectLst/>
                          <a:latin typeface="Arial"/>
                          <a:ea typeface="Times New Roman"/>
                          <a:cs typeface="Mangal"/>
                        </a:rPr>
                        <a:t> </a:t>
                      </a:r>
                      <a:endParaRPr lang="en-GB" sz="1600" dirty="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rtl="0">
                        <a:lnSpc>
                          <a:spcPct val="115000"/>
                        </a:lnSpc>
                        <a:spcBef>
                          <a:spcPts val="0"/>
                        </a:spcBef>
                        <a:spcAft>
                          <a:spcPts val="0"/>
                        </a:spcAft>
                      </a:pPr>
                      <a:r>
                        <a:rPr lang="hi-IN" sz="1600" dirty="0">
                          <a:effectLst/>
                          <a:latin typeface="Calibri"/>
                          <a:ea typeface="Calibri"/>
                          <a:cs typeface="Mangal"/>
                        </a:rPr>
                        <a:t>१२७५००</a:t>
                      </a:r>
                      <a:endParaRPr lang="en-GB" sz="1600" dirty="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09112237"/>
              </p:ext>
            </p:extLst>
          </p:nvPr>
        </p:nvGraphicFramePr>
        <p:xfrm>
          <a:off x="381000" y="4876800"/>
          <a:ext cx="8001000" cy="1682496"/>
        </p:xfrm>
        <a:graphic>
          <a:graphicData uri="http://schemas.openxmlformats.org/drawingml/2006/table">
            <a:tbl>
              <a:tblPr firstRow="1" firstCol="1" bandRow="1"/>
              <a:tblGrid>
                <a:gridCol w="1231396">
                  <a:extLst>
                    <a:ext uri="{9D8B030D-6E8A-4147-A177-3AD203B41FA5}">
                      <a16:colId xmlns:a16="http://schemas.microsoft.com/office/drawing/2014/main" xmlns="" val="20000"/>
                    </a:ext>
                  </a:extLst>
                </a:gridCol>
                <a:gridCol w="2658199">
                  <a:extLst>
                    <a:ext uri="{9D8B030D-6E8A-4147-A177-3AD203B41FA5}">
                      <a16:colId xmlns:a16="http://schemas.microsoft.com/office/drawing/2014/main" xmlns="" val="20001"/>
                    </a:ext>
                  </a:extLst>
                </a:gridCol>
                <a:gridCol w="642546">
                  <a:extLst>
                    <a:ext uri="{9D8B030D-6E8A-4147-A177-3AD203B41FA5}">
                      <a16:colId xmlns:a16="http://schemas.microsoft.com/office/drawing/2014/main" xmlns="" val="20002"/>
                    </a:ext>
                  </a:extLst>
                </a:gridCol>
                <a:gridCol w="1805286">
                  <a:extLst>
                    <a:ext uri="{9D8B030D-6E8A-4147-A177-3AD203B41FA5}">
                      <a16:colId xmlns:a16="http://schemas.microsoft.com/office/drawing/2014/main" xmlns="" val="20003"/>
                    </a:ext>
                  </a:extLst>
                </a:gridCol>
                <a:gridCol w="1663573">
                  <a:extLst>
                    <a:ext uri="{9D8B030D-6E8A-4147-A177-3AD203B41FA5}">
                      <a16:colId xmlns:a16="http://schemas.microsoft.com/office/drawing/2014/main" xmlns="" val="20004"/>
                    </a:ext>
                  </a:extLst>
                </a:gridCol>
              </a:tblGrid>
              <a:tr h="241300">
                <a:tc>
                  <a:txBody>
                    <a:bodyPr/>
                    <a:lstStyle/>
                    <a:p>
                      <a:pPr marL="0" marR="0" algn="just">
                        <a:lnSpc>
                          <a:spcPct val="115000"/>
                        </a:lnSpc>
                        <a:spcBef>
                          <a:spcPts val="0"/>
                        </a:spcBef>
                        <a:spcAft>
                          <a:spcPts val="0"/>
                        </a:spcAft>
                      </a:pPr>
                      <a:r>
                        <a:rPr lang="hi-IN" sz="1600" dirty="0">
                          <a:effectLst/>
                          <a:latin typeface="Calibri"/>
                          <a:ea typeface="Calibri"/>
                          <a:cs typeface="Mangal"/>
                        </a:rPr>
                        <a:t>वडा न </a:t>
                      </a:r>
                      <a:endParaRPr lang="en-GB" sz="1600" dirty="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hi-IN" sz="1600">
                          <a:effectLst/>
                          <a:latin typeface="Calibri"/>
                          <a:ea typeface="Calibri"/>
                          <a:cs typeface="Mangal"/>
                        </a:rPr>
                        <a:t>कार्यक्रम</a:t>
                      </a:r>
                      <a:endParaRPr lang="en-GB" sz="160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hi-IN" sz="1600">
                          <a:effectLst/>
                          <a:latin typeface="Calibri"/>
                          <a:ea typeface="Calibri"/>
                          <a:cs typeface="Mangal"/>
                        </a:rPr>
                        <a:t>सख्या</a:t>
                      </a:r>
                      <a:endParaRPr lang="en-GB" sz="160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hi-IN" sz="1600" dirty="0">
                          <a:effectLst/>
                          <a:latin typeface="Calibri"/>
                          <a:ea typeface="Calibri"/>
                          <a:cs typeface="Mangal"/>
                        </a:rPr>
                        <a:t>दर</a:t>
                      </a:r>
                      <a:endParaRPr lang="en-GB" sz="1600" dirty="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hi-IN" sz="1600">
                          <a:effectLst/>
                          <a:latin typeface="Calibri"/>
                          <a:ea typeface="Calibri"/>
                          <a:cs typeface="Mangal"/>
                        </a:rPr>
                        <a:t>लागत</a:t>
                      </a:r>
                      <a:endParaRPr lang="en-GB" sz="160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965200">
                <a:tc>
                  <a:txBody>
                    <a:bodyPr/>
                    <a:lstStyle/>
                    <a:p>
                      <a:pPr marL="0" marR="0" algn="just">
                        <a:lnSpc>
                          <a:spcPct val="115000"/>
                        </a:lnSpc>
                        <a:spcBef>
                          <a:spcPts val="0"/>
                        </a:spcBef>
                        <a:spcAft>
                          <a:spcPts val="0"/>
                        </a:spcAft>
                      </a:pPr>
                      <a:r>
                        <a:rPr lang="hi-IN" sz="1600" dirty="0">
                          <a:effectLst/>
                          <a:latin typeface="Calibri"/>
                          <a:ea typeface="Calibri"/>
                          <a:cs typeface="Mangal"/>
                        </a:rPr>
                        <a:t>५</a:t>
                      </a:r>
                      <a:endParaRPr lang="en-GB" sz="1600" dirty="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hi-IN" sz="1600" dirty="0">
                          <a:effectLst/>
                          <a:latin typeface="Arial"/>
                          <a:ea typeface="Times New Roman"/>
                          <a:cs typeface="Mangal"/>
                        </a:rPr>
                        <a:t>क   थोपा सिचाइ</a:t>
                      </a:r>
                      <a:endParaRPr lang="en-GB" sz="1600" dirty="0">
                        <a:effectLst/>
                        <a:latin typeface="Calibri"/>
                        <a:ea typeface="Calibri"/>
                        <a:cs typeface="Mangal"/>
                      </a:endParaRPr>
                    </a:p>
                    <a:p>
                      <a:pPr marL="0" marR="0" algn="just">
                        <a:lnSpc>
                          <a:spcPct val="115000"/>
                        </a:lnSpc>
                        <a:spcBef>
                          <a:spcPts val="0"/>
                        </a:spcBef>
                        <a:spcAft>
                          <a:spcPts val="0"/>
                        </a:spcAft>
                      </a:pPr>
                      <a:r>
                        <a:rPr lang="hi-IN" sz="1600" dirty="0">
                          <a:effectLst/>
                          <a:latin typeface="Arial"/>
                          <a:ea typeface="Times New Roman"/>
                          <a:cs typeface="Mangal"/>
                        </a:rPr>
                        <a:t>ख    प्लास्टिक टनेल</a:t>
                      </a:r>
                      <a:endParaRPr lang="en-GB" sz="1600" dirty="0">
                        <a:effectLst/>
                        <a:latin typeface="Calibri"/>
                        <a:ea typeface="Calibri"/>
                        <a:cs typeface="Mangal"/>
                      </a:endParaRPr>
                    </a:p>
                    <a:p>
                      <a:pPr marL="0" marR="0" algn="just">
                        <a:lnSpc>
                          <a:spcPct val="115000"/>
                        </a:lnSpc>
                        <a:spcBef>
                          <a:spcPts val="0"/>
                        </a:spcBef>
                        <a:spcAft>
                          <a:spcPts val="0"/>
                        </a:spcAft>
                      </a:pPr>
                      <a:r>
                        <a:rPr lang="hi-IN" sz="1600" dirty="0">
                          <a:effectLst/>
                          <a:latin typeface="Arial"/>
                          <a:ea typeface="Times New Roman"/>
                          <a:cs typeface="Mangal"/>
                        </a:rPr>
                        <a:t>ग    भकारो सुधार</a:t>
                      </a:r>
                      <a:endParaRPr lang="en-GB" sz="1600" dirty="0">
                        <a:effectLst/>
                        <a:latin typeface="Calibri"/>
                        <a:ea typeface="Calibri"/>
                        <a:cs typeface="Mangal"/>
                      </a:endParaRPr>
                    </a:p>
                    <a:p>
                      <a:pPr marL="0" marR="0" algn="just">
                        <a:lnSpc>
                          <a:spcPct val="115000"/>
                        </a:lnSpc>
                        <a:spcBef>
                          <a:spcPts val="0"/>
                        </a:spcBef>
                        <a:spcAft>
                          <a:spcPts val="0"/>
                        </a:spcAft>
                      </a:pPr>
                      <a:r>
                        <a:rPr lang="hi-IN" sz="1600" dirty="0">
                          <a:effectLst/>
                          <a:latin typeface="Arial"/>
                          <a:ea typeface="Times New Roman"/>
                          <a:cs typeface="Mangal"/>
                        </a:rPr>
                        <a:t>घ    मल्चिङ प्लास्टिक रोल</a:t>
                      </a:r>
                      <a:endParaRPr lang="en-GB" sz="1600" dirty="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hi-IN" sz="1600">
                          <a:effectLst/>
                          <a:latin typeface="Arial"/>
                          <a:ea typeface="Times New Roman"/>
                          <a:cs typeface="Mangal"/>
                        </a:rPr>
                        <a:t>७</a:t>
                      </a:r>
                      <a:endParaRPr lang="en-GB" sz="1600">
                        <a:effectLst/>
                        <a:latin typeface="Calibri"/>
                        <a:ea typeface="Calibri"/>
                        <a:cs typeface="Mangal"/>
                      </a:endParaRPr>
                    </a:p>
                    <a:p>
                      <a:pPr marL="0" marR="0" algn="just">
                        <a:lnSpc>
                          <a:spcPct val="115000"/>
                        </a:lnSpc>
                        <a:spcBef>
                          <a:spcPts val="0"/>
                        </a:spcBef>
                        <a:spcAft>
                          <a:spcPts val="0"/>
                        </a:spcAft>
                      </a:pPr>
                      <a:r>
                        <a:rPr lang="hi-IN" sz="1600">
                          <a:effectLst/>
                          <a:latin typeface="Arial"/>
                          <a:ea typeface="Times New Roman"/>
                          <a:cs typeface="Mangal"/>
                        </a:rPr>
                        <a:t>५</a:t>
                      </a:r>
                      <a:endParaRPr lang="en-GB" sz="1600">
                        <a:effectLst/>
                        <a:latin typeface="Calibri"/>
                        <a:ea typeface="Calibri"/>
                        <a:cs typeface="Mangal"/>
                      </a:endParaRPr>
                    </a:p>
                    <a:p>
                      <a:pPr marL="0" marR="0" algn="just">
                        <a:lnSpc>
                          <a:spcPct val="115000"/>
                        </a:lnSpc>
                        <a:spcBef>
                          <a:spcPts val="0"/>
                        </a:spcBef>
                        <a:spcAft>
                          <a:spcPts val="0"/>
                        </a:spcAft>
                      </a:pPr>
                      <a:r>
                        <a:rPr lang="hi-IN" sz="1600">
                          <a:effectLst/>
                          <a:latin typeface="Arial"/>
                          <a:ea typeface="Times New Roman"/>
                          <a:cs typeface="Mangal"/>
                        </a:rPr>
                        <a:t>३</a:t>
                      </a:r>
                      <a:endParaRPr lang="en-GB" sz="1600">
                        <a:effectLst/>
                        <a:latin typeface="Calibri"/>
                        <a:ea typeface="Calibri"/>
                        <a:cs typeface="Mangal"/>
                      </a:endParaRPr>
                    </a:p>
                    <a:p>
                      <a:pPr marL="0" marR="0" algn="just">
                        <a:lnSpc>
                          <a:spcPct val="115000"/>
                        </a:lnSpc>
                        <a:spcBef>
                          <a:spcPts val="0"/>
                        </a:spcBef>
                        <a:spcAft>
                          <a:spcPts val="0"/>
                        </a:spcAft>
                      </a:pPr>
                      <a:r>
                        <a:rPr lang="hi-IN" sz="1600">
                          <a:effectLst/>
                          <a:latin typeface="Arial"/>
                          <a:ea typeface="Times New Roman"/>
                          <a:cs typeface="Mangal"/>
                        </a:rPr>
                        <a:t>४</a:t>
                      </a:r>
                      <a:endParaRPr lang="en-GB" sz="160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hi-IN" sz="1600">
                          <a:effectLst/>
                          <a:latin typeface="Arial"/>
                          <a:ea typeface="Times New Roman"/>
                          <a:cs typeface="Mangal"/>
                        </a:rPr>
                        <a:t>३५००</a:t>
                      </a:r>
                      <a:endParaRPr lang="en-GB" sz="1600">
                        <a:effectLst/>
                        <a:latin typeface="Calibri"/>
                        <a:ea typeface="Calibri"/>
                        <a:cs typeface="Mangal"/>
                      </a:endParaRPr>
                    </a:p>
                    <a:p>
                      <a:pPr marL="0" marR="0" algn="just">
                        <a:lnSpc>
                          <a:spcPct val="115000"/>
                        </a:lnSpc>
                        <a:spcBef>
                          <a:spcPts val="0"/>
                        </a:spcBef>
                        <a:spcAft>
                          <a:spcPts val="0"/>
                        </a:spcAft>
                      </a:pPr>
                      <a:r>
                        <a:rPr lang="hi-IN" sz="1600">
                          <a:effectLst/>
                          <a:latin typeface="Arial"/>
                          <a:ea typeface="Times New Roman"/>
                          <a:cs typeface="Mangal"/>
                        </a:rPr>
                        <a:t>६०००</a:t>
                      </a:r>
                      <a:endParaRPr lang="en-GB" sz="1600">
                        <a:effectLst/>
                        <a:latin typeface="Calibri"/>
                        <a:ea typeface="Calibri"/>
                        <a:cs typeface="Mangal"/>
                      </a:endParaRPr>
                    </a:p>
                    <a:p>
                      <a:pPr marL="0" marR="0" algn="just">
                        <a:lnSpc>
                          <a:spcPct val="115000"/>
                        </a:lnSpc>
                        <a:spcBef>
                          <a:spcPts val="0"/>
                        </a:spcBef>
                        <a:spcAft>
                          <a:spcPts val="0"/>
                        </a:spcAft>
                      </a:pPr>
                      <a:r>
                        <a:rPr lang="hi-IN" sz="1600">
                          <a:effectLst/>
                          <a:latin typeface="Arial"/>
                          <a:ea typeface="Times New Roman"/>
                          <a:cs typeface="Mangal"/>
                        </a:rPr>
                        <a:t>१००००</a:t>
                      </a:r>
                      <a:endParaRPr lang="en-GB" sz="1600">
                        <a:effectLst/>
                        <a:latin typeface="Calibri"/>
                        <a:ea typeface="Calibri"/>
                        <a:cs typeface="Mangal"/>
                      </a:endParaRPr>
                    </a:p>
                    <a:p>
                      <a:pPr marL="0" marR="0" algn="just">
                        <a:lnSpc>
                          <a:spcPct val="115000"/>
                        </a:lnSpc>
                        <a:spcBef>
                          <a:spcPts val="0"/>
                        </a:spcBef>
                        <a:spcAft>
                          <a:spcPts val="0"/>
                        </a:spcAft>
                      </a:pPr>
                      <a:r>
                        <a:rPr lang="hi-IN" sz="1600">
                          <a:effectLst/>
                          <a:latin typeface="Arial"/>
                          <a:ea typeface="Times New Roman"/>
                          <a:cs typeface="Mangal"/>
                        </a:rPr>
                        <a:t>६०००</a:t>
                      </a:r>
                      <a:endParaRPr lang="en-GB" sz="160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hi-IN" sz="1600" dirty="0">
                          <a:effectLst/>
                          <a:latin typeface="Calibri"/>
                          <a:ea typeface="Calibri"/>
                          <a:cs typeface="Mangal"/>
                        </a:rPr>
                        <a:t>२४५००</a:t>
                      </a:r>
                      <a:endParaRPr lang="en-GB" sz="1600" dirty="0">
                        <a:effectLst/>
                        <a:latin typeface="Calibri"/>
                        <a:ea typeface="Calibri"/>
                        <a:cs typeface="Mangal"/>
                      </a:endParaRPr>
                    </a:p>
                    <a:p>
                      <a:pPr marL="0" marR="0" algn="just">
                        <a:lnSpc>
                          <a:spcPct val="115000"/>
                        </a:lnSpc>
                        <a:spcBef>
                          <a:spcPts val="0"/>
                        </a:spcBef>
                        <a:spcAft>
                          <a:spcPts val="0"/>
                        </a:spcAft>
                      </a:pPr>
                      <a:r>
                        <a:rPr lang="hi-IN" sz="1600" dirty="0">
                          <a:effectLst/>
                          <a:latin typeface="Calibri"/>
                          <a:ea typeface="Calibri"/>
                          <a:cs typeface="Mangal"/>
                        </a:rPr>
                        <a:t>३००००</a:t>
                      </a:r>
                      <a:endParaRPr lang="en-GB" sz="1600" dirty="0">
                        <a:effectLst/>
                        <a:latin typeface="Calibri"/>
                        <a:ea typeface="Calibri"/>
                        <a:cs typeface="Mangal"/>
                      </a:endParaRPr>
                    </a:p>
                    <a:p>
                      <a:pPr marL="0" marR="0" algn="just">
                        <a:lnSpc>
                          <a:spcPct val="115000"/>
                        </a:lnSpc>
                        <a:spcBef>
                          <a:spcPts val="0"/>
                        </a:spcBef>
                        <a:spcAft>
                          <a:spcPts val="0"/>
                        </a:spcAft>
                      </a:pPr>
                      <a:r>
                        <a:rPr lang="hi-IN" sz="1600" dirty="0">
                          <a:effectLst/>
                          <a:latin typeface="Calibri"/>
                          <a:ea typeface="Calibri"/>
                          <a:cs typeface="Mangal"/>
                        </a:rPr>
                        <a:t>३००००</a:t>
                      </a:r>
                      <a:endParaRPr lang="en-GB" sz="1600" dirty="0">
                        <a:effectLst/>
                        <a:latin typeface="Calibri"/>
                        <a:ea typeface="Calibri"/>
                        <a:cs typeface="Mangal"/>
                      </a:endParaRPr>
                    </a:p>
                    <a:p>
                      <a:pPr marL="0" marR="0" algn="just">
                        <a:lnSpc>
                          <a:spcPct val="115000"/>
                        </a:lnSpc>
                        <a:spcBef>
                          <a:spcPts val="0"/>
                        </a:spcBef>
                        <a:spcAft>
                          <a:spcPts val="0"/>
                        </a:spcAft>
                      </a:pPr>
                      <a:r>
                        <a:rPr lang="hi-IN" sz="1600" dirty="0">
                          <a:effectLst/>
                          <a:latin typeface="Calibri"/>
                          <a:ea typeface="Calibri"/>
                          <a:cs typeface="Mangal"/>
                        </a:rPr>
                        <a:t>२४०००</a:t>
                      </a:r>
                      <a:endParaRPr lang="en-GB" sz="1600" dirty="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241300">
                <a:tc>
                  <a:txBody>
                    <a:bodyPr/>
                    <a:lstStyle/>
                    <a:p>
                      <a:pPr marL="0" marR="0" algn="just">
                        <a:lnSpc>
                          <a:spcPct val="115000"/>
                        </a:lnSpc>
                        <a:spcBef>
                          <a:spcPts val="0"/>
                        </a:spcBef>
                        <a:spcAft>
                          <a:spcPts val="0"/>
                        </a:spcAft>
                      </a:pPr>
                      <a:r>
                        <a:rPr lang="hi-IN" sz="1600">
                          <a:effectLst/>
                          <a:latin typeface="Calibri"/>
                          <a:ea typeface="Calibri"/>
                          <a:cs typeface="Mangal"/>
                        </a:rPr>
                        <a:t>जम्मा</a:t>
                      </a:r>
                      <a:endParaRPr lang="en-GB" sz="160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ar-SA" sz="1600">
                          <a:effectLst/>
                          <a:latin typeface="Arial"/>
                          <a:ea typeface="Times New Roman"/>
                          <a:cs typeface="Mangal"/>
                        </a:rPr>
                        <a:t> </a:t>
                      </a:r>
                      <a:endParaRPr lang="en-GB" sz="160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ar-SA" sz="1600">
                          <a:effectLst/>
                          <a:latin typeface="Arial"/>
                          <a:ea typeface="Times New Roman"/>
                          <a:cs typeface="Mangal"/>
                        </a:rPr>
                        <a:t> </a:t>
                      </a:r>
                      <a:endParaRPr lang="en-GB" sz="160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ar-SA" sz="1600">
                          <a:effectLst/>
                          <a:latin typeface="Arial"/>
                          <a:ea typeface="Times New Roman"/>
                          <a:cs typeface="Mangal"/>
                        </a:rPr>
                        <a:t> </a:t>
                      </a:r>
                      <a:endParaRPr lang="en-GB" sz="160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rtl="0">
                        <a:lnSpc>
                          <a:spcPct val="115000"/>
                        </a:lnSpc>
                        <a:spcBef>
                          <a:spcPts val="0"/>
                        </a:spcBef>
                        <a:spcAft>
                          <a:spcPts val="0"/>
                        </a:spcAft>
                      </a:pPr>
                      <a:r>
                        <a:rPr lang="hi-IN" sz="1600" dirty="0">
                          <a:effectLst/>
                          <a:latin typeface="Calibri"/>
                          <a:ea typeface="Calibri"/>
                          <a:cs typeface="Mangal"/>
                        </a:rPr>
                        <a:t>१०८५००</a:t>
                      </a:r>
                      <a:endParaRPr lang="en-GB" sz="1600" dirty="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3652524604"/>
              </p:ext>
            </p:extLst>
          </p:nvPr>
        </p:nvGraphicFramePr>
        <p:xfrm>
          <a:off x="381000" y="663525"/>
          <a:ext cx="7772401" cy="2546232"/>
        </p:xfrm>
        <a:graphic>
          <a:graphicData uri="http://schemas.openxmlformats.org/drawingml/2006/table">
            <a:tbl>
              <a:tblPr firstRow="1" firstCol="1" bandRow="1"/>
              <a:tblGrid>
                <a:gridCol w="1196214">
                  <a:extLst>
                    <a:ext uri="{9D8B030D-6E8A-4147-A177-3AD203B41FA5}">
                      <a16:colId xmlns:a16="http://schemas.microsoft.com/office/drawing/2014/main" xmlns="" val="20000"/>
                    </a:ext>
                  </a:extLst>
                </a:gridCol>
                <a:gridCol w="2582250">
                  <a:extLst>
                    <a:ext uri="{9D8B030D-6E8A-4147-A177-3AD203B41FA5}">
                      <a16:colId xmlns:a16="http://schemas.microsoft.com/office/drawing/2014/main" xmlns="" val="20001"/>
                    </a:ext>
                  </a:extLst>
                </a:gridCol>
                <a:gridCol w="624186">
                  <a:extLst>
                    <a:ext uri="{9D8B030D-6E8A-4147-A177-3AD203B41FA5}">
                      <a16:colId xmlns:a16="http://schemas.microsoft.com/office/drawing/2014/main" xmlns="" val="20002"/>
                    </a:ext>
                  </a:extLst>
                </a:gridCol>
                <a:gridCol w="1753707">
                  <a:extLst>
                    <a:ext uri="{9D8B030D-6E8A-4147-A177-3AD203B41FA5}">
                      <a16:colId xmlns:a16="http://schemas.microsoft.com/office/drawing/2014/main" xmlns="" val="20003"/>
                    </a:ext>
                  </a:extLst>
                </a:gridCol>
                <a:gridCol w="1616044">
                  <a:extLst>
                    <a:ext uri="{9D8B030D-6E8A-4147-A177-3AD203B41FA5}">
                      <a16:colId xmlns:a16="http://schemas.microsoft.com/office/drawing/2014/main" xmlns="" val="20004"/>
                    </a:ext>
                  </a:extLst>
                </a:gridCol>
              </a:tblGrid>
              <a:tr h="183293">
                <a:tc>
                  <a:txBody>
                    <a:bodyPr/>
                    <a:lstStyle/>
                    <a:p>
                      <a:pPr marL="0" marR="0" algn="just">
                        <a:lnSpc>
                          <a:spcPct val="115000"/>
                        </a:lnSpc>
                        <a:spcBef>
                          <a:spcPts val="0"/>
                        </a:spcBef>
                        <a:spcAft>
                          <a:spcPts val="0"/>
                        </a:spcAft>
                      </a:pPr>
                      <a:r>
                        <a:rPr lang="hi-IN" sz="1800" dirty="0">
                          <a:effectLst/>
                          <a:latin typeface="Calibri"/>
                          <a:ea typeface="Calibri"/>
                          <a:cs typeface="Mangal"/>
                        </a:rPr>
                        <a:t>वडा न</a:t>
                      </a:r>
                      <a:endParaRPr lang="en-GB" sz="1800" dirty="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hi-IN" sz="1800">
                          <a:effectLst/>
                          <a:latin typeface="Calibri"/>
                          <a:ea typeface="Calibri"/>
                          <a:cs typeface="Mangal"/>
                        </a:rPr>
                        <a:t>कार्यक्रम</a:t>
                      </a:r>
                      <a:endParaRPr lang="en-GB" sz="180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hi-IN" sz="1800">
                          <a:effectLst/>
                          <a:latin typeface="Calibri"/>
                          <a:ea typeface="Calibri"/>
                          <a:cs typeface="Mangal"/>
                        </a:rPr>
                        <a:t>सख्या</a:t>
                      </a:r>
                      <a:endParaRPr lang="en-GB" sz="180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hi-IN" sz="1800">
                          <a:effectLst/>
                          <a:latin typeface="Calibri"/>
                          <a:ea typeface="Calibri"/>
                          <a:cs typeface="Mangal"/>
                        </a:rPr>
                        <a:t>दर</a:t>
                      </a:r>
                      <a:endParaRPr lang="en-GB" sz="180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hi-IN" sz="1800">
                          <a:effectLst/>
                          <a:latin typeface="Calibri"/>
                          <a:ea typeface="Calibri"/>
                          <a:cs typeface="Mangal"/>
                        </a:rPr>
                        <a:t>लागत</a:t>
                      </a:r>
                      <a:endParaRPr lang="en-GB" sz="180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1307551">
                <a:tc>
                  <a:txBody>
                    <a:bodyPr/>
                    <a:lstStyle/>
                    <a:p>
                      <a:pPr marL="0" marR="0" algn="just">
                        <a:lnSpc>
                          <a:spcPct val="115000"/>
                        </a:lnSpc>
                        <a:spcBef>
                          <a:spcPts val="0"/>
                        </a:spcBef>
                        <a:spcAft>
                          <a:spcPts val="0"/>
                        </a:spcAft>
                      </a:pPr>
                      <a:r>
                        <a:rPr lang="hi-IN" sz="1800" dirty="0">
                          <a:effectLst/>
                          <a:latin typeface="Calibri"/>
                          <a:ea typeface="Calibri"/>
                          <a:cs typeface="Mangal"/>
                        </a:rPr>
                        <a:t>६</a:t>
                      </a:r>
                      <a:endParaRPr lang="en-GB" sz="1800" dirty="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hi-IN" sz="1800" dirty="0">
                          <a:effectLst/>
                          <a:latin typeface="Arial"/>
                          <a:ea typeface="Times New Roman"/>
                          <a:cs typeface="Mangal"/>
                        </a:rPr>
                        <a:t>क   थोपा सिचाइ</a:t>
                      </a:r>
                      <a:endParaRPr lang="en-GB" sz="1800" dirty="0">
                        <a:effectLst/>
                        <a:latin typeface="Calibri"/>
                        <a:ea typeface="Calibri"/>
                        <a:cs typeface="Mangal"/>
                      </a:endParaRPr>
                    </a:p>
                    <a:p>
                      <a:pPr marL="0" marR="0" algn="just">
                        <a:lnSpc>
                          <a:spcPct val="115000"/>
                        </a:lnSpc>
                        <a:spcBef>
                          <a:spcPts val="0"/>
                        </a:spcBef>
                        <a:spcAft>
                          <a:spcPts val="0"/>
                        </a:spcAft>
                      </a:pPr>
                      <a:r>
                        <a:rPr lang="hi-IN" sz="1800" dirty="0">
                          <a:effectLst/>
                          <a:latin typeface="Arial"/>
                          <a:ea typeface="Times New Roman"/>
                          <a:cs typeface="Mangal"/>
                        </a:rPr>
                        <a:t>ख    प्लास्टिक टनेल</a:t>
                      </a:r>
                      <a:endParaRPr lang="en-GB" sz="1800" dirty="0">
                        <a:effectLst/>
                        <a:latin typeface="Calibri"/>
                        <a:ea typeface="Calibri"/>
                        <a:cs typeface="Mangal"/>
                      </a:endParaRPr>
                    </a:p>
                    <a:p>
                      <a:pPr marL="0" marR="0" algn="just">
                        <a:lnSpc>
                          <a:spcPct val="115000"/>
                        </a:lnSpc>
                        <a:spcBef>
                          <a:spcPts val="0"/>
                        </a:spcBef>
                        <a:spcAft>
                          <a:spcPts val="0"/>
                        </a:spcAft>
                      </a:pPr>
                      <a:r>
                        <a:rPr lang="hi-IN" sz="1800" dirty="0">
                          <a:effectLst/>
                          <a:latin typeface="Arial"/>
                          <a:ea typeface="Times New Roman"/>
                          <a:cs typeface="Mangal"/>
                        </a:rPr>
                        <a:t>ग    भकारो सुधार</a:t>
                      </a:r>
                      <a:endParaRPr lang="en-GB" sz="1800" dirty="0">
                        <a:effectLst/>
                        <a:latin typeface="Calibri"/>
                        <a:ea typeface="Calibri"/>
                        <a:cs typeface="Mangal"/>
                      </a:endParaRPr>
                    </a:p>
                    <a:p>
                      <a:pPr marL="0" marR="0" algn="just">
                        <a:lnSpc>
                          <a:spcPct val="115000"/>
                        </a:lnSpc>
                        <a:spcBef>
                          <a:spcPts val="0"/>
                        </a:spcBef>
                        <a:spcAft>
                          <a:spcPts val="0"/>
                        </a:spcAft>
                      </a:pPr>
                      <a:r>
                        <a:rPr lang="hi-IN" sz="1800" dirty="0">
                          <a:effectLst/>
                          <a:latin typeface="Arial"/>
                          <a:ea typeface="Times New Roman"/>
                          <a:cs typeface="Mangal"/>
                        </a:rPr>
                        <a:t>घ    मल्चिङ प्लास्टिक रोल</a:t>
                      </a:r>
                      <a:endParaRPr lang="en-GB" sz="1800" dirty="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hi-IN" sz="1800">
                          <a:effectLst/>
                          <a:latin typeface="Arial"/>
                          <a:ea typeface="Times New Roman"/>
                          <a:cs typeface="Mangal"/>
                        </a:rPr>
                        <a:t>६</a:t>
                      </a:r>
                      <a:endParaRPr lang="en-GB" sz="1800">
                        <a:effectLst/>
                        <a:latin typeface="Calibri"/>
                        <a:ea typeface="Calibri"/>
                        <a:cs typeface="Mangal"/>
                      </a:endParaRPr>
                    </a:p>
                    <a:p>
                      <a:pPr marL="0" marR="0" algn="just">
                        <a:lnSpc>
                          <a:spcPct val="115000"/>
                        </a:lnSpc>
                        <a:spcBef>
                          <a:spcPts val="0"/>
                        </a:spcBef>
                        <a:spcAft>
                          <a:spcPts val="0"/>
                        </a:spcAft>
                      </a:pPr>
                      <a:r>
                        <a:rPr lang="hi-IN" sz="1800">
                          <a:effectLst/>
                          <a:latin typeface="Arial"/>
                          <a:ea typeface="Times New Roman"/>
                          <a:cs typeface="Mangal"/>
                        </a:rPr>
                        <a:t>४</a:t>
                      </a:r>
                      <a:endParaRPr lang="en-GB" sz="1800">
                        <a:effectLst/>
                        <a:latin typeface="Calibri"/>
                        <a:ea typeface="Calibri"/>
                        <a:cs typeface="Mangal"/>
                      </a:endParaRPr>
                    </a:p>
                    <a:p>
                      <a:pPr marL="0" marR="0" algn="just">
                        <a:lnSpc>
                          <a:spcPct val="115000"/>
                        </a:lnSpc>
                        <a:spcBef>
                          <a:spcPts val="0"/>
                        </a:spcBef>
                        <a:spcAft>
                          <a:spcPts val="0"/>
                        </a:spcAft>
                      </a:pPr>
                      <a:r>
                        <a:rPr lang="hi-IN" sz="1800">
                          <a:effectLst/>
                          <a:latin typeface="Arial"/>
                          <a:ea typeface="Times New Roman"/>
                          <a:cs typeface="Mangal"/>
                        </a:rPr>
                        <a:t>१</a:t>
                      </a:r>
                      <a:endParaRPr lang="en-GB" sz="1800">
                        <a:effectLst/>
                        <a:latin typeface="Calibri"/>
                        <a:ea typeface="Calibri"/>
                        <a:cs typeface="Mangal"/>
                      </a:endParaRPr>
                    </a:p>
                    <a:p>
                      <a:pPr marL="0" marR="0" algn="just">
                        <a:lnSpc>
                          <a:spcPct val="115000"/>
                        </a:lnSpc>
                        <a:spcBef>
                          <a:spcPts val="0"/>
                        </a:spcBef>
                        <a:spcAft>
                          <a:spcPts val="0"/>
                        </a:spcAft>
                      </a:pPr>
                      <a:r>
                        <a:rPr lang="hi-IN" sz="1800">
                          <a:effectLst/>
                          <a:latin typeface="Arial"/>
                          <a:ea typeface="Times New Roman"/>
                          <a:cs typeface="Mangal"/>
                        </a:rPr>
                        <a:t>३</a:t>
                      </a:r>
                      <a:endParaRPr lang="en-GB" sz="180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hi-IN" sz="1800" dirty="0">
                          <a:effectLst/>
                          <a:latin typeface="Arial"/>
                          <a:ea typeface="Times New Roman"/>
                          <a:cs typeface="Mangal"/>
                        </a:rPr>
                        <a:t>३५००</a:t>
                      </a:r>
                      <a:endParaRPr lang="en-GB" sz="1800" dirty="0">
                        <a:effectLst/>
                        <a:latin typeface="Calibri"/>
                        <a:ea typeface="Calibri"/>
                        <a:cs typeface="Mangal"/>
                      </a:endParaRPr>
                    </a:p>
                    <a:p>
                      <a:pPr marL="0" marR="0" algn="just">
                        <a:lnSpc>
                          <a:spcPct val="115000"/>
                        </a:lnSpc>
                        <a:spcBef>
                          <a:spcPts val="0"/>
                        </a:spcBef>
                        <a:spcAft>
                          <a:spcPts val="0"/>
                        </a:spcAft>
                      </a:pPr>
                      <a:r>
                        <a:rPr lang="hi-IN" sz="1800" dirty="0">
                          <a:effectLst/>
                          <a:latin typeface="Arial"/>
                          <a:ea typeface="Times New Roman"/>
                          <a:cs typeface="Mangal"/>
                        </a:rPr>
                        <a:t>६०००</a:t>
                      </a:r>
                      <a:endParaRPr lang="en-GB" sz="1800" dirty="0">
                        <a:effectLst/>
                        <a:latin typeface="Calibri"/>
                        <a:ea typeface="Calibri"/>
                        <a:cs typeface="Mangal"/>
                      </a:endParaRPr>
                    </a:p>
                    <a:p>
                      <a:pPr marL="0" marR="0" algn="just">
                        <a:lnSpc>
                          <a:spcPct val="115000"/>
                        </a:lnSpc>
                        <a:spcBef>
                          <a:spcPts val="0"/>
                        </a:spcBef>
                        <a:spcAft>
                          <a:spcPts val="0"/>
                        </a:spcAft>
                      </a:pPr>
                      <a:r>
                        <a:rPr lang="hi-IN" sz="1800" dirty="0">
                          <a:effectLst/>
                          <a:latin typeface="Arial"/>
                          <a:ea typeface="Times New Roman"/>
                          <a:cs typeface="Mangal"/>
                        </a:rPr>
                        <a:t>१००००</a:t>
                      </a:r>
                      <a:endParaRPr lang="en-GB" sz="1800" dirty="0">
                        <a:effectLst/>
                        <a:latin typeface="Calibri"/>
                        <a:ea typeface="Calibri"/>
                        <a:cs typeface="Mangal"/>
                      </a:endParaRPr>
                    </a:p>
                    <a:p>
                      <a:pPr marL="0" marR="0" algn="just">
                        <a:lnSpc>
                          <a:spcPct val="115000"/>
                        </a:lnSpc>
                        <a:spcBef>
                          <a:spcPts val="0"/>
                        </a:spcBef>
                        <a:spcAft>
                          <a:spcPts val="0"/>
                        </a:spcAft>
                      </a:pPr>
                      <a:r>
                        <a:rPr lang="hi-IN" sz="1800" dirty="0">
                          <a:effectLst/>
                          <a:latin typeface="Arial"/>
                          <a:ea typeface="Times New Roman"/>
                          <a:cs typeface="Mangal"/>
                        </a:rPr>
                        <a:t>६०००</a:t>
                      </a:r>
                      <a:endParaRPr lang="en-GB" sz="1800" dirty="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hi-IN" sz="1800" dirty="0">
                          <a:effectLst/>
                          <a:latin typeface="Calibri"/>
                          <a:ea typeface="Calibri"/>
                          <a:cs typeface="Mangal"/>
                        </a:rPr>
                        <a:t>२१०००</a:t>
                      </a:r>
                      <a:endParaRPr lang="en-GB" sz="1800" dirty="0">
                        <a:effectLst/>
                        <a:latin typeface="Calibri"/>
                        <a:ea typeface="Calibri"/>
                        <a:cs typeface="Mangal"/>
                      </a:endParaRPr>
                    </a:p>
                    <a:p>
                      <a:pPr marL="0" marR="0" algn="just">
                        <a:lnSpc>
                          <a:spcPct val="115000"/>
                        </a:lnSpc>
                        <a:spcBef>
                          <a:spcPts val="0"/>
                        </a:spcBef>
                        <a:spcAft>
                          <a:spcPts val="0"/>
                        </a:spcAft>
                      </a:pPr>
                      <a:r>
                        <a:rPr lang="hi-IN" sz="1800" dirty="0">
                          <a:effectLst/>
                          <a:latin typeface="Calibri"/>
                          <a:ea typeface="Calibri"/>
                          <a:cs typeface="Mangal"/>
                        </a:rPr>
                        <a:t>२४०००</a:t>
                      </a:r>
                      <a:endParaRPr lang="en-GB" sz="1800" dirty="0">
                        <a:effectLst/>
                        <a:latin typeface="Calibri"/>
                        <a:ea typeface="Calibri"/>
                        <a:cs typeface="Mangal"/>
                      </a:endParaRPr>
                    </a:p>
                    <a:p>
                      <a:pPr marL="0" marR="0" algn="just">
                        <a:lnSpc>
                          <a:spcPct val="115000"/>
                        </a:lnSpc>
                        <a:spcBef>
                          <a:spcPts val="0"/>
                        </a:spcBef>
                        <a:spcAft>
                          <a:spcPts val="0"/>
                        </a:spcAft>
                      </a:pPr>
                      <a:r>
                        <a:rPr lang="hi-IN" sz="1800" dirty="0">
                          <a:effectLst/>
                          <a:latin typeface="Calibri"/>
                          <a:ea typeface="Calibri"/>
                          <a:cs typeface="Mangal"/>
                        </a:rPr>
                        <a:t>१००००</a:t>
                      </a:r>
                      <a:endParaRPr lang="en-GB" sz="1800" dirty="0">
                        <a:effectLst/>
                        <a:latin typeface="Calibri"/>
                        <a:ea typeface="Calibri"/>
                        <a:cs typeface="Mangal"/>
                      </a:endParaRPr>
                    </a:p>
                    <a:p>
                      <a:pPr marL="0" marR="0" algn="just">
                        <a:lnSpc>
                          <a:spcPct val="115000"/>
                        </a:lnSpc>
                        <a:spcBef>
                          <a:spcPts val="0"/>
                        </a:spcBef>
                        <a:spcAft>
                          <a:spcPts val="0"/>
                        </a:spcAft>
                      </a:pPr>
                      <a:r>
                        <a:rPr lang="hi-IN" sz="1800" dirty="0">
                          <a:effectLst/>
                          <a:latin typeface="Calibri"/>
                          <a:ea typeface="Calibri"/>
                          <a:cs typeface="Mangal"/>
                        </a:rPr>
                        <a:t>१८०००</a:t>
                      </a:r>
                      <a:endParaRPr lang="en-GB" sz="1800" dirty="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337956">
                <a:tc>
                  <a:txBody>
                    <a:bodyPr/>
                    <a:lstStyle/>
                    <a:p>
                      <a:pPr marL="0" marR="0" algn="just">
                        <a:lnSpc>
                          <a:spcPct val="115000"/>
                        </a:lnSpc>
                        <a:spcBef>
                          <a:spcPts val="0"/>
                        </a:spcBef>
                        <a:spcAft>
                          <a:spcPts val="0"/>
                        </a:spcAft>
                      </a:pPr>
                      <a:r>
                        <a:rPr lang="hi-IN" sz="1800">
                          <a:effectLst/>
                          <a:latin typeface="Calibri"/>
                          <a:ea typeface="Calibri"/>
                          <a:cs typeface="Mangal"/>
                        </a:rPr>
                        <a:t>जम्मा</a:t>
                      </a:r>
                      <a:endParaRPr lang="en-GB" sz="180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ar-SA" sz="1800">
                          <a:effectLst/>
                          <a:latin typeface="Arial"/>
                          <a:ea typeface="Times New Roman"/>
                          <a:cs typeface="Mangal"/>
                        </a:rPr>
                        <a:t> </a:t>
                      </a:r>
                      <a:endParaRPr lang="en-GB" sz="180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ar-SA" sz="1800">
                          <a:effectLst/>
                          <a:latin typeface="Arial"/>
                          <a:ea typeface="Times New Roman"/>
                          <a:cs typeface="Mangal"/>
                        </a:rPr>
                        <a:t> </a:t>
                      </a:r>
                      <a:endParaRPr lang="en-GB" sz="180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ar-SA" sz="1800">
                          <a:effectLst/>
                          <a:latin typeface="Arial"/>
                          <a:ea typeface="Times New Roman"/>
                          <a:cs typeface="Mangal"/>
                        </a:rPr>
                        <a:t> </a:t>
                      </a:r>
                      <a:endParaRPr lang="en-GB" sz="180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rtl="0">
                        <a:lnSpc>
                          <a:spcPct val="115000"/>
                        </a:lnSpc>
                        <a:spcBef>
                          <a:spcPts val="0"/>
                        </a:spcBef>
                        <a:spcAft>
                          <a:spcPts val="0"/>
                        </a:spcAft>
                      </a:pPr>
                      <a:r>
                        <a:rPr lang="hi-IN" sz="1800" dirty="0">
                          <a:effectLst/>
                          <a:latin typeface="Calibri"/>
                          <a:ea typeface="Calibri"/>
                          <a:cs typeface="Mangal"/>
                        </a:rPr>
                        <a:t>७३०००</a:t>
                      </a:r>
                      <a:endParaRPr lang="en-GB" sz="1800" dirty="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sp>
        <p:nvSpPr>
          <p:cNvPr id="11" name="Rectangle 3"/>
          <p:cNvSpPr>
            <a:spLocks noChangeArrowheads="1"/>
          </p:cNvSpPr>
          <p:nvPr/>
        </p:nvSpPr>
        <p:spPr bwMode="auto">
          <a:xfrm>
            <a:off x="228600" y="89358"/>
            <a:ext cx="44958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e-NP" sz="3200" b="0" i="0" u="none" strike="noStrike" cap="none" normalizeH="0" baseline="0" dirty="0" smtClean="0">
                <a:ln>
                  <a:noFill/>
                </a:ln>
                <a:solidFill>
                  <a:srgbClr val="7030A0"/>
                </a:solidFill>
                <a:effectLst/>
                <a:latin typeface="Calibri" pitchFamily="34" charset="0"/>
                <a:ea typeface="Calibri" pitchFamily="34" charset="0"/>
                <a:cs typeface="Mangal" pitchFamily="18" charset="0"/>
              </a:rPr>
              <a:t> कृषि विकास तर्फ</a:t>
            </a:r>
            <a:endParaRPr kumimoji="0" lang="en-GB" sz="3200" b="0" i="0" u="none" strike="noStrike" cap="none" normalizeH="0" baseline="0" dirty="0" smtClean="0">
              <a:ln>
                <a:noFill/>
              </a:ln>
              <a:solidFill>
                <a:srgbClr val="7030A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sz="3200" b="0" i="0" u="none" strike="noStrike" cap="none" normalizeH="0" baseline="0" dirty="0" smtClean="0">
              <a:ln>
                <a:noFill/>
              </a:ln>
              <a:solidFill>
                <a:srgbClr val="7030A0"/>
              </a:solidFill>
              <a:effectLst/>
              <a:latin typeface="Arial" pitchFamily="34" charset="0"/>
              <a:cs typeface="Arial" pitchFamily="34" charset="0"/>
            </a:endParaRPr>
          </a:p>
        </p:txBody>
      </p:sp>
      <p:sp>
        <p:nvSpPr>
          <p:cNvPr id="3" name="Slide Number Placeholder 2"/>
          <p:cNvSpPr>
            <a:spLocks noGrp="1"/>
          </p:cNvSpPr>
          <p:nvPr>
            <p:ph type="sldNum" sz="quarter" idx="12"/>
          </p:nvPr>
        </p:nvSpPr>
        <p:spPr/>
        <p:txBody>
          <a:bodyPr/>
          <a:lstStyle/>
          <a:p>
            <a:fld id="{D5A3C07E-D37F-45BB-9AEA-E961484A1A12}" type="slidenum">
              <a:rPr lang="en-US" smtClean="0"/>
              <a:t>74</a:t>
            </a:fld>
            <a:endParaRPr lang="en-US"/>
          </a:p>
        </p:txBody>
      </p:sp>
    </p:spTree>
    <p:extLst>
      <p:ext uri="{BB962C8B-B14F-4D97-AF65-F5344CB8AC3E}">
        <p14:creationId xmlns:p14="http://schemas.microsoft.com/office/powerpoint/2010/main" val="319303853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673625358"/>
              </p:ext>
            </p:extLst>
          </p:nvPr>
        </p:nvGraphicFramePr>
        <p:xfrm>
          <a:off x="685801" y="914401"/>
          <a:ext cx="7058024" cy="2502710"/>
        </p:xfrm>
        <a:graphic>
          <a:graphicData uri="http://schemas.openxmlformats.org/drawingml/2006/table">
            <a:tbl>
              <a:tblPr firstRow="1" firstCol="1" bandRow="1"/>
              <a:tblGrid>
                <a:gridCol w="635858">
                  <a:extLst>
                    <a:ext uri="{9D8B030D-6E8A-4147-A177-3AD203B41FA5}">
                      <a16:colId xmlns:a16="http://schemas.microsoft.com/office/drawing/2014/main" xmlns="" val="20000"/>
                    </a:ext>
                  </a:extLst>
                </a:gridCol>
                <a:gridCol w="2861361">
                  <a:extLst>
                    <a:ext uri="{9D8B030D-6E8A-4147-A177-3AD203B41FA5}">
                      <a16:colId xmlns:a16="http://schemas.microsoft.com/office/drawing/2014/main" xmlns="" val="20001"/>
                    </a:ext>
                  </a:extLst>
                </a:gridCol>
                <a:gridCol w="1271716">
                  <a:extLst>
                    <a:ext uri="{9D8B030D-6E8A-4147-A177-3AD203B41FA5}">
                      <a16:colId xmlns:a16="http://schemas.microsoft.com/office/drawing/2014/main" xmlns="" val="20002"/>
                    </a:ext>
                  </a:extLst>
                </a:gridCol>
                <a:gridCol w="1398888">
                  <a:extLst>
                    <a:ext uri="{9D8B030D-6E8A-4147-A177-3AD203B41FA5}">
                      <a16:colId xmlns:a16="http://schemas.microsoft.com/office/drawing/2014/main" xmlns="" val="20003"/>
                    </a:ext>
                  </a:extLst>
                </a:gridCol>
                <a:gridCol w="890201">
                  <a:extLst>
                    <a:ext uri="{9D8B030D-6E8A-4147-A177-3AD203B41FA5}">
                      <a16:colId xmlns:a16="http://schemas.microsoft.com/office/drawing/2014/main" xmlns="" val="20004"/>
                    </a:ext>
                  </a:extLst>
                </a:gridCol>
              </a:tblGrid>
              <a:tr h="444849">
                <a:tc>
                  <a:txBody>
                    <a:bodyPr/>
                    <a:lstStyle/>
                    <a:p>
                      <a:pPr marL="0" marR="0" algn="just">
                        <a:lnSpc>
                          <a:spcPct val="115000"/>
                        </a:lnSpc>
                        <a:spcBef>
                          <a:spcPts val="0"/>
                        </a:spcBef>
                        <a:spcAft>
                          <a:spcPts val="0"/>
                        </a:spcAft>
                      </a:pPr>
                      <a:r>
                        <a:rPr lang="hi-IN" sz="1600" dirty="0">
                          <a:effectLst/>
                          <a:latin typeface="Calibri"/>
                          <a:ea typeface="Calibri"/>
                          <a:cs typeface="Mangal"/>
                        </a:rPr>
                        <a:t>वडा न </a:t>
                      </a:r>
                      <a:endParaRPr lang="en-GB" sz="1600" dirty="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hi-IN" sz="1600">
                          <a:effectLst/>
                          <a:latin typeface="Calibri"/>
                          <a:ea typeface="Calibri"/>
                          <a:cs typeface="Mangal"/>
                        </a:rPr>
                        <a:t>कार्यक्रम</a:t>
                      </a:r>
                      <a:endParaRPr lang="en-GB" sz="160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hi-IN" sz="1600">
                          <a:effectLst/>
                          <a:latin typeface="Calibri"/>
                          <a:ea typeface="Calibri"/>
                          <a:cs typeface="Mangal"/>
                        </a:rPr>
                        <a:t>सख्या</a:t>
                      </a:r>
                      <a:endParaRPr lang="en-GB" sz="160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hi-IN" sz="1600">
                          <a:effectLst/>
                          <a:latin typeface="Calibri"/>
                          <a:ea typeface="Calibri"/>
                          <a:cs typeface="Mangal"/>
                        </a:rPr>
                        <a:t>दर</a:t>
                      </a:r>
                      <a:endParaRPr lang="en-GB" sz="160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hi-IN" sz="1600">
                          <a:effectLst/>
                          <a:latin typeface="Calibri"/>
                          <a:ea typeface="Calibri"/>
                          <a:cs typeface="Mangal"/>
                        </a:rPr>
                        <a:t>लागत</a:t>
                      </a:r>
                      <a:endParaRPr lang="en-GB" sz="160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1079150">
                <a:tc>
                  <a:txBody>
                    <a:bodyPr/>
                    <a:lstStyle/>
                    <a:p>
                      <a:pPr marL="0" marR="0" algn="just">
                        <a:lnSpc>
                          <a:spcPct val="115000"/>
                        </a:lnSpc>
                        <a:spcBef>
                          <a:spcPts val="0"/>
                        </a:spcBef>
                        <a:spcAft>
                          <a:spcPts val="0"/>
                        </a:spcAft>
                      </a:pPr>
                      <a:r>
                        <a:rPr lang="hi-IN" sz="1600">
                          <a:effectLst/>
                          <a:latin typeface="Calibri"/>
                          <a:ea typeface="Calibri"/>
                          <a:cs typeface="Mangal"/>
                        </a:rPr>
                        <a:t>१७</a:t>
                      </a:r>
                      <a:endParaRPr lang="en-GB" sz="160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hi-IN" sz="1600" dirty="0">
                          <a:effectLst/>
                          <a:latin typeface="Arial"/>
                          <a:ea typeface="Times New Roman"/>
                          <a:cs typeface="Mangal"/>
                        </a:rPr>
                        <a:t>क   थोपा सिचाइ</a:t>
                      </a:r>
                      <a:endParaRPr lang="en-GB" sz="1600" dirty="0">
                        <a:effectLst/>
                        <a:latin typeface="Calibri"/>
                        <a:ea typeface="Calibri"/>
                        <a:cs typeface="Mangal"/>
                      </a:endParaRPr>
                    </a:p>
                    <a:p>
                      <a:pPr marL="0" marR="0" algn="just">
                        <a:lnSpc>
                          <a:spcPct val="115000"/>
                        </a:lnSpc>
                        <a:spcBef>
                          <a:spcPts val="0"/>
                        </a:spcBef>
                        <a:spcAft>
                          <a:spcPts val="0"/>
                        </a:spcAft>
                      </a:pPr>
                      <a:r>
                        <a:rPr lang="hi-IN" sz="1600" dirty="0">
                          <a:effectLst/>
                          <a:latin typeface="Arial"/>
                          <a:ea typeface="Times New Roman"/>
                          <a:cs typeface="Mangal"/>
                        </a:rPr>
                        <a:t>ख   प्लास्टिक टनेल</a:t>
                      </a:r>
                      <a:endParaRPr lang="en-GB" sz="1600" dirty="0">
                        <a:effectLst/>
                        <a:latin typeface="Calibri"/>
                        <a:ea typeface="Calibri"/>
                        <a:cs typeface="Mangal"/>
                      </a:endParaRPr>
                    </a:p>
                    <a:p>
                      <a:pPr marL="0" marR="0" algn="just">
                        <a:lnSpc>
                          <a:spcPct val="115000"/>
                        </a:lnSpc>
                        <a:spcBef>
                          <a:spcPts val="0"/>
                        </a:spcBef>
                        <a:spcAft>
                          <a:spcPts val="0"/>
                        </a:spcAft>
                      </a:pPr>
                      <a:r>
                        <a:rPr lang="hi-IN" sz="1600" dirty="0">
                          <a:effectLst/>
                          <a:latin typeface="Arial"/>
                          <a:ea typeface="Times New Roman"/>
                          <a:cs typeface="Mangal"/>
                        </a:rPr>
                        <a:t>ग    भकारो सुधार</a:t>
                      </a:r>
                      <a:endParaRPr lang="en-GB" sz="1600" dirty="0">
                        <a:effectLst/>
                        <a:latin typeface="Calibri"/>
                        <a:ea typeface="Calibri"/>
                        <a:cs typeface="Mangal"/>
                      </a:endParaRPr>
                    </a:p>
                    <a:p>
                      <a:pPr marL="0" marR="0" algn="just">
                        <a:lnSpc>
                          <a:spcPct val="115000"/>
                        </a:lnSpc>
                        <a:spcBef>
                          <a:spcPts val="0"/>
                        </a:spcBef>
                        <a:spcAft>
                          <a:spcPts val="0"/>
                        </a:spcAft>
                      </a:pPr>
                      <a:r>
                        <a:rPr lang="hi-IN" sz="1600" dirty="0">
                          <a:effectLst/>
                          <a:latin typeface="Arial"/>
                          <a:ea typeface="Times New Roman"/>
                          <a:cs typeface="Mangal"/>
                        </a:rPr>
                        <a:t>घ    मल्चिङ प्लास्टिक रोल</a:t>
                      </a:r>
                      <a:endParaRPr lang="en-GB" sz="1600" dirty="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hi-IN" sz="1600">
                          <a:effectLst/>
                          <a:latin typeface="Arial"/>
                          <a:ea typeface="Times New Roman"/>
                          <a:cs typeface="Mangal"/>
                        </a:rPr>
                        <a:t>८</a:t>
                      </a:r>
                      <a:endParaRPr lang="en-GB" sz="1600">
                        <a:effectLst/>
                        <a:latin typeface="Calibri"/>
                        <a:ea typeface="Calibri"/>
                        <a:cs typeface="Mangal"/>
                      </a:endParaRPr>
                    </a:p>
                    <a:p>
                      <a:pPr marL="0" marR="0" algn="just">
                        <a:lnSpc>
                          <a:spcPct val="115000"/>
                        </a:lnSpc>
                        <a:spcBef>
                          <a:spcPts val="0"/>
                        </a:spcBef>
                        <a:spcAft>
                          <a:spcPts val="0"/>
                        </a:spcAft>
                      </a:pPr>
                      <a:r>
                        <a:rPr lang="hi-IN" sz="1600">
                          <a:effectLst/>
                          <a:latin typeface="Arial"/>
                          <a:ea typeface="Times New Roman"/>
                          <a:cs typeface="Mangal"/>
                        </a:rPr>
                        <a:t>४</a:t>
                      </a:r>
                      <a:endParaRPr lang="en-GB" sz="1600">
                        <a:effectLst/>
                        <a:latin typeface="Calibri"/>
                        <a:ea typeface="Calibri"/>
                        <a:cs typeface="Mangal"/>
                      </a:endParaRPr>
                    </a:p>
                    <a:p>
                      <a:pPr marL="0" marR="0" algn="just">
                        <a:lnSpc>
                          <a:spcPct val="115000"/>
                        </a:lnSpc>
                        <a:spcBef>
                          <a:spcPts val="0"/>
                        </a:spcBef>
                        <a:spcAft>
                          <a:spcPts val="0"/>
                        </a:spcAft>
                      </a:pPr>
                      <a:r>
                        <a:rPr lang="hi-IN" sz="1600">
                          <a:effectLst/>
                          <a:latin typeface="Arial"/>
                          <a:ea typeface="Times New Roman"/>
                          <a:cs typeface="Mangal"/>
                        </a:rPr>
                        <a:t>१</a:t>
                      </a:r>
                      <a:endParaRPr lang="en-GB" sz="1600">
                        <a:effectLst/>
                        <a:latin typeface="Calibri"/>
                        <a:ea typeface="Calibri"/>
                        <a:cs typeface="Mangal"/>
                      </a:endParaRPr>
                    </a:p>
                    <a:p>
                      <a:pPr marL="0" marR="0" algn="just">
                        <a:lnSpc>
                          <a:spcPct val="115000"/>
                        </a:lnSpc>
                        <a:spcBef>
                          <a:spcPts val="0"/>
                        </a:spcBef>
                        <a:spcAft>
                          <a:spcPts val="0"/>
                        </a:spcAft>
                      </a:pPr>
                      <a:r>
                        <a:rPr lang="hi-IN" sz="1600">
                          <a:effectLst/>
                          <a:latin typeface="Arial"/>
                          <a:ea typeface="Times New Roman"/>
                          <a:cs typeface="Mangal"/>
                        </a:rPr>
                        <a:t>३</a:t>
                      </a:r>
                      <a:endParaRPr lang="en-GB" sz="160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hi-IN" sz="1600">
                          <a:effectLst/>
                          <a:latin typeface="Arial"/>
                          <a:ea typeface="Times New Roman"/>
                          <a:cs typeface="Mangal"/>
                        </a:rPr>
                        <a:t>३५००</a:t>
                      </a:r>
                      <a:endParaRPr lang="en-GB" sz="1600">
                        <a:effectLst/>
                        <a:latin typeface="Calibri"/>
                        <a:ea typeface="Calibri"/>
                        <a:cs typeface="Mangal"/>
                      </a:endParaRPr>
                    </a:p>
                    <a:p>
                      <a:pPr marL="0" marR="0" algn="just">
                        <a:lnSpc>
                          <a:spcPct val="115000"/>
                        </a:lnSpc>
                        <a:spcBef>
                          <a:spcPts val="0"/>
                        </a:spcBef>
                        <a:spcAft>
                          <a:spcPts val="0"/>
                        </a:spcAft>
                      </a:pPr>
                      <a:r>
                        <a:rPr lang="hi-IN" sz="1600">
                          <a:effectLst/>
                          <a:latin typeface="Arial"/>
                          <a:ea typeface="Times New Roman"/>
                          <a:cs typeface="Mangal"/>
                        </a:rPr>
                        <a:t>६०००</a:t>
                      </a:r>
                      <a:endParaRPr lang="en-GB" sz="1600">
                        <a:effectLst/>
                        <a:latin typeface="Calibri"/>
                        <a:ea typeface="Calibri"/>
                        <a:cs typeface="Mangal"/>
                      </a:endParaRPr>
                    </a:p>
                    <a:p>
                      <a:pPr marL="0" marR="0" algn="just">
                        <a:lnSpc>
                          <a:spcPct val="115000"/>
                        </a:lnSpc>
                        <a:spcBef>
                          <a:spcPts val="0"/>
                        </a:spcBef>
                        <a:spcAft>
                          <a:spcPts val="0"/>
                        </a:spcAft>
                      </a:pPr>
                      <a:r>
                        <a:rPr lang="hi-IN" sz="1600">
                          <a:effectLst/>
                          <a:latin typeface="Arial"/>
                          <a:ea typeface="Times New Roman"/>
                          <a:cs typeface="Mangal"/>
                        </a:rPr>
                        <a:t>१००००</a:t>
                      </a:r>
                      <a:endParaRPr lang="en-GB" sz="1600">
                        <a:effectLst/>
                        <a:latin typeface="Calibri"/>
                        <a:ea typeface="Calibri"/>
                        <a:cs typeface="Mangal"/>
                      </a:endParaRPr>
                    </a:p>
                    <a:p>
                      <a:pPr marL="0" marR="0" algn="just">
                        <a:lnSpc>
                          <a:spcPct val="115000"/>
                        </a:lnSpc>
                        <a:spcBef>
                          <a:spcPts val="0"/>
                        </a:spcBef>
                        <a:spcAft>
                          <a:spcPts val="0"/>
                        </a:spcAft>
                      </a:pPr>
                      <a:r>
                        <a:rPr lang="hi-IN" sz="1600">
                          <a:effectLst/>
                          <a:latin typeface="Arial"/>
                          <a:ea typeface="Times New Roman"/>
                          <a:cs typeface="Mangal"/>
                        </a:rPr>
                        <a:t>६०००</a:t>
                      </a:r>
                      <a:endParaRPr lang="en-GB" sz="160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hi-IN" sz="1600">
                          <a:effectLst/>
                          <a:latin typeface="Calibri"/>
                          <a:ea typeface="Calibri"/>
                          <a:cs typeface="Mangal"/>
                        </a:rPr>
                        <a:t>२८०००</a:t>
                      </a:r>
                      <a:endParaRPr lang="en-GB" sz="1600">
                        <a:effectLst/>
                        <a:latin typeface="Calibri"/>
                        <a:ea typeface="Calibri"/>
                        <a:cs typeface="Mangal"/>
                      </a:endParaRPr>
                    </a:p>
                    <a:p>
                      <a:pPr marL="0" marR="0" algn="just">
                        <a:lnSpc>
                          <a:spcPct val="115000"/>
                        </a:lnSpc>
                        <a:spcBef>
                          <a:spcPts val="0"/>
                        </a:spcBef>
                        <a:spcAft>
                          <a:spcPts val="0"/>
                        </a:spcAft>
                      </a:pPr>
                      <a:r>
                        <a:rPr lang="hi-IN" sz="1600">
                          <a:effectLst/>
                          <a:latin typeface="Calibri"/>
                          <a:ea typeface="Calibri"/>
                          <a:cs typeface="Mangal"/>
                        </a:rPr>
                        <a:t>२४०००</a:t>
                      </a:r>
                      <a:endParaRPr lang="en-GB" sz="1600">
                        <a:effectLst/>
                        <a:latin typeface="Calibri"/>
                        <a:ea typeface="Calibri"/>
                        <a:cs typeface="Mangal"/>
                      </a:endParaRPr>
                    </a:p>
                    <a:p>
                      <a:pPr marL="0" marR="0" algn="just">
                        <a:lnSpc>
                          <a:spcPct val="115000"/>
                        </a:lnSpc>
                        <a:spcBef>
                          <a:spcPts val="0"/>
                        </a:spcBef>
                        <a:spcAft>
                          <a:spcPts val="0"/>
                        </a:spcAft>
                      </a:pPr>
                      <a:r>
                        <a:rPr lang="hi-IN" sz="1600">
                          <a:effectLst/>
                          <a:latin typeface="Calibri"/>
                          <a:ea typeface="Calibri"/>
                          <a:cs typeface="Mangal"/>
                        </a:rPr>
                        <a:t>१००००</a:t>
                      </a:r>
                      <a:endParaRPr lang="en-GB" sz="1600">
                        <a:effectLst/>
                        <a:latin typeface="Calibri"/>
                        <a:ea typeface="Calibri"/>
                        <a:cs typeface="Mangal"/>
                      </a:endParaRPr>
                    </a:p>
                    <a:p>
                      <a:pPr marL="0" marR="0" algn="just">
                        <a:lnSpc>
                          <a:spcPct val="115000"/>
                        </a:lnSpc>
                        <a:spcBef>
                          <a:spcPts val="0"/>
                        </a:spcBef>
                        <a:spcAft>
                          <a:spcPts val="0"/>
                        </a:spcAft>
                      </a:pPr>
                      <a:r>
                        <a:rPr lang="hi-IN" sz="1600">
                          <a:effectLst/>
                          <a:latin typeface="Calibri"/>
                          <a:ea typeface="Calibri"/>
                          <a:cs typeface="Mangal"/>
                        </a:rPr>
                        <a:t>१८०००</a:t>
                      </a:r>
                      <a:endParaRPr lang="en-GB" sz="160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820214">
                <a:tc>
                  <a:txBody>
                    <a:bodyPr/>
                    <a:lstStyle/>
                    <a:p>
                      <a:pPr marL="0" marR="0" algn="just">
                        <a:lnSpc>
                          <a:spcPct val="115000"/>
                        </a:lnSpc>
                        <a:spcBef>
                          <a:spcPts val="0"/>
                        </a:spcBef>
                        <a:spcAft>
                          <a:spcPts val="0"/>
                        </a:spcAft>
                      </a:pPr>
                      <a:r>
                        <a:rPr lang="hi-IN" sz="1600" dirty="0">
                          <a:effectLst/>
                          <a:latin typeface="Calibri"/>
                          <a:ea typeface="Calibri"/>
                          <a:cs typeface="Mangal"/>
                        </a:rPr>
                        <a:t>जम्मा</a:t>
                      </a:r>
                      <a:endParaRPr lang="en-GB" sz="1600" dirty="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ar-SA" sz="1600" dirty="0">
                          <a:effectLst/>
                          <a:latin typeface="Arial"/>
                          <a:ea typeface="Times New Roman"/>
                          <a:cs typeface="Mangal"/>
                        </a:rPr>
                        <a:t> </a:t>
                      </a:r>
                      <a:endParaRPr lang="en-GB" sz="1600" dirty="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ar-SA" sz="1600">
                          <a:effectLst/>
                          <a:latin typeface="Arial"/>
                          <a:ea typeface="Times New Roman"/>
                          <a:cs typeface="Mangal"/>
                        </a:rPr>
                        <a:t> </a:t>
                      </a:r>
                      <a:endParaRPr lang="en-GB" sz="160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ar-SA" sz="1600" dirty="0">
                          <a:effectLst/>
                          <a:latin typeface="Arial"/>
                          <a:ea typeface="Times New Roman"/>
                          <a:cs typeface="Mangal"/>
                        </a:rPr>
                        <a:t> </a:t>
                      </a:r>
                      <a:endParaRPr lang="en-GB" sz="1600" dirty="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rtl="0">
                        <a:lnSpc>
                          <a:spcPct val="115000"/>
                        </a:lnSpc>
                        <a:spcBef>
                          <a:spcPts val="0"/>
                        </a:spcBef>
                        <a:spcAft>
                          <a:spcPts val="0"/>
                        </a:spcAft>
                      </a:pPr>
                      <a:r>
                        <a:rPr lang="hi-IN" sz="1600" dirty="0">
                          <a:effectLst/>
                          <a:latin typeface="Calibri"/>
                          <a:ea typeface="Calibri"/>
                          <a:cs typeface="Mangal"/>
                        </a:rPr>
                        <a:t>८००००</a:t>
                      </a:r>
                      <a:endParaRPr lang="en-GB" sz="1600" dirty="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sp>
        <p:nvSpPr>
          <p:cNvPr id="3" name="Rectangle 1"/>
          <p:cNvSpPr>
            <a:spLocks noChangeArrowheads="1"/>
          </p:cNvSpPr>
          <p:nvPr/>
        </p:nvSpPr>
        <p:spPr bwMode="auto">
          <a:xfrm>
            <a:off x="228600" y="1219200"/>
            <a:ext cx="6248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304236756"/>
              </p:ext>
            </p:extLst>
          </p:nvPr>
        </p:nvGraphicFramePr>
        <p:xfrm>
          <a:off x="685800" y="3622674"/>
          <a:ext cx="7239001" cy="2601453"/>
        </p:xfrm>
        <a:graphic>
          <a:graphicData uri="http://schemas.openxmlformats.org/drawingml/2006/table">
            <a:tbl>
              <a:tblPr firstRow="1" firstCol="1" bandRow="1"/>
              <a:tblGrid>
                <a:gridCol w="456514">
                  <a:extLst>
                    <a:ext uri="{9D8B030D-6E8A-4147-A177-3AD203B41FA5}">
                      <a16:colId xmlns:a16="http://schemas.microsoft.com/office/drawing/2014/main" xmlns="" val="20000"/>
                    </a:ext>
                  </a:extLst>
                </a:gridCol>
                <a:gridCol w="2673865">
                  <a:extLst>
                    <a:ext uri="{9D8B030D-6E8A-4147-A177-3AD203B41FA5}">
                      <a16:colId xmlns:a16="http://schemas.microsoft.com/office/drawing/2014/main" xmlns="" val="20001"/>
                    </a:ext>
                  </a:extLst>
                </a:gridCol>
                <a:gridCol w="1304324">
                  <a:extLst>
                    <a:ext uri="{9D8B030D-6E8A-4147-A177-3AD203B41FA5}">
                      <a16:colId xmlns:a16="http://schemas.microsoft.com/office/drawing/2014/main" xmlns="" val="20002"/>
                    </a:ext>
                  </a:extLst>
                </a:gridCol>
                <a:gridCol w="1434757">
                  <a:extLst>
                    <a:ext uri="{9D8B030D-6E8A-4147-A177-3AD203B41FA5}">
                      <a16:colId xmlns:a16="http://schemas.microsoft.com/office/drawing/2014/main" xmlns="" val="20003"/>
                    </a:ext>
                  </a:extLst>
                </a:gridCol>
                <a:gridCol w="1369541">
                  <a:extLst>
                    <a:ext uri="{9D8B030D-6E8A-4147-A177-3AD203B41FA5}">
                      <a16:colId xmlns:a16="http://schemas.microsoft.com/office/drawing/2014/main" xmlns="" val="20004"/>
                    </a:ext>
                  </a:extLst>
                </a:gridCol>
              </a:tblGrid>
              <a:tr h="398010">
                <a:tc>
                  <a:txBody>
                    <a:bodyPr/>
                    <a:lstStyle/>
                    <a:p>
                      <a:pPr marL="0" marR="0" algn="just">
                        <a:lnSpc>
                          <a:spcPct val="115000"/>
                        </a:lnSpc>
                        <a:spcBef>
                          <a:spcPts val="0"/>
                        </a:spcBef>
                        <a:spcAft>
                          <a:spcPts val="0"/>
                        </a:spcAft>
                      </a:pPr>
                      <a:r>
                        <a:rPr lang="hi-IN" sz="1600" dirty="0">
                          <a:effectLst/>
                          <a:latin typeface="Calibri"/>
                          <a:ea typeface="Calibri"/>
                          <a:cs typeface="Mangal"/>
                        </a:rPr>
                        <a:t>वडा न</a:t>
                      </a:r>
                      <a:endParaRPr lang="en-GB" sz="1600" dirty="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hi-IN" sz="1600">
                          <a:effectLst/>
                          <a:latin typeface="Calibri"/>
                          <a:ea typeface="Calibri"/>
                          <a:cs typeface="Mangal"/>
                        </a:rPr>
                        <a:t>कार्यक्रम</a:t>
                      </a:r>
                      <a:endParaRPr lang="en-GB" sz="160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hi-IN" sz="1600" dirty="0">
                          <a:effectLst/>
                          <a:latin typeface="Calibri"/>
                          <a:ea typeface="Calibri"/>
                          <a:cs typeface="Mangal"/>
                        </a:rPr>
                        <a:t>सख्या</a:t>
                      </a:r>
                      <a:endParaRPr lang="en-GB" sz="1600" dirty="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hi-IN" sz="1600">
                          <a:effectLst/>
                          <a:latin typeface="Calibri"/>
                          <a:ea typeface="Calibri"/>
                          <a:cs typeface="Mangal"/>
                        </a:rPr>
                        <a:t>दर</a:t>
                      </a:r>
                      <a:endParaRPr lang="en-GB" sz="160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hi-IN" sz="1600">
                          <a:effectLst/>
                          <a:latin typeface="Calibri"/>
                          <a:ea typeface="Calibri"/>
                          <a:cs typeface="Mangal"/>
                        </a:rPr>
                        <a:t>लागत</a:t>
                      </a:r>
                      <a:endParaRPr lang="en-GB" sz="160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1479789">
                <a:tc>
                  <a:txBody>
                    <a:bodyPr/>
                    <a:lstStyle/>
                    <a:p>
                      <a:pPr marL="0" marR="0" algn="just">
                        <a:lnSpc>
                          <a:spcPct val="115000"/>
                        </a:lnSpc>
                        <a:spcBef>
                          <a:spcPts val="0"/>
                        </a:spcBef>
                        <a:spcAft>
                          <a:spcPts val="0"/>
                        </a:spcAft>
                      </a:pPr>
                      <a:r>
                        <a:rPr lang="hi-IN" sz="1600">
                          <a:effectLst/>
                          <a:latin typeface="Calibri"/>
                          <a:ea typeface="Calibri"/>
                          <a:cs typeface="Mangal"/>
                        </a:rPr>
                        <a:t>२०</a:t>
                      </a:r>
                      <a:endParaRPr lang="en-GB" sz="160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hi-IN" sz="1600" dirty="0">
                          <a:effectLst/>
                          <a:latin typeface="Arial"/>
                          <a:ea typeface="Times New Roman"/>
                          <a:cs typeface="Mangal"/>
                        </a:rPr>
                        <a:t>क   थोपा सिचाइ</a:t>
                      </a:r>
                      <a:endParaRPr lang="en-GB" sz="1600" dirty="0">
                        <a:effectLst/>
                        <a:latin typeface="Calibri"/>
                        <a:ea typeface="Calibri"/>
                        <a:cs typeface="Mangal"/>
                      </a:endParaRPr>
                    </a:p>
                    <a:p>
                      <a:pPr marL="0" marR="0" algn="just">
                        <a:lnSpc>
                          <a:spcPct val="115000"/>
                        </a:lnSpc>
                        <a:spcBef>
                          <a:spcPts val="0"/>
                        </a:spcBef>
                        <a:spcAft>
                          <a:spcPts val="0"/>
                        </a:spcAft>
                      </a:pPr>
                      <a:r>
                        <a:rPr lang="hi-IN" sz="1600" dirty="0">
                          <a:effectLst/>
                          <a:latin typeface="Arial"/>
                          <a:ea typeface="Times New Roman"/>
                          <a:cs typeface="Mangal"/>
                        </a:rPr>
                        <a:t>ख   प्लास्टिक टनेल</a:t>
                      </a:r>
                      <a:endParaRPr lang="en-GB" sz="1600" dirty="0">
                        <a:effectLst/>
                        <a:latin typeface="Calibri"/>
                        <a:ea typeface="Calibri"/>
                        <a:cs typeface="Mangal"/>
                      </a:endParaRPr>
                    </a:p>
                    <a:p>
                      <a:pPr marL="0" marR="0" algn="just">
                        <a:lnSpc>
                          <a:spcPct val="115000"/>
                        </a:lnSpc>
                        <a:spcBef>
                          <a:spcPts val="0"/>
                        </a:spcBef>
                        <a:spcAft>
                          <a:spcPts val="0"/>
                        </a:spcAft>
                      </a:pPr>
                      <a:r>
                        <a:rPr lang="hi-IN" sz="1600" dirty="0">
                          <a:effectLst/>
                          <a:latin typeface="Arial"/>
                          <a:ea typeface="Times New Roman"/>
                          <a:cs typeface="Mangal"/>
                        </a:rPr>
                        <a:t>ग    भकारो सुधार</a:t>
                      </a:r>
                      <a:endParaRPr lang="en-GB" sz="1600" dirty="0">
                        <a:effectLst/>
                        <a:latin typeface="Calibri"/>
                        <a:ea typeface="Calibri"/>
                        <a:cs typeface="Mangal"/>
                      </a:endParaRPr>
                    </a:p>
                    <a:p>
                      <a:pPr marL="0" marR="0" algn="just">
                        <a:lnSpc>
                          <a:spcPct val="115000"/>
                        </a:lnSpc>
                        <a:spcBef>
                          <a:spcPts val="0"/>
                        </a:spcBef>
                        <a:spcAft>
                          <a:spcPts val="0"/>
                        </a:spcAft>
                      </a:pPr>
                      <a:r>
                        <a:rPr lang="hi-IN" sz="1600" dirty="0">
                          <a:effectLst/>
                          <a:latin typeface="Arial"/>
                          <a:ea typeface="Times New Roman"/>
                          <a:cs typeface="Mangal"/>
                        </a:rPr>
                        <a:t>घ    मल्चिङ प्लास्टिक रोल</a:t>
                      </a:r>
                      <a:endParaRPr lang="en-GB" sz="1600" dirty="0">
                        <a:effectLst/>
                        <a:latin typeface="Calibri"/>
                        <a:ea typeface="Calibri"/>
                        <a:cs typeface="Mangal"/>
                      </a:endParaRPr>
                    </a:p>
                    <a:p>
                      <a:pPr marL="0" marR="0" algn="just">
                        <a:lnSpc>
                          <a:spcPct val="115000"/>
                        </a:lnSpc>
                        <a:spcBef>
                          <a:spcPts val="0"/>
                        </a:spcBef>
                        <a:spcAft>
                          <a:spcPts val="0"/>
                        </a:spcAft>
                      </a:pPr>
                      <a:r>
                        <a:rPr lang="hi-IN" sz="1600" dirty="0">
                          <a:effectLst/>
                          <a:latin typeface="Arial"/>
                          <a:ea typeface="Times New Roman"/>
                          <a:cs typeface="Mangal"/>
                        </a:rPr>
                        <a:t>ङ   मौरी घार वितरण</a:t>
                      </a:r>
                      <a:endParaRPr lang="en-GB" sz="1600" dirty="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hi-IN" sz="1600" dirty="0">
                          <a:effectLst/>
                          <a:latin typeface="Arial"/>
                          <a:ea typeface="Times New Roman"/>
                          <a:cs typeface="Mangal"/>
                        </a:rPr>
                        <a:t>८</a:t>
                      </a:r>
                      <a:endParaRPr lang="en-GB" sz="1600" dirty="0">
                        <a:effectLst/>
                        <a:latin typeface="Calibri"/>
                        <a:ea typeface="Calibri"/>
                        <a:cs typeface="Mangal"/>
                      </a:endParaRPr>
                    </a:p>
                    <a:p>
                      <a:pPr marL="0" marR="0" algn="just">
                        <a:lnSpc>
                          <a:spcPct val="115000"/>
                        </a:lnSpc>
                        <a:spcBef>
                          <a:spcPts val="0"/>
                        </a:spcBef>
                        <a:spcAft>
                          <a:spcPts val="0"/>
                        </a:spcAft>
                      </a:pPr>
                      <a:r>
                        <a:rPr lang="hi-IN" sz="1600" dirty="0">
                          <a:effectLst/>
                          <a:latin typeface="Arial"/>
                          <a:ea typeface="Times New Roman"/>
                          <a:cs typeface="Mangal"/>
                        </a:rPr>
                        <a:t>६</a:t>
                      </a:r>
                      <a:endParaRPr lang="en-GB" sz="1600" dirty="0">
                        <a:effectLst/>
                        <a:latin typeface="Calibri"/>
                        <a:ea typeface="Calibri"/>
                        <a:cs typeface="Mangal"/>
                      </a:endParaRPr>
                    </a:p>
                    <a:p>
                      <a:pPr marL="0" marR="0" algn="just">
                        <a:lnSpc>
                          <a:spcPct val="115000"/>
                        </a:lnSpc>
                        <a:spcBef>
                          <a:spcPts val="0"/>
                        </a:spcBef>
                        <a:spcAft>
                          <a:spcPts val="0"/>
                        </a:spcAft>
                      </a:pPr>
                      <a:r>
                        <a:rPr lang="hi-IN" sz="1600" dirty="0">
                          <a:effectLst/>
                          <a:latin typeface="Arial"/>
                          <a:ea typeface="Times New Roman"/>
                          <a:cs typeface="Mangal"/>
                        </a:rPr>
                        <a:t>३</a:t>
                      </a:r>
                      <a:endParaRPr lang="en-GB" sz="1600" dirty="0">
                        <a:effectLst/>
                        <a:latin typeface="Calibri"/>
                        <a:ea typeface="Calibri"/>
                        <a:cs typeface="Mangal"/>
                      </a:endParaRPr>
                    </a:p>
                    <a:p>
                      <a:pPr marL="0" marR="0" algn="just">
                        <a:lnSpc>
                          <a:spcPct val="115000"/>
                        </a:lnSpc>
                        <a:spcBef>
                          <a:spcPts val="0"/>
                        </a:spcBef>
                        <a:spcAft>
                          <a:spcPts val="0"/>
                        </a:spcAft>
                      </a:pPr>
                      <a:r>
                        <a:rPr lang="hi-IN" sz="1600" dirty="0">
                          <a:effectLst/>
                          <a:latin typeface="Arial"/>
                          <a:ea typeface="Times New Roman"/>
                          <a:cs typeface="Mangal"/>
                        </a:rPr>
                        <a:t>५</a:t>
                      </a:r>
                      <a:endParaRPr lang="en-GB" sz="1600" dirty="0">
                        <a:effectLst/>
                        <a:latin typeface="Calibri"/>
                        <a:ea typeface="Calibri"/>
                        <a:cs typeface="Mangal"/>
                      </a:endParaRPr>
                    </a:p>
                    <a:p>
                      <a:pPr marL="0" marR="0" algn="just">
                        <a:lnSpc>
                          <a:spcPct val="115000"/>
                        </a:lnSpc>
                        <a:spcBef>
                          <a:spcPts val="0"/>
                        </a:spcBef>
                        <a:spcAft>
                          <a:spcPts val="0"/>
                        </a:spcAft>
                      </a:pPr>
                      <a:r>
                        <a:rPr lang="hi-IN" sz="1600" dirty="0">
                          <a:effectLst/>
                          <a:latin typeface="Arial"/>
                          <a:ea typeface="Times New Roman"/>
                          <a:cs typeface="Mangal"/>
                        </a:rPr>
                        <a:t>१२ वटा</a:t>
                      </a:r>
                      <a:endParaRPr lang="en-GB" sz="1600" dirty="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hi-IN" sz="1600" dirty="0">
                          <a:effectLst/>
                          <a:latin typeface="Arial"/>
                          <a:ea typeface="Times New Roman"/>
                          <a:cs typeface="Mangal"/>
                        </a:rPr>
                        <a:t>३५००</a:t>
                      </a:r>
                      <a:endParaRPr lang="en-GB" sz="1600" dirty="0">
                        <a:effectLst/>
                        <a:latin typeface="Calibri"/>
                        <a:ea typeface="Calibri"/>
                        <a:cs typeface="Mangal"/>
                      </a:endParaRPr>
                    </a:p>
                    <a:p>
                      <a:pPr marL="0" marR="0" algn="just">
                        <a:lnSpc>
                          <a:spcPct val="115000"/>
                        </a:lnSpc>
                        <a:spcBef>
                          <a:spcPts val="0"/>
                        </a:spcBef>
                        <a:spcAft>
                          <a:spcPts val="0"/>
                        </a:spcAft>
                      </a:pPr>
                      <a:r>
                        <a:rPr lang="hi-IN" sz="1600" dirty="0">
                          <a:effectLst/>
                          <a:latin typeface="Arial"/>
                          <a:ea typeface="Times New Roman"/>
                          <a:cs typeface="Mangal"/>
                        </a:rPr>
                        <a:t>६०००</a:t>
                      </a:r>
                      <a:endParaRPr lang="en-GB" sz="1600" dirty="0">
                        <a:effectLst/>
                        <a:latin typeface="Calibri"/>
                        <a:ea typeface="Calibri"/>
                        <a:cs typeface="Mangal"/>
                      </a:endParaRPr>
                    </a:p>
                    <a:p>
                      <a:pPr marL="0" marR="0" algn="just">
                        <a:lnSpc>
                          <a:spcPct val="115000"/>
                        </a:lnSpc>
                        <a:spcBef>
                          <a:spcPts val="0"/>
                        </a:spcBef>
                        <a:spcAft>
                          <a:spcPts val="0"/>
                        </a:spcAft>
                      </a:pPr>
                      <a:r>
                        <a:rPr lang="hi-IN" sz="1600" dirty="0">
                          <a:effectLst/>
                          <a:latin typeface="Arial"/>
                          <a:ea typeface="Times New Roman"/>
                          <a:cs typeface="Mangal"/>
                        </a:rPr>
                        <a:t>१००००</a:t>
                      </a:r>
                      <a:endParaRPr lang="en-GB" sz="1600" dirty="0">
                        <a:effectLst/>
                        <a:latin typeface="Calibri"/>
                        <a:ea typeface="Calibri"/>
                        <a:cs typeface="Mangal"/>
                      </a:endParaRPr>
                    </a:p>
                    <a:p>
                      <a:pPr marL="0" marR="0" algn="just">
                        <a:lnSpc>
                          <a:spcPct val="115000"/>
                        </a:lnSpc>
                        <a:spcBef>
                          <a:spcPts val="0"/>
                        </a:spcBef>
                        <a:spcAft>
                          <a:spcPts val="0"/>
                        </a:spcAft>
                      </a:pPr>
                      <a:r>
                        <a:rPr lang="hi-IN" sz="1600" dirty="0">
                          <a:effectLst/>
                          <a:latin typeface="Arial"/>
                          <a:ea typeface="Times New Roman"/>
                          <a:cs typeface="Mangal"/>
                        </a:rPr>
                        <a:t>६०००</a:t>
                      </a:r>
                      <a:endParaRPr lang="en-GB" sz="1600" dirty="0">
                        <a:effectLst/>
                        <a:latin typeface="Calibri"/>
                        <a:ea typeface="Calibri"/>
                        <a:cs typeface="Mangal"/>
                      </a:endParaRPr>
                    </a:p>
                    <a:p>
                      <a:pPr marL="0" marR="0" algn="just">
                        <a:lnSpc>
                          <a:spcPct val="115000"/>
                        </a:lnSpc>
                        <a:spcBef>
                          <a:spcPts val="0"/>
                        </a:spcBef>
                        <a:spcAft>
                          <a:spcPts val="0"/>
                        </a:spcAft>
                      </a:pPr>
                      <a:r>
                        <a:rPr lang="hi-IN" sz="1600" dirty="0">
                          <a:effectLst/>
                          <a:latin typeface="Arial"/>
                          <a:ea typeface="Times New Roman"/>
                          <a:cs typeface="Mangal"/>
                        </a:rPr>
                        <a:t>३७५०</a:t>
                      </a:r>
                      <a:endParaRPr lang="en-GB" sz="1600" dirty="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hi-IN" sz="1600">
                          <a:effectLst/>
                          <a:latin typeface="Calibri"/>
                          <a:ea typeface="Calibri"/>
                          <a:cs typeface="Mangal"/>
                        </a:rPr>
                        <a:t>२८०००</a:t>
                      </a:r>
                      <a:endParaRPr lang="en-GB" sz="1600">
                        <a:effectLst/>
                        <a:latin typeface="Calibri"/>
                        <a:ea typeface="Calibri"/>
                        <a:cs typeface="Mangal"/>
                      </a:endParaRPr>
                    </a:p>
                    <a:p>
                      <a:pPr marL="0" marR="0" algn="just">
                        <a:lnSpc>
                          <a:spcPct val="115000"/>
                        </a:lnSpc>
                        <a:spcBef>
                          <a:spcPts val="0"/>
                        </a:spcBef>
                        <a:spcAft>
                          <a:spcPts val="0"/>
                        </a:spcAft>
                      </a:pPr>
                      <a:r>
                        <a:rPr lang="hi-IN" sz="1600">
                          <a:effectLst/>
                          <a:latin typeface="Calibri"/>
                          <a:ea typeface="Calibri"/>
                          <a:cs typeface="Mangal"/>
                        </a:rPr>
                        <a:t>३६०००</a:t>
                      </a:r>
                      <a:endParaRPr lang="en-GB" sz="1600">
                        <a:effectLst/>
                        <a:latin typeface="Calibri"/>
                        <a:ea typeface="Calibri"/>
                        <a:cs typeface="Mangal"/>
                      </a:endParaRPr>
                    </a:p>
                    <a:p>
                      <a:pPr marL="0" marR="0" algn="just">
                        <a:lnSpc>
                          <a:spcPct val="115000"/>
                        </a:lnSpc>
                        <a:spcBef>
                          <a:spcPts val="0"/>
                        </a:spcBef>
                        <a:spcAft>
                          <a:spcPts val="0"/>
                        </a:spcAft>
                      </a:pPr>
                      <a:r>
                        <a:rPr lang="hi-IN" sz="1600">
                          <a:effectLst/>
                          <a:latin typeface="Calibri"/>
                          <a:ea typeface="Calibri"/>
                          <a:cs typeface="Mangal"/>
                        </a:rPr>
                        <a:t>३००००</a:t>
                      </a:r>
                      <a:endParaRPr lang="en-GB" sz="1600">
                        <a:effectLst/>
                        <a:latin typeface="Calibri"/>
                        <a:ea typeface="Calibri"/>
                        <a:cs typeface="Mangal"/>
                      </a:endParaRPr>
                    </a:p>
                    <a:p>
                      <a:pPr marL="0" marR="0" algn="just">
                        <a:lnSpc>
                          <a:spcPct val="115000"/>
                        </a:lnSpc>
                        <a:spcBef>
                          <a:spcPts val="0"/>
                        </a:spcBef>
                        <a:spcAft>
                          <a:spcPts val="0"/>
                        </a:spcAft>
                      </a:pPr>
                      <a:r>
                        <a:rPr lang="hi-IN" sz="1600">
                          <a:effectLst/>
                          <a:latin typeface="Calibri"/>
                          <a:ea typeface="Calibri"/>
                          <a:cs typeface="Mangal"/>
                        </a:rPr>
                        <a:t>३००००</a:t>
                      </a:r>
                      <a:endParaRPr lang="en-GB" sz="1600">
                        <a:effectLst/>
                        <a:latin typeface="Calibri"/>
                        <a:ea typeface="Calibri"/>
                        <a:cs typeface="Mangal"/>
                      </a:endParaRPr>
                    </a:p>
                    <a:p>
                      <a:pPr marL="0" marR="0" algn="just">
                        <a:lnSpc>
                          <a:spcPct val="115000"/>
                        </a:lnSpc>
                        <a:spcBef>
                          <a:spcPts val="0"/>
                        </a:spcBef>
                        <a:spcAft>
                          <a:spcPts val="0"/>
                        </a:spcAft>
                      </a:pPr>
                      <a:r>
                        <a:rPr lang="hi-IN" sz="1600">
                          <a:effectLst/>
                          <a:latin typeface="Calibri"/>
                          <a:ea typeface="Calibri"/>
                          <a:cs typeface="Mangal"/>
                        </a:rPr>
                        <a:t>४५०००</a:t>
                      </a:r>
                      <a:endParaRPr lang="en-GB" sz="160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366926">
                <a:tc>
                  <a:txBody>
                    <a:bodyPr/>
                    <a:lstStyle/>
                    <a:p>
                      <a:pPr marL="0" marR="0" algn="just">
                        <a:lnSpc>
                          <a:spcPct val="115000"/>
                        </a:lnSpc>
                        <a:spcBef>
                          <a:spcPts val="0"/>
                        </a:spcBef>
                        <a:spcAft>
                          <a:spcPts val="0"/>
                        </a:spcAft>
                      </a:pPr>
                      <a:r>
                        <a:rPr lang="hi-IN" sz="1600" dirty="0">
                          <a:effectLst/>
                          <a:latin typeface="Calibri"/>
                          <a:ea typeface="Calibri"/>
                          <a:cs typeface="Mangal"/>
                        </a:rPr>
                        <a:t>जम्मा</a:t>
                      </a:r>
                      <a:endParaRPr lang="en-GB" sz="1600" dirty="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ar-SA" sz="1600">
                          <a:effectLst/>
                          <a:latin typeface="Arial"/>
                          <a:ea typeface="Times New Roman"/>
                          <a:cs typeface="Mangal"/>
                        </a:rPr>
                        <a:t> </a:t>
                      </a:r>
                      <a:endParaRPr lang="en-GB" sz="160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ar-SA" sz="1600">
                          <a:effectLst/>
                          <a:latin typeface="Arial"/>
                          <a:ea typeface="Times New Roman"/>
                          <a:cs typeface="Mangal"/>
                        </a:rPr>
                        <a:t> </a:t>
                      </a:r>
                      <a:endParaRPr lang="en-GB" sz="160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ar-SA" sz="1600">
                          <a:effectLst/>
                          <a:latin typeface="Arial"/>
                          <a:ea typeface="Times New Roman"/>
                          <a:cs typeface="Mangal"/>
                        </a:rPr>
                        <a:t> </a:t>
                      </a:r>
                      <a:endParaRPr lang="en-GB" sz="160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rtl="0">
                        <a:lnSpc>
                          <a:spcPct val="115000"/>
                        </a:lnSpc>
                        <a:spcBef>
                          <a:spcPts val="0"/>
                        </a:spcBef>
                        <a:spcAft>
                          <a:spcPts val="0"/>
                        </a:spcAft>
                      </a:pPr>
                      <a:r>
                        <a:rPr lang="hi-IN" sz="1600" dirty="0">
                          <a:effectLst/>
                          <a:latin typeface="Calibri"/>
                          <a:ea typeface="Calibri"/>
                          <a:cs typeface="Mangal"/>
                        </a:rPr>
                        <a:t>१६९०००</a:t>
                      </a:r>
                      <a:endParaRPr lang="en-GB" sz="1600" dirty="0">
                        <a:effectLst/>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sp>
        <p:nvSpPr>
          <p:cNvPr id="5" name="Rectangle 2"/>
          <p:cNvSpPr>
            <a:spLocks noChangeArrowheads="1"/>
          </p:cNvSpPr>
          <p:nvPr/>
        </p:nvSpPr>
        <p:spPr bwMode="auto">
          <a:xfrm>
            <a:off x="1400175" y="31654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Slide Number Placeholder 6"/>
          <p:cNvSpPr>
            <a:spLocks noGrp="1"/>
          </p:cNvSpPr>
          <p:nvPr>
            <p:ph type="sldNum" sz="quarter" idx="12"/>
          </p:nvPr>
        </p:nvSpPr>
        <p:spPr/>
        <p:txBody>
          <a:bodyPr/>
          <a:lstStyle/>
          <a:p>
            <a:fld id="{D5A3C07E-D37F-45BB-9AEA-E961484A1A12}" type="slidenum">
              <a:rPr lang="en-US" smtClean="0"/>
              <a:t>75</a:t>
            </a:fld>
            <a:endParaRPr lang="en-US"/>
          </a:p>
        </p:txBody>
      </p:sp>
    </p:spTree>
    <p:extLst>
      <p:ext uri="{BB962C8B-B14F-4D97-AF65-F5344CB8AC3E}">
        <p14:creationId xmlns:p14="http://schemas.microsoft.com/office/powerpoint/2010/main" val="225439124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931229511"/>
              </p:ext>
            </p:extLst>
          </p:nvPr>
        </p:nvGraphicFramePr>
        <p:xfrm>
          <a:off x="609600" y="381000"/>
          <a:ext cx="8001000" cy="3925824"/>
        </p:xfrm>
        <a:graphic>
          <a:graphicData uri="http://schemas.openxmlformats.org/drawingml/2006/table">
            <a:tbl>
              <a:tblPr firstRow="1" firstCol="1" bandRow="1"/>
              <a:tblGrid>
                <a:gridCol w="8001000">
                  <a:extLst>
                    <a:ext uri="{9D8B030D-6E8A-4147-A177-3AD203B41FA5}">
                      <a16:colId xmlns:a16="http://schemas.microsoft.com/office/drawing/2014/main" xmlns="" val="20000"/>
                    </a:ext>
                  </a:extLst>
                </a:gridCol>
              </a:tblGrid>
              <a:tr h="3657600">
                <a:tc>
                  <a:txBody>
                    <a:bodyPr/>
                    <a:lstStyle/>
                    <a:p>
                      <a:pPr marL="0" marR="0" algn="just">
                        <a:lnSpc>
                          <a:spcPct val="115000"/>
                        </a:lnSpc>
                        <a:spcBef>
                          <a:spcPts val="0"/>
                        </a:spcBef>
                        <a:spcAft>
                          <a:spcPts val="0"/>
                        </a:spcAft>
                      </a:pPr>
                      <a:r>
                        <a:rPr lang="en-US" sz="1600" dirty="0">
                          <a:effectLst/>
                          <a:latin typeface="Calibri"/>
                          <a:ea typeface="Calibri"/>
                          <a:cs typeface="Mangal"/>
                        </a:rPr>
                        <a:t>            </a:t>
                      </a:r>
                      <a:r>
                        <a:rPr lang="hi-IN" sz="1600" dirty="0">
                          <a:effectLst/>
                          <a:latin typeface="Calibri"/>
                          <a:ea typeface="Calibri"/>
                          <a:cs typeface="Mangal"/>
                        </a:rPr>
                        <a:t>डि फ्रिज खरीद अनुदान  रु २०००० का दरले        रु ४००००।००</a:t>
                      </a:r>
                      <a:endParaRPr lang="en-GB" sz="1600" dirty="0">
                        <a:effectLst/>
                        <a:latin typeface="Calibri"/>
                        <a:ea typeface="Calibri"/>
                        <a:cs typeface="Mangal"/>
                      </a:endParaRPr>
                    </a:p>
                    <a:p>
                      <a:pPr marL="0" marR="0" algn="just">
                        <a:lnSpc>
                          <a:spcPct val="115000"/>
                        </a:lnSpc>
                        <a:spcBef>
                          <a:spcPts val="0"/>
                        </a:spcBef>
                        <a:spcAft>
                          <a:spcPts val="0"/>
                        </a:spcAft>
                      </a:pPr>
                      <a:r>
                        <a:rPr lang="hi-IN" sz="1600" dirty="0">
                          <a:effectLst/>
                          <a:latin typeface="Calibri"/>
                          <a:ea typeface="Calibri"/>
                          <a:cs typeface="Mangal"/>
                        </a:rPr>
                        <a:t> क    वडा न ४ का श्री इसाक राइ               वसन्तटार कृषि फर्म   </a:t>
                      </a:r>
                      <a:endParaRPr lang="en-GB" sz="1600" dirty="0">
                        <a:effectLst/>
                        <a:latin typeface="Calibri"/>
                        <a:ea typeface="Calibri"/>
                        <a:cs typeface="Mangal"/>
                      </a:endParaRPr>
                    </a:p>
                    <a:p>
                      <a:pPr marL="0" marR="0" algn="just">
                        <a:lnSpc>
                          <a:spcPct val="115000"/>
                        </a:lnSpc>
                        <a:spcBef>
                          <a:spcPts val="0"/>
                        </a:spcBef>
                        <a:spcAft>
                          <a:spcPts val="0"/>
                        </a:spcAft>
                      </a:pPr>
                      <a:r>
                        <a:rPr lang="hi-IN" sz="1600" dirty="0">
                          <a:effectLst/>
                          <a:latin typeface="Calibri"/>
                          <a:ea typeface="Calibri"/>
                          <a:cs typeface="Mangal"/>
                        </a:rPr>
                        <a:t> ख    वडा नं ११ का श्री चुलेन्द्र बहादुर कुँवर       साँगुरी एग्रिकल्चर फार्म </a:t>
                      </a:r>
                      <a:endParaRPr lang="en-GB" sz="1600" dirty="0">
                        <a:effectLst/>
                        <a:latin typeface="Calibri"/>
                        <a:ea typeface="Calibri"/>
                        <a:cs typeface="Mangal"/>
                      </a:endParaRPr>
                    </a:p>
                    <a:p>
                      <a:pPr marL="0" marR="0" algn="just">
                        <a:lnSpc>
                          <a:spcPct val="115000"/>
                        </a:lnSpc>
                        <a:spcBef>
                          <a:spcPts val="0"/>
                        </a:spcBef>
                        <a:spcAft>
                          <a:spcPts val="0"/>
                        </a:spcAft>
                      </a:pPr>
                      <a:r>
                        <a:rPr lang="en-US" sz="1600" dirty="0">
                          <a:effectLst/>
                          <a:latin typeface="Calibri"/>
                          <a:ea typeface="Calibri"/>
                          <a:cs typeface="Mangal"/>
                        </a:rPr>
                        <a:t> </a:t>
                      </a:r>
                      <a:endParaRPr lang="en-GB" sz="1600" dirty="0">
                        <a:effectLst/>
                        <a:latin typeface="Calibri"/>
                        <a:ea typeface="Calibri"/>
                        <a:cs typeface="Mangal"/>
                      </a:endParaRPr>
                    </a:p>
                    <a:p>
                      <a:pPr marL="0" marR="0" algn="just">
                        <a:lnSpc>
                          <a:spcPct val="115000"/>
                        </a:lnSpc>
                        <a:spcBef>
                          <a:spcPts val="0"/>
                        </a:spcBef>
                        <a:spcAft>
                          <a:spcPts val="0"/>
                        </a:spcAft>
                      </a:pPr>
                      <a:r>
                        <a:rPr lang="en-US" sz="1600" dirty="0">
                          <a:effectLst/>
                          <a:latin typeface="Calibri"/>
                          <a:ea typeface="Calibri"/>
                          <a:cs typeface="Mangal"/>
                        </a:rPr>
                        <a:t> </a:t>
                      </a:r>
                      <a:endParaRPr lang="en-GB" sz="1600" dirty="0">
                        <a:effectLst/>
                        <a:latin typeface="Calibri"/>
                        <a:ea typeface="Calibri"/>
                        <a:cs typeface="Mangal"/>
                      </a:endParaRPr>
                    </a:p>
                    <a:p>
                      <a:pPr marL="0" marR="0" algn="just">
                        <a:lnSpc>
                          <a:spcPct val="115000"/>
                        </a:lnSpc>
                        <a:spcBef>
                          <a:spcPts val="0"/>
                        </a:spcBef>
                        <a:spcAft>
                          <a:spcPts val="0"/>
                        </a:spcAft>
                      </a:pPr>
                      <a:r>
                        <a:rPr lang="hi-IN" sz="1600" dirty="0">
                          <a:effectLst/>
                          <a:latin typeface="Calibri"/>
                          <a:ea typeface="Calibri"/>
                          <a:cs typeface="Mangal"/>
                        </a:rPr>
                        <a:t>पकेट क्षेत्र विकास कार्यक्रममा च्याउ उत्पादन प्रर्वद्धन कार्यमा सहयोग</a:t>
                      </a:r>
                      <a:endParaRPr lang="en-GB" sz="1600" dirty="0">
                        <a:effectLst/>
                        <a:latin typeface="Calibri"/>
                        <a:ea typeface="Calibri"/>
                        <a:cs typeface="Mangal"/>
                      </a:endParaRPr>
                    </a:p>
                    <a:p>
                      <a:pPr marL="0" marR="0" algn="just">
                        <a:lnSpc>
                          <a:spcPct val="115000"/>
                        </a:lnSpc>
                        <a:spcBef>
                          <a:spcPts val="0"/>
                        </a:spcBef>
                        <a:spcAft>
                          <a:spcPts val="0"/>
                        </a:spcAft>
                      </a:pPr>
                      <a:r>
                        <a:rPr lang="hi-IN" sz="1600" dirty="0">
                          <a:effectLst/>
                          <a:latin typeface="Calibri"/>
                          <a:ea typeface="Calibri"/>
                          <a:cs typeface="Mangal"/>
                        </a:rPr>
                        <a:t> क श्री मंजिल च्याउ उधोग धरान १४ लाइ रु १२५०००                  श्री  देवि वास्तोला</a:t>
                      </a:r>
                      <a:endParaRPr lang="en-GB" sz="1600" dirty="0">
                        <a:effectLst/>
                        <a:latin typeface="Calibri"/>
                        <a:ea typeface="Calibri"/>
                        <a:cs typeface="Mangal"/>
                      </a:endParaRPr>
                    </a:p>
                    <a:p>
                      <a:pPr marL="0" marR="0" algn="just">
                        <a:lnSpc>
                          <a:spcPct val="115000"/>
                        </a:lnSpc>
                        <a:spcBef>
                          <a:spcPts val="0"/>
                        </a:spcBef>
                        <a:spcAft>
                          <a:spcPts val="0"/>
                        </a:spcAft>
                      </a:pPr>
                      <a:r>
                        <a:rPr lang="hi-IN" sz="1600" dirty="0">
                          <a:effectLst/>
                          <a:latin typeface="Calibri"/>
                          <a:ea typeface="Calibri"/>
                          <a:cs typeface="Mangal"/>
                        </a:rPr>
                        <a:t> ख श्री सोताङ अर्गानिक एग्रिकल्चर सेन्टर धरान ४ लाइ रु १२५०००       श्री कृष्रण राइ</a:t>
                      </a:r>
                      <a:endParaRPr lang="en-GB" sz="1600" dirty="0">
                        <a:effectLst/>
                        <a:latin typeface="Calibri"/>
                        <a:ea typeface="Calibri"/>
                        <a:cs typeface="Mangal"/>
                      </a:endParaRPr>
                    </a:p>
                    <a:p>
                      <a:pPr marL="0" marR="0" algn="just">
                        <a:lnSpc>
                          <a:spcPct val="115000"/>
                        </a:lnSpc>
                        <a:spcBef>
                          <a:spcPts val="0"/>
                        </a:spcBef>
                        <a:spcAft>
                          <a:spcPts val="0"/>
                        </a:spcAft>
                      </a:pPr>
                      <a:r>
                        <a:rPr lang="en-US" sz="1600" dirty="0">
                          <a:effectLst/>
                          <a:latin typeface="Calibri"/>
                          <a:ea typeface="Calibri"/>
                          <a:cs typeface="Mangal"/>
                        </a:rPr>
                        <a:t> </a:t>
                      </a:r>
                      <a:endParaRPr lang="en-GB" sz="1600" dirty="0">
                        <a:effectLst/>
                        <a:latin typeface="Calibri"/>
                        <a:ea typeface="Calibri"/>
                        <a:cs typeface="Mangal"/>
                      </a:endParaRPr>
                    </a:p>
                    <a:p>
                      <a:pPr marL="0" marR="0" algn="just">
                        <a:lnSpc>
                          <a:spcPct val="115000"/>
                        </a:lnSpc>
                        <a:spcBef>
                          <a:spcPts val="0"/>
                        </a:spcBef>
                        <a:spcAft>
                          <a:spcPts val="0"/>
                        </a:spcAft>
                      </a:pPr>
                      <a:r>
                        <a:rPr lang="en-US" sz="1600" dirty="0">
                          <a:effectLst/>
                          <a:latin typeface="Calibri"/>
                          <a:ea typeface="Calibri"/>
                          <a:cs typeface="Mangal"/>
                        </a:rPr>
                        <a:t> </a:t>
                      </a:r>
                      <a:endParaRPr lang="en-GB" sz="1600" dirty="0">
                        <a:effectLst/>
                        <a:latin typeface="Calibri"/>
                        <a:ea typeface="Calibri"/>
                        <a:cs typeface="Mangal"/>
                      </a:endParaRPr>
                    </a:p>
                    <a:p>
                      <a:pPr marL="0" marR="0" algn="just">
                        <a:lnSpc>
                          <a:spcPct val="115000"/>
                        </a:lnSpc>
                        <a:spcBef>
                          <a:spcPts val="0"/>
                        </a:spcBef>
                        <a:spcAft>
                          <a:spcPts val="0"/>
                        </a:spcAft>
                      </a:pPr>
                      <a:r>
                        <a:rPr lang="hi-IN" sz="1600" dirty="0">
                          <a:effectLst/>
                          <a:latin typeface="Calibri"/>
                          <a:ea typeface="Calibri"/>
                          <a:cs typeface="Mangal"/>
                        </a:rPr>
                        <a:t>कम्पोजिट विउ वितरण कार्यक्रम विभिन्न वडाहरुमा रु २०० प्रति प्याकेटका दरले ५०० प्यकेटकालागि रु १०००००</a:t>
                      </a:r>
                      <a:endParaRPr lang="en-GB" sz="1600" dirty="0">
                        <a:effectLst/>
                        <a:latin typeface="Calibri"/>
                        <a:ea typeface="Calibri"/>
                        <a:cs typeface="Mangal"/>
                      </a:endParaRPr>
                    </a:p>
                    <a:p>
                      <a:pPr marL="0" marR="0" algn="just">
                        <a:lnSpc>
                          <a:spcPct val="115000"/>
                        </a:lnSpc>
                        <a:spcBef>
                          <a:spcPts val="0"/>
                        </a:spcBef>
                        <a:spcAft>
                          <a:spcPts val="0"/>
                        </a:spcAft>
                      </a:pPr>
                      <a:r>
                        <a:rPr lang="en-US" sz="1600" dirty="0">
                          <a:effectLst/>
                          <a:latin typeface="Calibri"/>
                          <a:ea typeface="Calibri"/>
                          <a:cs typeface="Mangal"/>
                        </a:rPr>
                        <a:t> </a:t>
                      </a:r>
                      <a:endParaRPr lang="en-GB" sz="1600" dirty="0">
                        <a:effectLst/>
                        <a:latin typeface="Calibri"/>
                        <a:ea typeface="Calibri"/>
                        <a:cs typeface="Mangal"/>
                      </a:endParaRPr>
                    </a:p>
                    <a:p>
                      <a:pPr marL="0" marR="0" algn="just">
                        <a:lnSpc>
                          <a:spcPct val="115000"/>
                        </a:lnSpc>
                        <a:spcBef>
                          <a:spcPts val="0"/>
                        </a:spcBef>
                        <a:spcAft>
                          <a:spcPts val="0"/>
                        </a:spcAft>
                      </a:pPr>
                      <a:r>
                        <a:rPr lang="en-US" sz="1600" dirty="0">
                          <a:effectLst/>
                          <a:latin typeface="Calibri"/>
                          <a:ea typeface="Calibri"/>
                          <a:cs typeface="Mangal"/>
                        </a:rPr>
                        <a:t> </a:t>
                      </a:r>
                      <a:endParaRPr lang="en-GB" sz="1600" dirty="0">
                        <a:effectLst/>
                        <a:latin typeface="Calibri"/>
                        <a:ea typeface="Calibri"/>
                        <a:cs typeface="Mangal"/>
                      </a:endParaRPr>
                    </a:p>
                  </a:txBody>
                  <a:tcPr marL="68580" marR="68580" marT="0" marB="0">
                    <a:lnL>
                      <a:noFill/>
                    </a:lnL>
                    <a:lnR>
                      <a:noFill/>
                    </a:lnR>
                    <a:lnT>
                      <a:noFill/>
                    </a:lnT>
                    <a:lnB>
                      <a:noFill/>
                    </a:lnB>
                  </a:tcPr>
                </a:tc>
                <a:extLst>
                  <a:ext uri="{0D108BD9-81ED-4DB2-BD59-A6C34878D82A}">
                    <a16:rowId xmlns:a16="http://schemas.microsoft.com/office/drawing/2014/main" xmlns="" val="10000"/>
                  </a:ext>
                </a:extLst>
              </a:tr>
            </a:tbl>
          </a:graphicData>
        </a:graphic>
      </p:graphicFrame>
      <p:sp>
        <p:nvSpPr>
          <p:cNvPr id="3" name="Rectangle 2"/>
          <p:cNvSpPr/>
          <p:nvPr/>
        </p:nvSpPr>
        <p:spPr>
          <a:xfrm>
            <a:off x="838200" y="4648200"/>
            <a:ext cx="7239000" cy="1304460"/>
          </a:xfrm>
          <a:prstGeom prst="rect">
            <a:avLst/>
          </a:prstGeom>
        </p:spPr>
        <p:txBody>
          <a:bodyPr wrap="square">
            <a:spAutoFit/>
          </a:bodyPr>
          <a:lstStyle/>
          <a:p>
            <a:pPr>
              <a:lnSpc>
                <a:spcPct val="115000"/>
              </a:lnSpc>
              <a:spcAft>
                <a:spcPts val="1000"/>
              </a:spcAft>
            </a:pPr>
            <a:r>
              <a:rPr lang="ne-NP" dirty="0">
                <a:ea typeface="Calibri"/>
              </a:rPr>
              <a:t>अन्य</a:t>
            </a:r>
            <a:endParaRPr lang="en-GB" dirty="0">
              <a:ea typeface="Calibri"/>
              <a:cs typeface="Mangal"/>
            </a:endParaRPr>
          </a:p>
          <a:p>
            <a:pPr>
              <a:lnSpc>
                <a:spcPct val="115000"/>
              </a:lnSpc>
              <a:spcAft>
                <a:spcPts val="1000"/>
              </a:spcAft>
            </a:pPr>
            <a:r>
              <a:rPr lang="ne-NP" dirty="0">
                <a:ea typeface="Calibri"/>
              </a:rPr>
              <a:t>उद्योग दर्ताकालागि घरेलु तथा साना उद्योग इटहरीमा सिफारिस ।</a:t>
            </a:r>
            <a:endParaRPr lang="en-GB" dirty="0">
              <a:ea typeface="Calibri"/>
              <a:cs typeface="Mangal"/>
            </a:endParaRPr>
          </a:p>
          <a:p>
            <a:pPr>
              <a:lnSpc>
                <a:spcPct val="115000"/>
              </a:lnSpc>
              <a:spcAft>
                <a:spcPts val="1000"/>
              </a:spcAft>
            </a:pPr>
            <a:r>
              <a:rPr lang="ne-NP" dirty="0">
                <a:ea typeface="Calibri"/>
              </a:rPr>
              <a:t>स्थानीय सहकारी प्रर्वद्धनकालागि सचेतनामुलक तालिमको ब्यबस्थापन ।</a:t>
            </a:r>
            <a:endParaRPr lang="en-GB" dirty="0">
              <a:ea typeface="Calibri"/>
              <a:cs typeface="Mangal"/>
            </a:endParaRPr>
          </a:p>
        </p:txBody>
      </p:sp>
      <p:sp>
        <p:nvSpPr>
          <p:cNvPr id="5" name="Slide Number Placeholder 4"/>
          <p:cNvSpPr>
            <a:spLocks noGrp="1"/>
          </p:cNvSpPr>
          <p:nvPr>
            <p:ph type="sldNum" sz="quarter" idx="12"/>
          </p:nvPr>
        </p:nvSpPr>
        <p:spPr/>
        <p:txBody>
          <a:bodyPr/>
          <a:lstStyle/>
          <a:p>
            <a:fld id="{D5A3C07E-D37F-45BB-9AEA-E961484A1A12}" type="slidenum">
              <a:rPr lang="en-US" smtClean="0"/>
              <a:t>76</a:t>
            </a:fld>
            <a:endParaRPr lang="en-US"/>
          </a:p>
        </p:txBody>
      </p:sp>
    </p:spTree>
    <p:extLst>
      <p:ext uri="{BB962C8B-B14F-4D97-AF65-F5344CB8AC3E}">
        <p14:creationId xmlns:p14="http://schemas.microsoft.com/office/powerpoint/2010/main" val="372077525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04800"/>
            <a:ext cx="7772400" cy="1219199"/>
          </a:xfrm>
        </p:spPr>
        <p:txBody>
          <a:bodyPr>
            <a:noAutofit/>
          </a:bodyPr>
          <a:lstStyle/>
          <a:p>
            <a:r>
              <a:rPr lang="en-US" sz="2800" dirty="0" err="1" smtClean="0">
                <a:latin typeface="PCS NEPALI" pitchFamily="82" charset="0"/>
              </a:rPr>
              <a:t>kmf</a:t>
            </a:r>
            <a:r>
              <a:rPr lang="en-US" sz="2800" dirty="0" smtClean="0">
                <a:latin typeface="PCS NEPALI" pitchFamily="82" charset="0"/>
              </a:rPr>
              <a:t>]</a:t>
            </a:r>
            <a:r>
              <a:rPr lang="en-US" sz="2800" dirty="0" err="1" smtClean="0">
                <a:latin typeface="PCS NEPALI" pitchFamily="82" charset="0"/>
              </a:rPr>
              <a:t>xf</a:t>
            </a:r>
            <a:r>
              <a:rPr lang="en-US" sz="2800" dirty="0" smtClean="0">
                <a:latin typeface="PCS NEPALI" pitchFamily="82" charset="0"/>
              </a:rPr>
              <a:t>]/ ;+</a:t>
            </a:r>
            <a:r>
              <a:rPr lang="en-US" sz="2800" dirty="0" err="1" smtClean="0">
                <a:latin typeface="PCS NEPALI" pitchFamily="82" charset="0"/>
              </a:rPr>
              <a:t>sng</a:t>
            </a:r>
            <a:r>
              <a:rPr lang="en-US" sz="2800" dirty="0" smtClean="0">
                <a:latin typeface="PCS NEPALI" pitchFamily="82" charset="0"/>
              </a:rPr>
              <a:t> </a:t>
            </a:r>
            <a:r>
              <a:rPr lang="en-US" sz="2800" dirty="0" err="1" smtClean="0">
                <a:latin typeface="PCS NEPALI" pitchFamily="82" charset="0"/>
              </a:rPr>
              <a:t>tyf</a:t>
            </a:r>
            <a:r>
              <a:rPr lang="en-US" sz="2800" dirty="0" smtClean="0">
                <a:latin typeface="PCS NEPALI" pitchFamily="82" charset="0"/>
              </a:rPr>
              <a:t> </a:t>
            </a:r>
            <a:r>
              <a:rPr lang="en-US" sz="2800" dirty="0" err="1" smtClean="0">
                <a:latin typeface="PCS NEPALI" pitchFamily="82" charset="0"/>
              </a:rPr>
              <a:t>Joj:yfkg</a:t>
            </a:r>
            <a:endParaRPr lang="en-US" sz="3600" dirty="0">
              <a:latin typeface="PCS NEPALI" pitchFamily="82" charset="0"/>
            </a:endParaRPr>
          </a:p>
        </p:txBody>
      </p:sp>
      <p:sp>
        <p:nvSpPr>
          <p:cNvPr id="3" name="Subtitle 2"/>
          <p:cNvSpPr>
            <a:spLocks noGrp="1"/>
          </p:cNvSpPr>
          <p:nvPr>
            <p:ph type="subTitle" idx="1"/>
          </p:nvPr>
        </p:nvSpPr>
        <p:spPr>
          <a:xfrm>
            <a:off x="457200" y="1447800"/>
            <a:ext cx="8305800" cy="4876800"/>
          </a:xfrm>
        </p:spPr>
        <p:txBody>
          <a:bodyPr/>
          <a:lstStyle/>
          <a:p>
            <a:endParaRPr lang="en-US" sz="2200" dirty="0" smtClean="0">
              <a:solidFill>
                <a:schemeClr val="tx2"/>
              </a:solidFill>
              <a:latin typeface="PCS NEPALI" pitchFamily="82" charset="0"/>
            </a:endParaRPr>
          </a:p>
          <a:p>
            <a:r>
              <a:rPr lang="en-US" sz="2800" dirty="0" err="1" smtClean="0">
                <a:solidFill>
                  <a:schemeClr val="tx2"/>
                </a:solidFill>
                <a:latin typeface="PCS NEPALI" pitchFamily="82" charset="0"/>
              </a:rPr>
              <a:t>pTkfbg</a:t>
            </a:r>
            <a:r>
              <a:rPr lang="en-US" sz="2800" dirty="0" smtClean="0">
                <a:solidFill>
                  <a:schemeClr val="tx2"/>
                </a:solidFill>
                <a:latin typeface="PCS NEPALI" pitchFamily="82" charset="0"/>
              </a:rPr>
              <a:t> -</a:t>
            </a:r>
            <a:r>
              <a:rPr lang="en-US" sz="2800" dirty="0" smtClean="0">
                <a:solidFill>
                  <a:schemeClr val="tx2"/>
                </a:solidFill>
                <a:latin typeface="Times New Roman" pitchFamily="18" charset="0"/>
                <a:cs typeface="Times New Roman" pitchFamily="18" charset="0"/>
              </a:rPr>
              <a:t>Generation</a:t>
            </a:r>
            <a:r>
              <a:rPr lang="en-US" sz="2800" dirty="0" smtClean="0">
                <a:solidFill>
                  <a:schemeClr val="tx1"/>
                </a:solidFill>
                <a:latin typeface="PCS NEPALI" pitchFamily="82" charset="0"/>
              </a:rPr>
              <a:t>_</a:t>
            </a:r>
          </a:p>
          <a:p>
            <a:endParaRPr lang="en-US" dirty="0" smtClean="0">
              <a:solidFill>
                <a:schemeClr val="tx1"/>
              </a:solidFill>
              <a:latin typeface="PCS NEPALI" pitchFamily="82" charset="0"/>
            </a:endParaRPr>
          </a:p>
          <a:p>
            <a:r>
              <a:rPr lang="en-US" sz="2200" b="1" dirty="0" smtClean="0">
                <a:solidFill>
                  <a:schemeClr val="tx1"/>
                </a:solidFill>
                <a:latin typeface="PCS NEPALI" pitchFamily="82" charset="0"/>
              </a:rPr>
              <a:t>47=88 ^g </a:t>
            </a:r>
            <a:r>
              <a:rPr lang="en-US" sz="2200" b="1" dirty="0" err="1" smtClean="0">
                <a:solidFill>
                  <a:schemeClr val="tx1"/>
                </a:solidFill>
                <a:latin typeface="PCS NEPALI" pitchFamily="82" charset="0"/>
              </a:rPr>
              <a:t>k|lt</a:t>
            </a:r>
            <a:r>
              <a:rPr lang="en-US" sz="2200" b="1" dirty="0" smtClean="0">
                <a:solidFill>
                  <a:schemeClr val="tx1"/>
                </a:solidFill>
                <a:latin typeface="PCS NEPALI" pitchFamily="82" charset="0"/>
              </a:rPr>
              <a:t> </a:t>
            </a:r>
            <a:r>
              <a:rPr lang="en-US" sz="2200" b="1" dirty="0" err="1" smtClean="0">
                <a:solidFill>
                  <a:schemeClr val="tx1"/>
                </a:solidFill>
                <a:latin typeface="PCS NEPALI" pitchFamily="82" charset="0"/>
              </a:rPr>
              <a:t>lbg</a:t>
            </a:r>
            <a:endParaRPr lang="en-US" sz="2200" b="1" dirty="0" smtClean="0">
              <a:solidFill>
                <a:schemeClr val="tx1"/>
              </a:solidFill>
              <a:latin typeface="PCS NEPALI" pitchFamily="82" charset="0"/>
            </a:endParaRPr>
          </a:p>
          <a:p>
            <a:r>
              <a:rPr lang="en-US" sz="2200" b="1" dirty="0" smtClean="0">
                <a:solidFill>
                  <a:schemeClr val="tx1"/>
                </a:solidFill>
                <a:latin typeface="PCS NEPALI" pitchFamily="82" charset="0"/>
              </a:rPr>
              <a:t>0=</a:t>
            </a:r>
            <a:r>
              <a:rPr lang="en-US" sz="2200" b="1" dirty="0" err="1" smtClean="0">
                <a:solidFill>
                  <a:schemeClr val="tx1"/>
                </a:solidFill>
                <a:latin typeface="PCS NEPALI" pitchFamily="82" charset="0"/>
              </a:rPr>
              <a:t>271s</a:t>
            </a:r>
            <a:r>
              <a:rPr lang="en-US" sz="2200" b="1" dirty="0" smtClean="0">
                <a:solidFill>
                  <a:schemeClr val="tx1"/>
                </a:solidFill>
                <a:latin typeface="PCS NEPALI" pitchFamily="82" charset="0"/>
              </a:rPr>
              <a:t>]=</a:t>
            </a:r>
            <a:r>
              <a:rPr lang="en-US" sz="2200" b="1" dirty="0" err="1" smtClean="0">
                <a:solidFill>
                  <a:schemeClr val="tx1"/>
                </a:solidFill>
                <a:latin typeface="PCS NEPALI" pitchFamily="82" charset="0"/>
              </a:rPr>
              <a:t>hL</a:t>
            </a:r>
            <a:r>
              <a:rPr lang="en-US" sz="2200" b="1" dirty="0" smtClean="0">
                <a:solidFill>
                  <a:schemeClr val="tx1"/>
                </a:solidFill>
                <a:latin typeface="PCS NEPALI" pitchFamily="82" charset="0"/>
              </a:rPr>
              <a:t>=</a:t>
            </a:r>
            <a:r>
              <a:rPr lang="en-US" sz="2200" b="1" dirty="0" smtClean="0">
                <a:solidFill>
                  <a:schemeClr val="tx1"/>
                </a:solidFill>
                <a:latin typeface="Times New Roman" pitchFamily="18" charset="0"/>
                <a:cs typeface="Times New Roman" pitchFamily="18" charset="0"/>
              </a:rPr>
              <a:t>/</a:t>
            </a:r>
            <a:r>
              <a:rPr lang="en-US" sz="2200" b="1" dirty="0" err="1" smtClean="0">
                <a:solidFill>
                  <a:schemeClr val="tx1"/>
                </a:solidFill>
                <a:latin typeface="PCS NEPALI" pitchFamily="82" charset="0"/>
              </a:rPr>
              <a:t>k|lt</a:t>
            </a:r>
            <a:r>
              <a:rPr lang="en-US" sz="2200" b="1" dirty="0" smtClean="0">
                <a:solidFill>
                  <a:schemeClr val="tx1"/>
                </a:solidFill>
                <a:latin typeface="PCS NEPALI" pitchFamily="82" charset="0"/>
              </a:rPr>
              <a:t> </a:t>
            </a:r>
            <a:r>
              <a:rPr lang="en-US" sz="2200" b="1" dirty="0" err="1" smtClean="0">
                <a:solidFill>
                  <a:schemeClr val="tx1"/>
                </a:solidFill>
                <a:latin typeface="PCS NEPALI" pitchFamily="82" charset="0"/>
              </a:rPr>
              <a:t>JolQm</a:t>
            </a:r>
            <a:r>
              <a:rPr lang="en-US" sz="2200" b="1" dirty="0" smtClean="0">
                <a:solidFill>
                  <a:schemeClr val="tx1"/>
                </a:solidFill>
                <a:latin typeface="Times New Roman" pitchFamily="18" charset="0"/>
                <a:cs typeface="Times New Roman" pitchFamily="18" charset="0"/>
              </a:rPr>
              <a:t>/</a:t>
            </a:r>
            <a:r>
              <a:rPr lang="en-US" sz="2200" b="1" dirty="0" err="1" smtClean="0">
                <a:solidFill>
                  <a:schemeClr val="tx1"/>
                </a:solidFill>
                <a:latin typeface="PCS NEPALI" pitchFamily="82" charset="0"/>
              </a:rPr>
              <a:t>k|lt</a:t>
            </a:r>
            <a:r>
              <a:rPr lang="en-US" sz="2200" b="1" dirty="0" smtClean="0">
                <a:solidFill>
                  <a:schemeClr val="tx1"/>
                </a:solidFill>
                <a:latin typeface="PCS NEPALI" pitchFamily="82" charset="0"/>
              </a:rPr>
              <a:t> </a:t>
            </a:r>
            <a:r>
              <a:rPr lang="en-US" sz="2200" b="1" dirty="0" err="1" smtClean="0">
                <a:solidFill>
                  <a:schemeClr val="tx1"/>
                </a:solidFill>
                <a:latin typeface="PCS NEPALI" pitchFamily="82" charset="0"/>
              </a:rPr>
              <a:t>lbg</a:t>
            </a:r>
            <a:endParaRPr lang="en-US" sz="2200" b="1" dirty="0" smtClean="0">
              <a:solidFill>
                <a:schemeClr val="tx1"/>
              </a:solidFill>
              <a:latin typeface="PCS NEPALI" pitchFamily="82" charset="0"/>
            </a:endParaRPr>
          </a:p>
          <a:p>
            <a:r>
              <a:rPr lang="en-US" sz="1400" b="1" dirty="0" smtClean="0">
                <a:solidFill>
                  <a:schemeClr val="tx1"/>
                </a:solidFill>
                <a:latin typeface="Times New Roman" pitchFamily="18" charset="0"/>
                <a:cs typeface="Times New Roman" pitchFamily="18" charset="0"/>
              </a:rPr>
              <a:t>(</a:t>
            </a:r>
            <a:r>
              <a:rPr lang="en-US" sz="1400" b="1" dirty="0">
                <a:solidFill>
                  <a:schemeClr val="tx1"/>
                </a:solidFill>
                <a:latin typeface="Times New Roman" pitchFamily="18" charset="0"/>
                <a:cs typeface="Times New Roman" pitchFamily="18" charset="0"/>
              </a:rPr>
              <a:t>S</a:t>
            </a:r>
            <a:r>
              <a:rPr lang="en-US" sz="1400" b="1" dirty="0" smtClean="0">
                <a:solidFill>
                  <a:schemeClr val="tx1"/>
                </a:solidFill>
                <a:latin typeface="Times New Roman" pitchFamily="18" charset="0"/>
                <a:cs typeface="Times New Roman" pitchFamily="18" charset="0"/>
              </a:rPr>
              <a:t>ource : Situation assessment of </a:t>
            </a:r>
            <a:r>
              <a:rPr lang="en-US" sz="1400" b="1" dirty="0" err="1" smtClean="0">
                <a:solidFill>
                  <a:schemeClr val="tx1"/>
                </a:solidFill>
                <a:latin typeface="Times New Roman" pitchFamily="18" charset="0"/>
                <a:cs typeface="Times New Roman" pitchFamily="18" charset="0"/>
              </a:rPr>
              <a:t>SWM</a:t>
            </a:r>
            <a:r>
              <a:rPr lang="en-US" sz="1400" b="1" dirty="0" smtClean="0">
                <a:solidFill>
                  <a:schemeClr val="tx1"/>
                </a:solidFill>
                <a:latin typeface="Times New Roman" pitchFamily="18" charset="0"/>
                <a:cs typeface="Times New Roman" pitchFamily="18" charset="0"/>
              </a:rPr>
              <a:t>, SEAM-Nepal, 2004)</a:t>
            </a:r>
          </a:p>
          <a:p>
            <a:endParaRPr lang="en-US" dirty="0">
              <a:solidFill>
                <a:schemeClr val="tx1"/>
              </a:solidFill>
              <a:latin typeface="PCS NEPALI" pitchFamily="82" charset="0"/>
            </a:endParaRPr>
          </a:p>
        </p:txBody>
      </p:sp>
    </p:spTree>
    <p:extLst>
      <p:ext uri="{BB962C8B-B14F-4D97-AF65-F5344CB8AC3E}">
        <p14:creationId xmlns:p14="http://schemas.microsoft.com/office/powerpoint/2010/main" val="322491007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b="1" dirty="0" smtClean="0">
                <a:latin typeface="Urban_nep" pitchFamily="2" charset="0"/>
              </a:rPr>
              <a:t/>
            </a:r>
            <a:br>
              <a:rPr lang="en-US" b="1" dirty="0" smtClean="0">
                <a:latin typeface="Urban_nep" pitchFamily="2" charset="0"/>
              </a:rPr>
            </a:br>
            <a:endParaRPr lang="en-US" dirty="0"/>
          </a:p>
        </p:txBody>
      </p:sp>
      <p:sp>
        <p:nvSpPr>
          <p:cNvPr id="3" name="Content Placeholder 2"/>
          <p:cNvSpPr>
            <a:spLocks noGrp="1"/>
          </p:cNvSpPr>
          <p:nvPr>
            <p:ph idx="1"/>
          </p:nvPr>
        </p:nvSpPr>
        <p:spPr>
          <a:xfrm>
            <a:off x="457200" y="685800"/>
            <a:ext cx="8229600" cy="5638800"/>
          </a:xfrm>
        </p:spPr>
        <p:txBody>
          <a:bodyPr>
            <a:normAutofit/>
          </a:bodyPr>
          <a:lstStyle/>
          <a:p>
            <a:pPr algn="ctr">
              <a:buNone/>
              <a:defRPr/>
            </a:pPr>
            <a:endParaRPr lang="en-US" b="1" dirty="0" smtClean="0">
              <a:latin typeface="Urban_nep" pitchFamily="2" charset="0"/>
            </a:endParaRPr>
          </a:p>
          <a:p>
            <a:pPr algn="ctr">
              <a:buNone/>
              <a:defRPr/>
            </a:pPr>
            <a:r>
              <a:rPr lang="en-US" sz="2800" b="1" dirty="0" err="1" smtClean="0">
                <a:solidFill>
                  <a:schemeClr val="tx2"/>
                </a:solidFill>
                <a:latin typeface="Urban_nep" pitchFamily="2" charset="0"/>
              </a:rPr>
              <a:t>agfj</a:t>
            </a:r>
            <a:r>
              <a:rPr lang="en-US" sz="2800" b="1" dirty="0">
                <a:solidFill>
                  <a:schemeClr val="tx2"/>
                </a:solidFill>
                <a:latin typeface="Urban_nep" pitchFamily="2" charset="0"/>
              </a:rPr>
              <a:t>^</a:t>
            </a:r>
            <a:r>
              <a:rPr lang="en-US" b="1" dirty="0">
                <a:solidFill>
                  <a:schemeClr val="tx2"/>
                </a:solidFill>
                <a:latin typeface="Urban_nep" pitchFamily="2" charset="0"/>
              </a:rPr>
              <a:t> -</a:t>
            </a:r>
            <a:r>
              <a:rPr lang="en-US" b="1" dirty="0">
                <a:solidFill>
                  <a:schemeClr val="tx2"/>
                </a:solidFill>
                <a:latin typeface="Times New Roman" pitchFamily="18" charset="0"/>
                <a:cs typeface="Times New Roman" pitchFamily="18" charset="0"/>
              </a:rPr>
              <a:t>Characteristic</a:t>
            </a:r>
            <a:r>
              <a:rPr lang="en-US" b="1" dirty="0" smtClean="0">
                <a:solidFill>
                  <a:schemeClr val="tx2"/>
                </a:solidFill>
                <a:latin typeface="Urban_nep" pitchFamily="2" charset="0"/>
              </a:rPr>
              <a:t>_</a:t>
            </a:r>
          </a:p>
          <a:p>
            <a:pPr algn="ctr">
              <a:buNone/>
              <a:defRPr/>
            </a:pPr>
            <a:endParaRPr lang="en-US" b="1" dirty="0" smtClean="0">
              <a:solidFill>
                <a:schemeClr val="tx2"/>
              </a:solidFill>
              <a:latin typeface="Urban_nep" pitchFamily="2" charset="0"/>
            </a:endParaRPr>
          </a:p>
          <a:p>
            <a:pPr>
              <a:defRPr/>
            </a:pPr>
            <a:r>
              <a:rPr lang="en-US" sz="2400" b="1" dirty="0" smtClean="0">
                <a:latin typeface="Urban_nep" pitchFamily="2" charset="0"/>
              </a:rPr>
              <a:t>h}</a:t>
            </a:r>
            <a:r>
              <a:rPr lang="en-US" sz="2400" b="1" dirty="0" err="1" smtClean="0">
                <a:latin typeface="Urban_nep" pitchFamily="2" charset="0"/>
              </a:rPr>
              <a:t>ljs</a:t>
            </a:r>
            <a:r>
              <a:rPr lang="en-US" sz="2400" b="1" dirty="0" smtClean="0">
                <a:latin typeface="Times New Roman" pitchFamily="18" charset="0"/>
                <a:cs typeface="Times New Roman" pitchFamily="18" charset="0"/>
              </a:rPr>
              <a:t> </a:t>
            </a:r>
            <a:r>
              <a:rPr lang="en-US" sz="2400" b="1" dirty="0">
                <a:latin typeface="Times New Roman" pitchFamily="18" charset="0"/>
                <a:cs typeface="Times New Roman" pitchFamily="18" charset="0"/>
              </a:rPr>
              <a:t>(Organic) :                                 53.52</a:t>
            </a:r>
          </a:p>
          <a:p>
            <a:pPr>
              <a:defRPr/>
            </a:pPr>
            <a:r>
              <a:rPr lang="en-US" sz="2400" b="1" dirty="0">
                <a:latin typeface="Times New Roman" pitchFamily="18" charset="0"/>
                <a:cs typeface="Times New Roman" pitchFamily="18" charset="0"/>
              </a:rPr>
              <a:t>Inert </a:t>
            </a:r>
            <a:r>
              <a:rPr lang="en-US" sz="2400" b="1" dirty="0" smtClean="0">
                <a:latin typeface="Times New Roman" pitchFamily="18" charset="0"/>
                <a:cs typeface="Times New Roman" pitchFamily="18" charset="0"/>
              </a:rPr>
              <a:t>(Inorganic</a:t>
            </a:r>
            <a:r>
              <a:rPr lang="en-US" sz="2400" b="1" dirty="0">
                <a:latin typeface="Times New Roman" pitchFamily="18" charset="0"/>
                <a:cs typeface="Times New Roman" pitchFamily="18" charset="0"/>
              </a:rPr>
              <a:t>)                  </a:t>
            </a:r>
            <a:r>
              <a:rPr lang="en-US" sz="2400" b="1" dirty="0" smtClean="0">
                <a:latin typeface="Times New Roman" pitchFamily="18" charset="0"/>
                <a:cs typeface="Times New Roman" pitchFamily="18" charset="0"/>
              </a:rPr>
              <a:t>               20.27</a:t>
            </a:r>
            <a:endParaRPr lang="en-US" sz="2400" b="1" dirty="0">
              <a:latin typeface="Urban_nep" pitchFamily="2" charset="0"/>
            </a:endParaRPr>
          </a:p>
          <a:p>
            <a:pPr>
              <a:defRPr/>
            </a:pPr>
            <a:r>
              <a:rPr lang="en-US" sz="2400" b="1" dirty="0" smtClean="0">
                <a:latin typeface="Times New Roman" pitchFamily="18" charset="0"/>
                <a:cs typeface="Times New Roman" pitchFamily="18" charset="0"/>
              </a:rPr>
              <a:t>Recyclable/reusable                            26.20</a:t>
            </a:r>
          </a:p>
          <a:p>
            <a:pPr marL="0" indent="0">
              <a:buNone/>
              <a:defRPr/>
            </a:pPr>
            <a:r>
              <a:rPr lang="en-US" sz="2600" b="1" dirty="0" smtClean="0">
                <a:latin typeface="Times New Roman" pitchFamily="18" charset="0"/>
                <a:cs typeface="Times New Roman" pitchFamily="18" charset="0"/>
              </a:rPr>
              <a:t>   </a:t>
            </a:r>
            <a:r>
              <a:rPr lang="en-US" sz="2200" b="1" dirty="0" smtClean="0">
                <a:latin typeface="Times New Roman" pitchFamily="18" charset="0"/>
                <a:cs typeface="Times New Roman" pitchFamily="18" charset="0"/>
              </a:rPr>
              <a:t>Plastic                 12.62</a:t>
            </a:r>
          </a:p>
          <a:p>
            <a:pPr marL="0" indent="0">
              <a:buNone/>
              <a:defRPr/>
            </a:pPr>
            <a:r>
              <a:rPr lang="en-US" sz="2200" b="1" dirty="0" smtClean="0">
                <a:latin typeface="Times New Roman" pitchFamily="18" charset="0"/>
                <a:cs typeface="Times New Roman" pitchFamily="18" charset="0"/>
              </a:rPr>
              <a:t>   </a:t>
            </a:r>
            <a:r>
              <a:rPr lang="en-US" sz="2200" b="1" dirty="0">
                <a:latin typeface="Times New Roman" pitchFamily="18" charset="0"/>
                <a:cs typeface="Times New Roman" pitchFamily="18" charset="0"/>
              </a:rPr>
              <a:t>Paper/carton      07.26</a:t>
            </a:r>
          </a:p>
          <a:p>
            <a:pPr marL="0" indent="0">
              <a:buNone/>
              <a:defRPr/>
            </a:pPr>
            <a:r>
              <a:rPr lang="en-US" sz="2200" b="1" dirty="0">
                <a:latin typeface="Times New Roman" pitchFamily="18" charset="0"/>
                <a:cs typeface="Times New Roman" pitchFamily="18" charset="0"/>
              </a:rPr>
              <a:t>   Glass                   03.39</a:t>
            </a:r>
          </a:p>
          <a:p>
            <a:pPr marL="0" indent="0">
              <a:buNone/>
              <a:defRPr/>
            </a:pPr>
            <a:r>
              <a:rPr lang="en-US" sz="2200" b="1" dirty="0">
                <a:latin typeface="Times New Roman" pitchFamily="18" charset="0"/>
                <a:cs typeface="Times New Roman" pitchFamily="18" charset="0"/>
              </a:rPr>
              <a:t>   Textile/jute         01.86</a:t>
            </a:r>
          </a:p>
          <a:p>
            <a:pPr marL="0" indent="0">
              <a:buNone/>
              <a:defRPr/>
            </a:pPr>
            <a:r>
              <a:rPr lang="en-US" sz="2200" b="1" dirty="0">
                <a:latin typeface="Times New Roman" pitchFamily="18" charset="0"/>
                <a:cs typeface="Times New Roman" pitchFamily="18" charset="0"/>
              </a:rPr>
              <a:t>   Metal                  00.82</a:t>
            </a:r>
          </a:p>
          <a:p>
            <a:pPr marL="0" indent="0">
              <a:buNone/>
              <a:defRPr/>
            </a:pPr>
            <a:r>
              <a:rPr lang="en-US" sz="2200" b="1" dirty="0">
                <a:latin typeface="Times New Roman" pitchFamily="18" charset="0"/>
                <a:cs typeface="Times New Roman" pitchFamily="18" charset="0"/>
              </a:rPr>
              <a:t>   Rubber/Leather 00.25</a:t>
            </a:r>
          </a:p>
          <a:p>
            <a:pPr marL="0" indent="0">
              <a:buNone/>
              <a:defRPr/>
            </a:pPr>
            <a:r>
              <a:rPr lang="en-US" sz="1400" b="1" dirty="0" smtClean="0">
                <a:latin typeface="Times New Roman" pitchFamily="18" charset="0"/>
                <a:cs typeface="Times New Roman" pitchFamily="18" charset="0"/>
              </a:rPr>
              <a:t>	(source </a:t>
            </a:r>
            <a:r>
              <a:rPr lang="en-US" sz="1400" b="1" dirty="0">
                <a:latin typeface="Times New Roman" pitchFamily="18" charset="0"/>
                <a:cs typeface="Times New Roman" pitchFamily="18" charset="0"/>
              </a:rPr>
              <a:t>: Situation assessment of </a:t>
            </a:r>
            <a:r>
              <a:rPr lang="en-US" sz="1400" b="1" dirty="0" err="1">
                <a:latin typeface="Times New Roman" pitchFamily="18" charset="0"/>
                <a:cs typeface="Times New Roman" pitchFamily="18" charset="0"/>
              </a:rPr>
              <a:t>SWM</a:t>
            </a:r>
            <a:r>
              <a:rPr lang="en-US" sz="1400" b="1" dirty="0">
                <a:latin typeface="Times New Roman" pitchFamily="18" charset="0"/>
                <a:cs typeface="Times New Roman" pitchFamily="18" charset="0"/>
              </a:rPr>
              <a:t>, SEAM-Nepal, </a:t>
            </a:r>
            <a:r>
              <a:rPr lang="en-US" sz="1400" b="1" dirty="0" smtClean="0">
                <a:latin typeface="Times New Roman" pitchFamily="18" charset="0"/>
                <a:cs typeface="Times New Roman" pitchFamily="18" charset="0"/>
              </a:rPr>
              <a:t>2004)</a:t>
            </a:r>
            <a:endParaRPr lang="en-US" sz="1400" b="1" dirty="0">
              <a:latin typeface="Times New Roman" pitchFamily="18" charset="0"/>
              <a:cs typeface="Times New Roman" pitchFamily="18" charset="0"/>
            </a:endParaRPr>
          </a:p>
          <a:p>
            <a:endParaRPr lang="en-US" dirty="0"/>
          </a:p>
        </p:txBody>
      </p:sp>
      <p:sp>
        <p:nvSpPr>
          <p:cNvPr id="4" name="Rectangle 3"/>
          <p:cNvSpPr/>
          <p:nvPr/>
        </p:nvSpPr>
        <p:spPr>
          <a:xfrm>
            <a:off x="533400" y="228600"/>
            <a:ext cx="7696199" cy="523220"/>
          </a:xfrm>
          <a:prstGeom prst="rect">
            <a:avLst/>
          </a:prstGeom>
        </p:spPr>
        <p:txBody>
          <a:bodyPr wrap="square">
            <a:spAutoFit/>
          </a:bodyPr>
          <a:lstStyle/>
          <a:p>
            <a:pPr algn="ctr"/>
            <a:r>
              <a:rPr lang="en-US" sz="2800" dirty="0" err="1" smtClean="0">
                <a:latin typeface="PCS NEPALI" pitchFamily="82" charset="0"/>
              </a:rPr>
              <a:t>kmf</a:t>
            </a:r>
            <a:r>
              <a:rPr lang="en-US" sz="2800" dirty="0" smtClean="0">
                <a:latin typeface="PCS NEPALI" pitchFamily="82" charset="0"/>
              </a:rPr>
              <a:t>]</a:t>
            </a:r>
            <a:r>
              <a:rPr lang="en-US" sz="2800" dirty="0" err="1" smtClean="0">
                <a:latin typeface="PCS NEPALI" pitchFamily="82" charset="0"/>
              </a:rPr>
              <a:t>xf</a:t>
            </a:r>
            <a:r>
              <a:rPr lang="en-US" sz="2800" dirty="0" smtClean="0">
                <a:latin typeface="PCS NEPALI" pitchFamily="82" charset="0"/>
              </a:rPr>
              <a:t>]/ ;+</a:t>
            </a:r>
            <a:r>
              <a:rPr lang="en-US" sz="2800" dirty="0" err="1" smtClean="0">
                <a:latin typeface="PCS NEPALI" pitchFamily="82" charset="0"/>
              </a:rPr>
              <a:t>sng</a:t>
            </a:r>
            <a:r>
              <a:rPr lang="en-US" sz="2800" dirty="0" smtClean="0">
                <a:latin typeface="PCS NEPALI" pitchFamily="82" charset="0"/>
              </a:rPr>
              <a:t> </a:t>
            </a:r>
            <a:r>
              <a:rPr lang="en-US" sz="2800" dirty="0" err="1" smtClean="0">
                <a:latin typeface="PCS NEPALI" pitchFamily="82" charset="0"/>
              </a:rPr>
              <a:t>tyf</a:t>
            </a:r>
            <a:r>
              <a:rPr lang="en-US" sz="2800" dirty="0" smtClean="0">
                <a:latin typeface="PCS NEPALI" pitchFamily="82" charset="0"/>
              </a:rPr>
              <a:t> </a:t>
            </a:r>
            <a:r>
              <a:rPr lang="en-US" sz="2800" dirty="0" err="1" smtClean="0">
                <a:latin typeface="PCS NEPALI" pitchFamily="82" charset="0"/>
              </a:rPr>
              <a:t>Joj:yfkg</a:t>
            </a:r>
            <a:endParaRPr lang="en-US" sz="2800" dirty="0"/>
          </a:p>
        </p:txBody>
      </p:sp>
      <p:sp>
        <p:nvSpPr>
          <p:cNvPr id="6" name="Slide Number Placeholder 5"/>
          <p:cNvSpPr>
            <a:spLocks noGrp="1"/>
          </p:cNvSpPr>
          <p:nvPr>
            <p:ph type="sldNum" sz="quarter" idx="12"/>
          </p:nvPr>
        </p:nvSpPr>
        <p:spPr/>
        <p:txBody>
          <a:bodyPr/>
          <a:lstStyle/>
          <a:p>
            <a:fld id="{D5A3C07E-D37F-45BB-9AEA-E961484A1A12}" type="slidenum">
              <a:rPr lang="en-US" smtClean="0"/>
              <a:t>78</a:t>
            </a:fld>
            <a:endParaRPr lang="en-US"/>
          </a:p>
        </p:txBody>
      </p:sp>
    </p:spTree>
    <p:extLst>
      <p:ext uri="{BB962C8B-B14F-4D97-AF65-F5344CB8AC3E}">
        <p14:creationId xmlns:p14="http://schemas.microsoft.com/office/powerpoint/2010/main" val="309903520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err="1" smtClean="0">
                <a:latin typeface="PCS NEPALI" pitchFamily="82" charset="0"/>
              </a:rPr>
              <a:t>kmf</a:t>
            </a:r>
            <a:r>
              <a:rPr lang="en-US" sz="2800" dirty="0" smtClean="0">
                <a:latin typeface="PCS NEPALI" pitchFamily="82" charset="0"/>
              </a:rPr>
              <a:t>]</a:t>
            </a:r>
            <a:r>
              <a:rPr lang="en-US" sz="2800" dirty="0" err="1" smtClean="0">
                <a:latin typeface="PCS NEPALI" pitchFamily="82" charset="0"/>
              </a:rPr>
              <a:t>xf</a:t>
            </a:r>
            <a:r>
              <a:rPr lang="en-US" sz="2800" dirty="0" smtClean="0">
                <a:latin typeface="PCS NEPALI" pitchFamily="82" charset="0"/>
              </a:rPr>
              <a:t>]/ ;+</a:t>
            </a:r>
            <a:r>
              <a:rPr lang="en-US" sz="2800" dirty="0" err="1" smtClean="0">
                <a:latin typeface="PCS NEPALI" pitchFamily="82" charset="0"/>
              </a:rPr>
              <a:t>sng</a:t>
            </a:r>
            <a:r>
              <a:rPr lang="en-US" sz="2800" dirty="0" smtClean="0">
                <a:latin typeface="PCS NEPALI" pitchFamily="82" charset="0"/>
              </a:rPr>
              <a:t> </a:t>
            </a:r>
            <a:r>
              <a:rPr lang="en-US" sz="2800" dirty="0" err="1" smtClean="0">
                <a:latin typeface="PCS NEPALI" pitchFamily="82" charset="0"/>
              </a:rPr>
              <a:t>tyf</a:t>
            </a:r>
            <a:r>
              <a:rPr lang="en-US" sz="2800" dirty="0" smtClean="0">
                <a:latin typeface="PCS NEPALI" pitchFamily="82" charset="0"/>
              </a:rPr>
              <a:t> </a:t>
            </a:r>
            <a:r>
              <a:rPr lang="en-US" sz="2800" dirty="0" err="1" smtClean="0">
                <a:latin typeface="PCS NEPALI" pitchFamily="82" charset="0"/>
              </a:rPr>
              <a:t>Joj:yfkg</a:t>
            </a:r>
            <a:endParaRPr lang="en-US" sz="2800" dirty="0"/>
          </a:p>
        </p:txBody>
      </p:sp>
      <p:sp>
        <p:nvSpPr>
          <p:cNvPr id="3" name="Content Placeholder 2"/>
          <p:cNvSpPr>
            <a:spLocks noGrp="1"/>
          </p:cNvSpPr>
          <p:nvPr>
            <p:ph idx="1"/>
          </p:nvPr>
        </p:nvSpPr>
        <p:spPr>
          <a:xfrm>
            <a:off x="457200" y="1600200"/>
            <a:ext cx="8534400" cy="4525963"/>
          </a:xfrm>
        </p:spPr>
        <p:txBody>
          <a:bodyPr>
            <a:normAutofit fontScale="92500" lnSpcReduction="20000"/>
          </a:bodyPr>
          <a:lstStyle/>
          <a:p>
            <a:pPr marL="609600" indent="-609600" algn="ctr">
              <a:buNone/>
              <a:defRPr/>
            </a:pPr>
            <a:r>
              <a:rPr lang="en-US" sz="3000" b="1" dirty="0">
                <a:solidFill>
                  <a:schemeClr val="tx2"/>
                </a:solidFill>
                <a:latin typeface="PCS NEPALI" pitchFamily="82" charset="0"/>
              </a:rPr>
              <a:t>j*</a:t>
            </a:r>
            <a:r>
              <a:rPr lang="en-US" sz="3000" b="1" dirty="0" err="1">
                <a:solidFill>
                  <a:schemeClr val="tx2"/>
                </a:solidFill>
                <a:latin typeface="PCS NEPALI" pitchFamily="82" charset="0"/>
              </a:rPr>
              <a:t>fut</a:t>
            </a:r>
            <a:r>
              <a:rPr lang="en-US" sz="3000" b="1" dirty="0">
                <a:solidFill>
                  <a:schemeClr val="tx2"/>
                </a:solidFill>
                <a:latin typeface="PCS NEPALI" pitchFamily="82" charset="0"/>
              </a:rPr>
              <a:t> ?^ -</a:t>
            </a:r>
            <a:r>
              <a:rPr lang="en-US" sz="3000" b="1" dirty="0">
                <a:solidFill>
                  <a:schemeClr val="tx2"/>
                </a:solidFill>
                <a:latin typeface="Times New Roman" pitchFamily="18" charset="0"/>
                <a:cs typeface="Times New Roman" pitchFamily="18" charset="0"/>
              </a:rPr>
              <a:t>Route</a:t>
            </a:r>
            <a:r>
              <a:rPr lang="en-US" sz="3000" b="1" dirty="0" smtClean="0">
                <a:solidFill>
                  <a:schemeClr val="tx2"/>
                </a:solidFill>
                <a:latin typeface="Times New Roman" pitchFamily="18" charset="0"/>
                <a:cs typeface="Times New Roman" pitchFamily="18" charset="0"/>
              </a:rPr>
              <a:t>)</a:t>
            </a:r>
          </a:p>
          <a:p>
            <a:pPr marL="609600" indent="-609600" algn="ctr">
              <a:buNone/>
              <a:defRPr/>
            </a:pPr>
            <a:endParaRPr lang="en-US" sz="2800" b="1" dirty="0" smtClean="0">
              <a:solidFill>
                <a:schemeClr val="tx2"/>
              </a:solidFill>
              <a:latin typeface="PCS NEPALI" pitchFamily="82" charset="0"/>
            </a:endParaRPr>
          </a:p>
          <a:p>
            <a:pPr marL="609600" indent="-609600">
              <a:defRPr/>
            </a:pPr>
            <a:r>
              <a:rPr lang="en-US" sz="2200" b="1" dirty="0" err="1" smtClean="0">
                <a:latin typeface="PCS NEPALI" pitchFamily="82" charset="0"/>
              </a:rPr>
              <a:t>laxfg</a:t>
            </a:r>
            <a:r>
              <a:rPr lang="en-US" sz="2200" b="1" dirty="0" smtClean="0">
                <a:latin typeface="PCS NEPALI" pitchFamily="82" charset="0"/>
              </a:rPr>
              <a:t> b}</a:t>
            </a:r>
            <a:r>
              <a:rPr lang="en-US" sz="2200" b="1" dirty="0" err="1" smtClean="0">
                <a:latin typeface="PCS NEPALI" pitchFamily="82" charset="0"/>
              </a:rPr>
              <a:t>lgs</a:t>
            </a:r>
            <a:r>
              <a:rPr lang="en-US" sz="2200" b="1" dirty="0" smtClean="0">
                <a:latin typeface="PCS NEPALI" pitchFamily="82" charset="0"/>
              </a:rPr>
              <a:t> ?^</a:t>
            </a:r>
            <a:r>
              <a:rPr lang="ne-NP" sz="2200" b="1" dirty="0" smtClean="0">
                <a:latin typeface="PCS NEPALI" pitchFamily="82" charset="0"/>
              </a:rPr>
              <a:t>:</a:t>
            </a:r>
            <a:r>
              <a:rPr lang="en-US" sz="2200" b="1" dirty="0" smtClean="0">
                <a:latin typeface="PCS NEPALI" pitchFamily="82" charset="0"/>
              </a:rPr>
              <a:t>  </a:t>
            </a:r>
            <a:r>
              <a:rPr lang="en-US" sz="2200" b="1" dirty="0" err="1" smtClean="0">
                <a:latin typeface="PCS NEPALI" pitchFamily="82" charset="0"/>
              </a:rPr>
              <a:t>d"Vo</a:t>
            </a:r>
            <a:r>
              <a:rPr lang="en-US" sz="2200" b="1" dirty="0" smtClean="0">
                <a:latin typeface="PCS NEPALI" pitchFamily="82" charset="0"/>
              </a:rPr>
              <a:t> </a:t>
            </a:r>
            <a:r>
              <a:rPr lang="en-US" sz="2200" b="1" dirty="0" err="1">
                <a:latin typeface="PCS NEPALI" pitchFamily="82" charset="0"/>
              </a:rPr>
              <a:t>ahf</a:t>
            </a:r>
            <a:r>
              <a:rPr lang="en-US" sz="2200" b="1" dirty="0">
                <a:latin typeface="PCS NEPALI" pitchFamily="82" charset="0"/>
              </a:rPr>
              <a:t>/ If]</a:t>
            </a:r>
            <a:r>
              <a:rPr lang="en-US" sz="2200" b="1" dirty="0" err="1">
                <a:latin typeface="PCS NEPALI" pitchFamily="82" charset="0"/>
              </a:rPr>
              <a:t>qx</a:t>
            </a:r>
            <a:r>
              <a:rPr lang="en-US" sz="2200" b="1" dirty="0">
                <a:latin typeface="PCS NEPALI" pitchFamily="82" charset="0"/>
              </a:rPr>
              <a:t>? </a:t>
            </a:r>
            <a:endParaRPr lang="en-US" sz="2200" b="1" dirty="0" smtClean="0">
              <a:latin typeface="PCS NEPALI" pitchFamily="82" charset="0"/>
            </a:endParaRPr>
          </a:p>
          <a:p>
            <a:pPr marL="1009650" lvl="1" indent="-609600">
              <a:buNone/>
              <a:defRPr/>
            </a:pPr>
            <a:r>
              <a:rPr lang="en-US" sz="2200" b="1" dirty="0" smtClean="0">
                <a:latin typeface="PCS NEPALI" pitchFamily="82" charset="0"/>
              </a:rPr>
              <a:t>			    -j*f g+=1,2,3,7,8,11,12 / 18_</a:t>
            </a:r>
            <a:endParaRPr lang="en-US" sz="2200" b="1" dirty="0">
              <a:latin typeface="PCS NEPALI" pitchFamily="82" charset="0"/>
            </a:endParaRPr>
          </a:p>
          <a:p>
            <a:pPr marL="609600" indent="-609600">
              <a:defRPr/>
            </a:pPr>
            <a:r>
              <a:rPr lang="en-US" sz="2200" b="1" dirty="0" smtClean="0">
                <a:latin typeface="PCS NEPALI" pitchFamily="82" charset="0"/>
              </a:rPr>
              <a:t>;</a:t>
            </a:r>
            <a:r>
              <a:rPr lang="en-US" sz="2200" b="1" dirty="0" err="1">
                <a:latin typeface="PCS NEPALI" pitchFamily="82" charset="0"/>
              </a:rPr>
              <a:t>fKtflxs</a:t>
            </a:r>
            <a:r>
              <a:rPr lang="en-US" sz="2200" b="1" dirty="0">
                <a:latin typeface="PCS NEPALI" pitchFamily="82" charset="0"/>
              </a:rPr>
              <a:t> </a:t>
            </a:r>
            <a:r>
              <a:rPr lang="en-US" sz="2200" b="1" dirty="0" smtClean="0">
                <a:latin typeface="PCS NEPALI" pitchFamily="82" charset="0"/>
              </a:rPr>
              <a:t>?^</a:t>
            </a:r>
            <a:r>
              <a:rPr lang="ne-NP" sz="2200" b="1" dirty="0" smtClean="0">
                <a:latin typeface="PCS NEPALI" pitchFamily="82" charset="0"/>
              </a:rPr>
              <a:t>:</a:t>
            </a:r>
          </a:p>
          <a:p>
            <a:pPr marL="0" indent="0">
              <a:buNone/>
              <a:defRPr/>
            </a:pPr>
            <a:r>
              <a:rPr lang="ne-NP" sz="2200" b="1" dirty="0">
                <a:latin typeface="PCS NEPALI" pitchFamily="82" charset="0"/>
              </a:rPr>
              <a:t>	</a:t>
            </a:r>
            <a:endParaRPr lang="ne-NP" sz="2200" b="1" dirty="0" smtClean="0">
              <a:latin typeface="PCS NEPALI" pitchFamily="82" charset="0"/>
            </a:endParaRPr>
          </a:p>
          <a:p>
            <a:pPr marL="865632" lvl="1" indent="-609600">
              <a:defRPr/>
            </a:pPr>
            <a:r>
              <a:rPr lang="en-US" sz="2100" b="1" dirty="0" err="1" smtClean="0">
                <a:latin typeface="PCS NEPALI" pitchFamily="82" charset="0"/>
              </a:rPr>
              <a:t>cfO</a:t>
            </a:r>
            <a:r>
              <a:rPr lang="en-US" sz="2100" b="1" dirty="0" smtClean="0">
                <a:latin typeface="PCS NEPALI" pitchFamily="82" charset="0"/>
              </a:rPr>
              <a:t>{</a:t>
            </a:r>
            <a:r>
              <a:rPr lang="en-US" sz="2100" b="1" dirty="0" err="1" smtClean="0">
                <a:latin typeface="PCS NEPALI" pitchFamily="82" charset="0"/>
              </a:rPr>
              <a:t>tjf</a:t>
            </a:r>
            <a:r>
              <a:rPr lang="en-US" sz="2100" b="1" dirty="0" smtClean="0">
                <a:latin typeface="PCS NEPALI" pitchFamily="82" charset="0"/>
              </a:rPr>
              <a:t>/ -j*f g+= 12 </a:t>
            </a:r>
            <a:r>
              <a:rPr lang="en-US" sz="2100" b="1" dirty="0" err="1" smtClean="0">
                <a:latin typeface="PCS NEPALI" pitchFamily="82" charset="0"/>
              </a:rPr>
              <a:t>l%d</a:t>
            </a:r>
            <a:r>
              <a:rPr lang="en-US" sz="2100" b="1" dirty="0" smtClean="0">
                <a:latin typeface="PCS NEPALI" pitchFamily="82" charset="0"/>
              </a:rPr>
              <a:t>]</a:t>
            </a:r>
            <a:r>
              <a:rPr lang="en-US" sz="2100" b="1" dirty="0" err="1" smtClean="0">
                <a:latin typeface="PCS NEPALI" pitchFamily="82" charset="0"/>
              </a:rPr>
              <a:t>sL</a:t>
            </a:r>
            <a:r>
              <a:rPr lang="en-US" sz="2100" b="1" dirty="0" smtClean="0">
                <a:latin typeface="PCS NEPALI" pitchFamily="82" charset="0"/>
              </a:rPr>
              <a:t> </a:t>
            </a:r>
            <a:r>
              <a:rPr lang="en-US" sz="2100" b="1" dirty="0" err="1" smtClean="0">
                <a:latin typeface="PCS NEPALI" pitchFamily="82" charset="0"/>
              </a:rPr>
              <a:t>nfO</a:t>
            </a:r>
            <a:r>
              <a:rPr lang="en-US" sz="2100" b="1" dirty="0" smtClean="0">
                <a:latin typeface="PCS NEPALI" pitchFamily="82" charset="0"/>
              </a:rPr>
              <a:t>{g / j*f g+= 8 			d]g/f]*, j*f g+= 7 </a:t>
            </a:r>
            <a:r>
              <a:rPr lang="en-US" sz="2100" b="1" dirty="0" err="1" smtClean="0">
                <a:latin typeface="PCS NEPALI" pitchFamily="82" charset="0"/>
              </a:rPr>
              <a:t>zflGtky</a:t>
            </a:r>
            <a:r>
              <a:rPr lang="en-US" sz="2100" b="1" dirty="0" smtClean="0">
                <a:latin typeface="PCS NEPALI" pitchFamily="82" charset="0"/>
              </a:rPr>
              <a:t>_</a:t>
            </a:r>
            <a:endParaRPr lang="ne-NP" sz="2100" b="1" dirty="0" smtClean="0">
              <a:latin typeface="PCS NEPALI" pitchFamily="82" charset="0"/>
            </a:endParaRPr>
          </a:p>
          <a:p>
            <a:pPr marL="865632" lvl="1" indent="-609600">
              <a:defRPr/>
            </a:pPr>
            <a:r>
              <a:rPr lang="en-US" sz="2000" b="1" dirty="0" smtClean="0">
                <a:latin typeface="PCS NEPALI" pitchFamily="82" charset="0"/>
              </a:rPr>
              <a:t>;f]</a:t>
            </a:r>
            <a:r>
              <a:rPr lang="en-US" sz="2000" b="1" dirty="0" err="1" smtClean="0">
                <a:latin typeface="PCS NEPALI" pitchFamily="82" charset="0"/>
              </a:rPr>
              <a:t>djf</a:t>
            </a:r>
            <a:r>
              <a:rPr lang="en-US" sz="2000" b="1" dirty="0" smtClean="0">
                <a:latin typeface="PCS NEPALI" pitchFamily="82" charset="0"/>
              </a:rPr>
              <a:t>/-j*f g+= 8 b]</a:t>
            </a:r>
            <a:r>
              <a:rPr lang="en-US" sz="2000" b="1" dirty="0" err="1" smtClean="0">
                <a:latin typeface="PCS NEPALI" pitchFamily="82" charset="0"/>
              </a:rPr>
              <a:t>pdfu</a:t>
            </a:r>
            <a:r>
              <a:rPr lang="en-US" sz="2000" b="1" dirty="0" smtClean="0">
                <a:latin typeface="PCS NEPALI" pitchFamily="82" charset="0"/>
              </a:rPr>
              <a:t>{, j*f g+= 11, j*f g+= 15  		    -</a:t>
            </a:r>
            <a:r>
              <a:rPr lang="en-US" sz="2000" b="1" dirty="0" err="1" smtClean="0">
                <a:latin typeface="PCS NEPALI" pitchFamily="82" charset="0"/>
              </a:rPr>
              <a:t>t'n;L</a:t>
            </a:r>
            <a:r>
              <a:rPr lang="en-US" sz="2000" b="1" dirty="0" smtClean="0">
                <a:latin typeface="PCS NEPALI" pitchFamily="82" charset="0"/>
              </a:rPr>
              <a:t> </a:t>
            </a:r>
            <a:r>
              <a:rPr lang="en-US" sz="2000" b="1" dirty="0" err="1" smtClean="0">
                <a:latin typeface="PCS NEPALI" pitchFamily="82" charset="0"/>
              </a:rPr>
              <a:t>ky</a:t>
            </a:r>
            <a:r>
              <a:rPr lang="en-US" sz="2000" b="1" dirty="0" smtClean="0">
                <a:latin typeface="PCS NEPALI" pitchFamily="82" charset="0"/>
              </a:rPr>
              <a:t>_ 17 / 18 </a:t>
            </a:r>
            <a:endParaRPr lang="ne-NP" sz="2000" b="1" dirty="0" smtClean="0">
              <a:latin typeface="PCS NEPALI" pitchFamily="82" charset="0"/>
            </a:endParaRPr>
          </a:p>
          <a:p>
            <a:pPr marL="865632" lvl="1" indent="-609600">
              <a:defRPr/>
            </a:pPr>
            <a:r>
              <a:rPr lang="en-US" sz="2000" b="1" dirty="0" err="1" smtClean="0">
                <a:latin typeface="PCS NEPALI" pitchFamily="82" charset="0"/>
              </a:rPr>
              <a:t>d+unjf</a:t>
            </a:r>
            <a:r>
              <a:rPr lang="en-US" sz="2000" b="1" dirty="0" smtClean="0">
                <a:latin typeface="PCS NEPALI" pitchFamily="82" charset="0"/>
              </a:rPr>
              <a:t>/-j*f g+= 3 </a:t>
            </a:r>
            <a:r>
              <a:rPr lang="en-US" sz="2000" b="1" dirty="0" err="1" smtClean="0">
                <a:latin typeface="PCS NEPALI" pitchFamily="82" charset="0"/>
              </a:rPr>
              <a:t>ulNn</a:t>
            </a:r>
            <a:r>
              <a:rPr lang="en-US" sz="2000" b="1" dirty="0" smtClean="0">
                <a:latin typeface="PCS NEPALI" pitchFamily="82" charset="0"/>
              </a:rPr>
              <a:t> ^f]n / j*f g+= 19</a:t>
            </a:r>
            <a:endParaRPr lang="ne-NP" sz="2000" b="1" dirty="0" smtClean="0">
              <a:latin typeface="PCS NEPALI" pitchFamily="82" charset="0"/>
            </a:endParaRPr>
          </a:p>
          <a:p>
            <a:pPr marL="865632" lvl="1" indent="-609600">
              <a:defRPr/>
            </a:pPr>
            <a:r>
              <a:rPr lang="en-US" sz="2000" b="1" dirty="0" err="1" smtClean="0">
                <a:latin typeface="PCS NEPALI" pitchFamily="82" charset="0"/>
              </a:rPr>
              <a:t>j'wjf</a:t>
            </a:r>
            <a:r>
              <a:rPr lang="en-US" sz="2000" b="1" dirty="0" smtClean="0">
                <a:latin typeface="PCS NEPALI" pitchFamily="82" charset="0"/>
              </a:rPr>
              <a:t>/ -j*f g+= 1 </a:t>
            </a:r>
            <a:r>
              <a:rPr lang="en-US" sz="2000" b="1" dirty="0" err="1" smtClean="0">
                <a:latin typeface="PCS NEPALI" pitchFamily="82" charset="0"/>
              </a:rPr>
              <a:t>lzv</a:t>
            </a:r>
            <a:r>
              <a:rPr lang="en-US" sz="2000" b="1" dirty="0" smtClean="0">
                <a:latin typeface="PCS NEPALI" pitchFamily="82" charset="0"/>
              </a:rPr>
              <a:t>/^f]n</a:t>
            </a:r>
            <a:endParaRPr lang="ne-NP" sz="2000" b="1" dirty="0" smtClean="0">
              <a:latin typeface="PCS NEPALI" pitchFamily="82" charset="0"/>
            </a:endParaRPr>
          </a:p>
          <a:p>
            <a:pPr marL="865632" lvl="1" indent="-609600">
              <a:defRPr/>
            </a:pPr>
            <a:r>
              <a:rPr lang="en-US" sz="2000" b="1" dirty="0" err="1" smtClean="0">
                <a:latin typeface="PCS NEPALI" pitchFamily="82" charset="0"/>
              </a:rPr>
              <a:t>ljlxjf</a:t>
            </a:r>
            <a:r>
              <a:rPr lang="en-US" sz="2000" b="1" dirty="0" smtClean="0">
                <a:latin typeface="PCS NEPALI" pitchFamily="82" charset="0"/>
              </a:rPr>
              <a:t>/-j*f g+=15_</a:t>
            </a:r>
            <a:endParaRPr lang="ne-NP" sz="2000" b="1" dirty="0" smtClean="0">
              <a:latin typeface="PCS NEPALI" pitchFamily="82" charset="0"/>
            </a:endParaRPr>
          </a:p>
          <a:p>
            <a:pPr marL="865632" lvl="1" indent="-609600">
              <a:defRPr/>
            </a:pPr>
            <a:r>
              <a:rPr lang="en-US" sz="2000" b="1" dirty="0" err="1" smtClean="0">
                <a:latin typeface="PCS NEPALI" pitchFamily="82" charset="0"/>
              </a:rPr>
              <a:t>z'qmjf</a:t>
            </a:r>
            <a:r>
              <a:rPr lang="en-US" sz="2000" b="1" dirty="0" smtClean="0">
                <a:latin typeface="PCS NEPALI" pitchFamily="82" charset="0"/>
              </a:rPr>
              <a:t>/ -j*f g+= 4 e]*]^f/ /  j*f g+=16_</a:t>
            </a:r>
          </a:p>
          <a:p>
            <a:pPr>
              <a:buNone/>
            </a:pPr>
            <a:r>
              <a:rPr lang="en-US" sz="2800" b="1" dirty="0" smtClean="0">
                <a:latin typeface="PCS NEPALI" pitchFamily="82" charset="0"/>
              </a:rPr>
              <a:t>			</a:t>
            </a:r>
            <a:endParaRPr lang="en-US" sz="2800" dirty="0">
              <a:latin typeface="PCS NEPALI" pitchFamily="82" charset="0"/>
            </a:endParaRPr>
          </a:p>
        </p:txBody>
      </p:sp>
      <p:sp>
        <p:nvSpPr>
          <p:cNvPr id="5" name="Slide Number Placeholder 4"/>
          <p:cNvSpPr>
            <a:spLocks noGrp="1"/>
          </p:cNvSpPr>
          <p:nvPr>
            <p:ph type="sldNum" sz="quarter" idx="12"/>
          </p:nvPr>
        </p:nvSpPr>
        <p:spPr/>
        <p:txBody>
          <a:bodyPr/>
          <a:lstStyle/>
          <a:p>
            <a:fld id="{D5A3C07E-D37F-45BB-9AEA-E961484A1A12}" type="slidenum">
              <a:rPr lang="en-US" smtClean="0"/>
              <a:t>79</a:t>
            </a:fld>
            <a:endParaRPr lang="en-US"/>
          </a:p>
        </p:txBody>
      </p:sp>
    </p:spTree>
    <p:extLst>
      <p:ext uri="{BB962C8B-B14F-4D97-AF65-F5344CB8AC3E}">
        <p14:creationId xmlns:p14="http://schemas.microsoft.com/office/powerpoint/2010/main" val="26876496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8229600" cy="609600"/>
          </a:xfrm>
        </p:spPr>
        <p:txBody>
          <a:bodyPr>
            <a:noAutofit/>
          </a:bodyPr>
          <a:lstStyle/>
          <a:p>
            <a:pPr algn="ctr"/>
            <a:r>
              <a:rPr lang="ne-NP" sz="2800" dirty="0" smtClean="0">
                <a:latin typeface="Shangrila Numeric" pitchFamily="2" charset="0"/>
                <a:cs typeface="Kalimati" pitchFamily="2"/>
              </a:rPr>
              <a:t>आ.व. 2074/075 को आन्तरिक आयको प्रगति विवरण</a:t>
            </a:r>
            <a:endParaRPr lang="en-US" sz="2800" dirty="0">
              <a:latin typeface="Shangrila Numeric" pitchFamily="2" charset="0"/>
              <a:cs typeface="Kalimati" pitchFamily="2"/>
            </a:endParaRPr>
          </a:p>
        </p:txBody>
      </p:sp>
      <p:graphicFrame>
        <p:nvGraphicFramePr>
          <p:cNvPr id="4" name="Content Placeholder 3"/>
          <p:cNvGraphicFramePr>
            <a:graphicFrameLocks noGrp="1"/>
          </p:cNvGraphicFramePr>
          <p:nvPr>
            <p:ph idx="1"/>
            <p:extLst/>
          </p:nvPr>
        </p:nvGraphicFramePr>
        <p:xfrm>
          <a:off x="685801" y="1142999"/>
          <a:ext cx="8077199" cy="4191001"/>
        </p:xfrm>
        <a:graphic>
          <a:graphicData uri="http://schemas.openxmlformats.org/drawingml/2006/table">
            <a:tbl>
              <a:tblPr>
                <a:tableStyleId>{5C22544A-7EE6-4342-B048-85BDC9FD1C3A}</a:tableStyleId>
              </a:tblPr>
              <a:tblGrid>
                <a:gridCol w="4149378">
                  <a:extLst>
                    <a:ext uri="{9D8B030D-6E8A-4147-A177-3AD203B41FA5}">
                      <a16:colId xmlns:a16="http://schemas.microsoft.com/office/drawing/2014/main" xmlns="" val="20000"/>
                    </a:ext>
                  </a:extLst>
                </a:gridCol>
                <a:gridCol w="1469571">
                  <a:extLst>
                    <a:ext uri="{9D8B030D-6E8A-4147-A177-3AD203B41FA5}">
                      <a16:colId xmlns:a16="http://schemas.microsoft.com/office/drawing/2014/main" xmlns="" val="20001"/>
                    </a:ext>
                  </a:extLst>
                </a:gridCol>
                <a:gridCol w="1469571">
                  <a:extLst>
                    <a:ext uri="{9D8B030D-6E8A-4147-A177-3AD203B41FA5}">
                      <a16:colId xmlns:a16="http://schemas.microsoft.com/office/drawing/2014/main" xmlns="" val="20002"/>
                    </a:ext>
                  </a:extLst>
                </a:gridCol>
                <a:gridCol w="988679">
                  <a:extLst>
                    <a:ext uri="{9D8B030D-6E8A-4147-A177-3AD203B41FA5}">
                      <a16:colId xmlns:a16="http://schemas.microsoft.com/office/drawing/2014/main" xmlns="" val="20003"/>
                    </a:ext>
                  </a:extLst>
                </a:gridCol>
              </a:tblGrid>
              <a:tr h="811161">
                <a:tc>
                  <a:txBody>
                    <a:bodyPr/>
                    <a:lstStyle/>
                    <a:p>
                      <a:pPr algn="ctr" fontAlgn="ctr"/>
                      <a:r>
                        <a:rPr lang="en-US" sz="2000" u="none" strike="noStrike" dirty="0" err="1">
                          <a:effectLst/>
                          <a:latin typeface="Shangrila Numeric" pitchFamily="2" charset="0"/>
                        </a:rPr>
                        <a:t>cfo</a:t>
                      </a:r>
                      <a:r>
                        <a:rPr lang="en-US" sz="2000" u="none" strike="noStrike" dirty="0">
                          <a:effectLst/>
                          <a:latin typeface="Shangrila Numeric" pitchFamily="2" charset="0"/>
                        </a:rPr>
                        <a:t> </a:t>
                      </a:r>
                      <a:r>
                        <a:rPr lang="en-US" sz="2000" u="none" strike="noStrike" dirty="0" err="1">
                          <a:effectLst/>
                          <a:latin typeface="Shangrila Numeric" pitchFamily="2" charset="0"/>
                        </a:rPr>
                        <a:t>zLì</a:t>
                      </a:r>
                      <a:r>
                        <a:rPr lang="en-US" sz="2000" u="none" strike="noStrike" dirty="0">
                          <a:effectLst/>
                          <a:latin typeface="Shangrila Numeric" pitchFamily="2" charset="0"/>
                        </a:rPr>
                        <a:t>{s</a:t>
                      </a:r>
                      <a:endParaRPr lang="en-US" sz="2000" b="1" i="0" u="none" strike="noStrike" dirty="0">
                        <a:solidFill>
                          <a:srgbClr val="000000"/>
                        </a:solidFill>
                        <a:effectLst/>
                        <a:latin typeface="Shangrila Numeric"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2000" u="none" strike="noStrike" dirty="0" err="1">
                          <a:effectLst/>
                          <a:latin typeface="Shangrila Numeric" pitchFamily="2" charset="0"/>
                        </a:rPr>
                        <a:t>cg'dflgt</a:t>
                      </a:r>
                      <a:r>
                        <a:rPr lang="en-US" sz="2000" u="none" strike="noStrike" dirty="0">
                          <a:effectLst/>
                          <a:latin typeface="Shangrila Numeric" pitchFamily="2" charset="0"/>
                        </a:rPr>
                        <a:t> </a:t>
                      </a:r>
                      <a:r>
                        <a:rPr lang="en-US" sz="2000" u="none" strike="noStrike" dirty="0" err="1">
                          <a:effectLst/>
                          <a:latin typeface="Shangrila Numeric" pitchFamily="2" charset="0"/>
                        </a:rPr>
                        <a:t>cfo</a:t>
                      </a:r>
                      <a:endParaRPr lang="en-US" sz="2000" b="1" i="0" u="none" strike="noStrike" dirty="0">
                        <a:solidFill>
                          <a:srgbClr val="000000"/>
                        </a:solidFill>
                        <a:effectLst/>
                        <a:latin typeface="Shangrila Numeric"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2000" u="none" strike="noStrike" dirty="0" err="1">
                          <a:effectLst/>
                          <a:latin typeface="Shangrila Numeric" pitchFamily="2" charset="0"/>
                        </a:rPr>
                        <a:t>c;f</a:t>
                      </a:r>
                      <a:r>
                        <a:rPr lang="en-US" sz="2000" u="none" strike="noStrike" dirty="0">
                          <a:effectLst/>
                          <a:latin typeface="Shangrila Numeric" pitchFamily="2" charset="0"/>
                        </a:rPr>
                        <a:t>&lt;;</a:t>
                      </a:r>
                      <a:r>
                        <a:rPr lang="en-US" sz="2000" u="none" strike="noStrike" dirty="0" err="1">
                          <a:effectLst/>
                          <a:latin typeface="Shangrila Numeric" pitchFamily="2" charset="0"/>
                        </a:rPr>
                        <a:t>Ddsf</a:t>
                      </a:r>
                      <a:r>
                        <a:rPr lang="en-US" sz="2000" u="none" strike="noStrike" dirty="0">
                          <a:effectLst/>
                          <a:latin typeface="Shangrila Numeric" pitchFamily="2" charset="0"/>
                        </a:rPr>
                        <a:t>] </a:t>
                      </a:r>
                      <a:r>
                        <a:rPr lang="en-US" sz="2000" u="none" strike="noStrike" dirty="0" err="1">
                          <a:effectLst/>
                          <a:latin typeface="Shangrila Numeric" pitchFamily="2" charset="0"/>
                        </a:rPr>
                        <a:t>cfo</a:t>
                      </a:r>
                      <a:endParaRPr lang="en-US" sz="2000" b="1" i="0" u="none" strike="noStrike" dirty="0">
                        <a:solidFill>
                          <a:srgbClr val="000000"/>
                        </a:solidFill>
                        <a:effectLst/>
                        <a:latin typeface="Shangrila Numeric"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2000" u="none" strike="noStrike" dirty="0" err="1">
                          <a:effectLst/>
                          <a:latin typeface="Shangrila Numeric" pitchFamily="2" charset="0"/>
                        </a:rPr>
                        <a:t>k|ult</a:t>
                      </a:r>
                      <a:r>
                        <a:rPr lang="en-US" sz="2000" u="none" strike="noStrike" dirty="0">
                          <a:effectLst/>
                          <a:latin typeface="Shangrila Numeric" pitchFamily="2" charset="0"/>
                        </a:rPr>
                        <a:t> </a:t>
                      </a:r>
                      <a:r>
                        <a:rPr lang="en-US" sz="2000" u="none" strike="noStrike" dirty="0" err="1">
                          <a:effectLst/>
                          <a:latin typeface="Shangrila Numeric" pitchFamily="2" charset="0"/>
                        </a:rPr>
                        <a:t>œk|ltztdf</a:t>
                      </a:r>
                      <a:r>
                        <a:rPr lang="en-US" sz="2000" u="none" strike="noStrike" dirty="0">
                          <a:effectLst/>
                          <a:latin typeface="Shangrila Numeric" pitchFamily="2" charset="0"/>
                        </a:rPr>
                        <a:t></a:t>
                      </a:r>
                      <a:endParaRPr lang="en-US" sz="2000" b="1" i="0" u="none" strike="noStrike" dirty="0">
                        <a:solidFill>
                          <a:srgbClr val="000000"/>
                        </a:solidFill>
                        <a:effectLst/>
                        <a:latin typeface="Shangrila Numeric"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0"/>
                  </a:ext>
                </a:extLst>
              </a:tr>
              <a:tr h="422480">
                <a:tc>
                  <a:txBody>
                    <a:bodyPr/>
                    <a:lstStyle/>
                    <a:p>
                      <a:pPr algn="l" fontAlgn="b"/>
                      <a:r>
                        <a:rPr lang="en-US" sz="2000" b="1" u="none" strike="noStrike" dirty="0">
                          <a:effectLst/>
                          <a:latin typeface="Shangrila Numeric" pitchFamily="2" charset="0"/>
                        </a:rPr>
                        <a:t>1.01 - </a:t>
                      </a:r>
                      <a:r>
                        <a:rPr lang="en-US" sz="2000" b="1" u="none" strike="noStrike" dirty="0" err="1">
                          <a:effectLst/>
                          <a:latin typeface="Shangrila Numeric" pitchFamily="2" charset="0"/>
                        </a:rPr>
                        <a:t>laleGg</a:t>
                      </a:r>
                      <a:r>
                        <a:rPr lang="en-US" sz="2000" b="1" u="none" strike="noStrike" dirty="0">
                          <a:effectLst/>
                          <a:latin typeface="Shangrila Numeric" pitchFamily="2" charset="0"/>
                        </a:rPr>
                        <a:t> s&lt;x?</a:t>
                      </a:r>
                      <a:endParaRPr lang="en-US" sz="2000" b="1" i="0" u="none" strike="noStrike" dirty="0">
                        <a:solidFill>
                          <a:srgbClr val="000000"/>
                        </a:solidFill>
                        <a:effectLst/>
                        <a:latin typeface="Shangrila Numeric"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r" fontAlgn="b"/>
                      <a:r>
                        <a:rPr lang="en-US" sz="2000" b="1" u="none" strike="noStrike" dirty="0">
                          <a:effectLst/>
                          <a:latin typeface="Shangrila Numeric" pitchFamily="2" charset="0"/>
                        </a:rPr>
                        <a:t>44600000.00</a:t>
                      </a:r>
                      <a:endParaRPr lang="en-US" sz="2000" b="1" i="0" u="none" strike="noStrike" dirty="0">
                        <a:solidFill>
                          <a:srgbClr val="000000"/>
                        </a:solidFill>
                        <a:effectLst/>
                        <a:latin typeface="Shangrila Numeric"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r" fontAlgn="b"/>
                      <a:r>
                        <a:rPr lang="en-US" sz="2000" b="1" u="none" strike="noStrike" dirty="0">
                          <a:effectLst/>
                          <a:latin typeface="Shangrila Numeric" pitchFamily="2" charset="0"/>
                        </a:rPr>
                        <a:t>38855171.76</a:t>
                      </a:r>
                      <a:endParaRPr lang="en-US" sz="2000" b="1" i="0" u="none" strike="noStrike" dirty="0">
                        <a:solidFill>
                          <a:srgbClr val="000000"/>
                        </a:solidFill>
                        <a:effectLst/>
                        <a:latin typeface="Shangrila Numeric"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fontAlgn="b"/>
                      <a:r>
                        <a:rPr lang="en-US" sz="2000" b="1" u="none" strike="noStrike" dirty="0">
                          <a:effectLst/>
                          <a:latin typeface="Shangrila Numeric" pitchFamily="2" charset="0"/>
                        </a:rPr>
                        <a:t>87.12</a:t>
                      </a:r>
                      <a:endParaRPr lang="en-US" sz="2000" b="1" i="0" u="none" strike="noStrike" dirty="0">
                        <a:solidFill>
                          <a:srgbClr val="000000"/>
                        </a:solidFill>
                        <a:effectLst/>
                        <a:latin typeface="Shangrila Numeric"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xmlns="" val="10001"/>
                  </a:ext>
                </a:extLst>
              </a:tr>
              <a:tr h="422480">
                <a:tc>
                  <a:txBody>
                    <a:bodyPr/>
                    <a:lstStyle/>
                    <a:p>
                      <a:pPr algn="l" fontAlgn="b"/>
                      <a:r>
                        <a:rPr lang="en-US" sz="2000" u="none" strike="noStrike" dirty="0">
                          <a:effectLst/>
                          <a:latin typeface="Shangrila Numeric" pitchFamily="2" charset="0"/>
                        </a:rPr>
                        <a:t>1.01.03 - </a:t>
                      </a:r>
                      <a:r>
                        <a:rPr lang="en-US" sz="2000" u="none" strike="noStrike" dirty="0" err="1">
                          <a:effectLst/>
                          <a:latin typeface="Shangrila Numeric" pitchFamily="2" charset="0"/>
                        </a:rPr>
                        <a:t>axfn</a:t>
                      </a:r>
                      <a:r>
                        <a:rPr lang="en-US" sz="2000" u="none" strike="noStrike" dirty="0">
                          <a:effectLst/>
                          <a:latin typeface="Shangrila Numeric" pitchFamily="2" charset="0"/>
                        </a:rPr>
                        <a:t> s&lt;</a:t>
                      </a:r>
                      <a:endParaRPr lang="en-US" sz="2000" b="0" i="0" u="none" strike="noStrike" dirty="0">
                        <a:solidFill>
                          <a:srgbClr val="000000"/>
                        </a:solidFill>
                        <a:effectLst/>
                        <a:latin typeface="Shangrila Numeric" pitchFamily="2" charset="0"/>
                      </a:endParaRPr>
                    </a:p>
                  </a:txBody>
                  <a:tcPr marL="171450"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2000" u="none" strike="noStrike" dirty="0">
                          <a:effectLst/>
                          <a:latin typeface="Shangrila Numeric" pitchFamily="2" charset="0"/>
                        </a:rPr>
                        <a:t>5200000.00</a:t>
                      </a:r>
                      <a:endParaRPr lang="en-US" sz="2000" b="0" i="0" u="none" strike="noStrike" dirty="0">
                        <a:solidFill>
                          <a:srgbClr val="000000"/>
                        </a:solidFill>
                        <a:effectLst/>
                        <a:latin typeface="Shangrila Numeric"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2000" u="none" strike="noStrike" dirty="0">
                          <a:effectLst/>
                          <a:latin typeface="Shangrila Numeric" pitchFamily="2" charset="0"/>
                        </a:rPr>
                        <a:t>9045694.76</a:t>
                      </a:r>
                      <a:endParaRPr lang="en-US" sz="2000" b="0" i="0" u="none" strike="noStrike" dirty="0">
                        <a:solidFill>
                          <a:srgbClr val="000000"/>
                        </a:solidFill>
                        <a:effectLst/>
                        <a:latin typeface="Shangrila Numeric"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u="none" strike="noStrike" dirty="0">
                          <a:effectLst/>
                          <a:latin typeface="Shangrila Numeric" pitchFamily="2" charset="0"/>
                        </a:rPr>
                        <a:t>173.96</a:t>
                      </a:r>
                      <a:endParaRPr lang="en-US" sz="2000" b="0" i="0" u="none" strike="noStrike" dirty="0">
                        <a:solidFill>
                          <a:srgbClr val="000000"/>
                        </a:solidFill>
                        <a:effectLst/>
                        <a:latin typeface="Shangrila Numeric"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2"/>
                  </a:ext>
                </a:extLst>
              </a:tr>
              <a:tr h="422480">
                <a:tc>
                  <a:txBody>
                    <a:bodyPr/>
                    <a:lstStyle/>
                    <a:p>
                      <a:pPr algn="l" fontAlgn="b"/>
                      <a:r>
                        <a:rPr lang="en-US" sz="2000" u="none" strike="noStrike" dirty="0">
                          <a:effectLst/>
                          <a:latin typeface="Shangrila Numeric" pitchFamily="2" charset="0"/>
                        </a:rPr>
                        <a:t>1.01.04 - </a:t>
                      </a:r>
                      <a:r>
                        <a:rPr lang="en-US" sz="2000" u="none" strike="noStrike" dirty="0" err="1">
                          <a:effectLst/>
                          <a:latin typeface="Shangrila Numeric" pitchFamily="2" charset="0"/>
                        </a:rPr>
                        <a:t>axfn</a:t>
                      </a:r>
                      <a:r>
                        <a:rPr lang="en-US" sz="2000" u="none" strike="noStrike" dirty="0">
                          <a:effectLst/>
                          <a:latin typeface="Shangrila Numeric" pitchFamily="2" charset="0"/>
                        </a:rPr>
                        <a:t> </a:t>
                      </a:r>
                      <a:r>
                        <a:rPr lang="en-US" sz="2000" u="none" strike="noStrike" dirty="0" err="1">
                          <a:effectLst/>
                          <a:latin typeface="Shangrila Numeric" pitchFamily="2" charset="0"/>
                        </a:rPr>
                        <a:t>la^f</a:t>
                      </a:r>
                      <a:r>
                        <a:rPr lang="en-US" sz="2000" u="none" strike="noStrike" dirty="0">
                          <a:effectLst/>
                          <a:latin typeface="Shangrila Numeric" pitchFamily="2" charset="0"/>
                        </a:rPr>
                        <a:t>}&lt;L s&lt;</a:t>
                      </a:r>
                      <a:endParaRPr lang="en-US" sz="2000" b="0" i="0" u="none" strike="noStrike" dirty="0">
                        <a:solidFill>
                          <a:srgbClr val="000000"/>
                        </a:solidFill>
                        <a:effectLst/>
                        <a:latin typeface="Shangrila Numeric" pitchFamily="2" charset="0"/>
                      </a:endParaRPr>
                    </a:p>
                  </a:txBody>
                  <a:tcPr marL="171450"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2000" u="none" strike="noStrike">
                          <a:effectLst/>
                          <a:latin typeface="Shangrila Numeric" pitchFamily="2" charset="0"/>
                        </a:rPr>
                        <a:t>2000000.00</a:t>
                      </a:r>
                      <a:endParaRPr lang="en-US" sz="2000" b="0" i="0" u="none" strike="noStrike">
                        <a:solidFill>
                          <a:srgbClr val="000000"/>
                        </a:solidFill>
                        <a:effectLst/>
                        <a:latin typeface="Shangrila Numeric"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2000" u="none" strike="noStrike">
                          <a:effectLst/>
                          <a:latin typeface="Shangrila Numeric" pitchFamily="2" charset="0"/>
                        </a:rPr>
                        <a:t>0.00</a:t>
                      </a:r>
                      <a:endParaRPr lang="en-US" sz="2000" b="0" i="0" u="none" strike="noStrike">
                        <a:solidFill>
                          <a:srgbClr val="000000"/>
                        </a:solidFill>
                        <a:effectLst/>
                        <a:latin typeface="Shangrila Numeric"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u="none" strike="noStrike" dirty="0">
                          <a:effectLst/>
                          <a:latin typeface="Shangrila Numeric" pitchFamily="2" charset="0"/>
                        </a:rPr>
                        <a:t>0.00</a:t>
                      </a:r>
                      <a:endParaRPr lang="en-US" sz="2000" b="0" i="0" u="none" strike="noStrike" dirty="0">
                        <a:solidFill>
                          <a:srgbClr val="000000"/>
                        </a:solidFill>
                        <a:effectLst/>
                        <a:latin typeface="Shangrila Numeric"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3"/>
                  </a:ext>
                </a:extLst>
              </a:tr>
              <a:tr h="422480">
                <a:tc>
                  <a:txBody>
                    <a:bodyPr/>
                    <a:lstStyle/>
                    <a:p>
                      <a:pPr algn="l" fontAlgn="b"/>
                      <a:r>
                        <a:rPr lang="en-US" sz="2000" u="none" strike="noStrike" dirty="0">
                          <a:effectLst/>
                          <a:latin typeface="Shangrila Numeric" pitchFamily="2" charset="0"/>
                        </a:rPr>
                        <a:t>1.01.05 - </a:t>
                      </a:r>
                      <a:r>
                        <a:rPr lang="en-US" sz="2000" u="none" strike="noStrike" dirty="0" err="1">
                          <a:effectLst/>
                          <a:latin typeface="Shangrila Numeric" pitchFamily="2" charset="0"/>
                        </a:rPr>
                        <a:t>Joj;fo</a:t>
                      </a:r>
                      <a:r>
                        <a:rPr lang="en-US" sz="2000" u="none" strike="noStrike" dirty="0">
                          <a:effectLst/>
                          <a:latin typeface="Shangrila Numeric" pitchFamily="2" charset="0"/>
                        </a:rPr>
                        <a:t> s&lt;</a:t>
                      </a:r>
                      <a:endParaRPr lang="en-US" sz="2000" b="0" i="0" u="none" strike="noStrike" dirty="0">
                        <a:solidFill>
                          <a:srgbClr val="000000"/>
                        </a:solidFill>
                        <a:effectLst/>
                        <a:latin typeface="Shangrila Numeric" pitchFamily="2" charset="0"/>
                      </a:endParaRPr>
                    </a:p>
                  </a:txBody>
                  <a:tcPr marL="171450"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2000" u="none" strike="noStrike">
                          <a:effectLst/>
                          <a:latin typeface="Shangrila Numeric" pitchFamily="2" charset="0"/>
                        </a:rPr>
                        <a:t>15000000.00</a:t>
                      </a:r>
                      <a:endParaRPr lang="en-US" sz="2000" b="0" i="0" u="none" strike="noStrike">
                        <a:solidFill>
                          <a:srgbClr val="000000"/>
                        </a:solidFill>
                        <a:effectLst/>
                        <a:latin typeface="Shangrila Numeric"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2000" u="none" strike="noStrike">
                          <a:effectLst/>
                          <a:latin typeface="Shangrila Numeric" pitchFamily="2" charset="0"/>
                        </a:rPr>
                        <a:t>12820125.00</a:t>
                      </a:r>
                      <a:endParaRPr lang="en-US" sz="2000" b="0" i="0" u="none" strike="noStrike">
                        <a:solidFill>
                          <a:srgbClr val="000000"/>
                        </a:solidFill>
                        <a:effectLst/>
                        <a:latin typeface="Shangrila Numeric"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u="none" strike="noStrike" dirty="0">
                          <a:effectLst/>
                          <a:latin typeface="Shangrila Numeric" pitchFamily="2" charset="0"/>
                        </a:rPr>
                        <a:t>85.47</a:t>
                      </a:r>
                      <a:endParaRPr lang="en-US" sz="2000" b="0" i="0" u="none" strike="noStrike" dirty="0">
                        <a:solidFill>
                          <a:srgbClr val="000000"/>
                        </a:solidFill>
                        <a:effectLst/>
                        <a:latin typeface="Shangrila Numeric"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4"/>
                  </a:ext>
                </a:extLst>
              </a:tr>
              <a:tr h="422480">
                <a:tc>
                  <a:txBody>
                    <a:bodyPr/>
                    <a:lstStyle/>
                    <a:p>
                      <a:pPr algn="l" fontAlgn="b"/>
                      <a:r>
                        <a:rPr lang="nn-NO" sz="2000" u="none" strike="noStrike">
                          <a:effectLst/>
                          <a:latin typeface="Shangrila Numeric" pitchFamily="2" charset="0"/>
                        </a:rPr>
                        <a:t>1.01.06 - ;jf&lt;L tyf k^s] ;jf&lt;L s&lt;</a:t>
                      </a:r>
                      <a:endParaRPr lang="nn-NO" sz="2000" b="0" i="0" u="none" strike="noStrike">
                        <a:solidFill>
                          <a:srgbClr val="000000"/>
                        </a:solidFill>
                        <a:effectLst/>
                        <a:latin typeface="Shangrila Numeric" pitchFamily="2" charset="0"/>
                      </a:endParaRPr>
                    </a:p>
                  </a:txBody>
                  <a:tcPr marL="171450"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2000" u="none" strike="noStrike">
                          <a:effectLst/>
                          <a:latin typeface="Shangrila Numeric" pitchFamily="2" charset="0"/>
                        </a:rPr>
                        <a:t>4000000.00</a:t>
                      </a:r>
                      <a:endParaRPr lang="en-US" sz="2000" b="0" i="0" u="none" strike="noStrike">
                        <a:solidFill>
                          <a:srgbClr val="000000"/>
                        </a:solidFill>
                        <a:effectLst/>
                        <a:latin typeface="Shangrila Numeric"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2000" u="none" strike="noStrike">
                          <a:effectLst/>
                          <a:latin typeface="Shangrila Numeric" pitchFamily="2" charset="0"/>
                        </a:rPr>
                        <a:t>2062781.00</a:t>
                      </a:r>
                      <a:endParaRPr lang="en-US" sz="2000" b="0" i="0" u="none" strike="noStrike">
                        <a:solidFill>
                          <a:srgbClr val="000000"/>
                        </a:solidFill>
                        <a:effectLst/>
                        <a:latin typeface="Shangrila Numeric"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u="none" strike="noStrike" dirty="0">
                          <a:effectLst/>
                          <a:latin typeface="Shangrila Numeric" pitchFamily="2" charset="0"/>
                        </a:rPr>
                        <a:t>51.57</a:t>
                      </a:r>
                      <a:endParaRPr lang="en-US" sz="2000" b="0" i="0" u="none" strike="noStrike" dirty="0">
                        <a:solidFill>
                          <a:srgbClr val="000000"/>
                        </a:solidFill>
                        <a:effectLst/>
                        <a:latin typeface="Shangrila Numeric"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5"/>
                  </a:ext>
                </a:extLst>
              </a:tr>
              <a:tr h="422480">
                <a:tc>
                  <a:txBody>
                    <a:bodyPr/>
                    <a:lstStyle/>
                    <a:p>
                      <a:pPr algn="l" fontAlgn="b"/>
                      <a:r>
                        <a:rPr lang="en-US" sz="2000" u="none" strike="noStrike">
                          <a:effectLst/>
                          <a:latin typeface="Shangrila Numeric" pitchFamily="2" charset="0"/>
                        </a:rPr>
                        <a:t>1.01.07 - PsLs[t ;DklQ s&lt;</a:t>
                      </a:r>
                      <a:endParaRPr lang="en-US" sz="2000" b="0" i="0" u="none" strike="noStrike">
                        <a:solidFill>
                          <a:srgbClr val="000000"/>
                        </a:solidFill>
                        <a:effectLst/>
                        <a:latin typeface="Shangrila Numeric" pitchFamily="2" charset="0"/>
                      </a:endParaRPr>
                    </a:p>
                  </a:txBody>
                  <a:tcPr marL="171450"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2000" u="none" strike="noStrike">
                          <a:effectLst/>
                          <a:latin typeface="Shangrila Numeric" pitchFamily="2" charset="0"/>
                        </a:rPr>
                        <a:t>15000000.00</a:t>
                      </a:r>
                      <a:endParaRPr lang="en-US" sz="2000" b="0" i="0" u="none" strike="noStrike">
                        <a:solidFill>
                          <a:srgbClr val="000000"/>
                        </a:solidFill>
                        <a:effectLst/>
                        <a:latin typeface="Shangrila Numeric"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2000" u="none" strike="noStrike">
                          <a:effectLst/>
                          <a:latin typeface="Shangrila Numeric" pitchFamily="2" charset="0"/>
                        </a:rPr>
                        <a:t>13945751.00</a:t>
                      </a:r>
                      <a:endParaRPr lang="en-US" sz="2000" b="0" i="0" u="none" strike="noStrike">
                        <a:solidFill>
                          <a:srgbClr val="000000"/>
                        </a:solidFill>
                        <a:effectLst/>
                        <a:latin typeface="Shangrila Numeric"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u="none" strike="noStrike" dirty="0">
                          <a:effectLst/>
                          <a:latin typeface="Shangrila Numeric" pitchFamily="2" charset="0"/>
                        </a:rPr>
                        <a:t>92.97</a:t>
                      </a:r>
                      <a:endParaRPr lang="en-US" sz="2000" b="0" i="0" u="none" strike="noStrike" dirty="0">
                        <a:solidFill>
                          <a:srgbClr val="000000"/>
                        </a:solidFill>
                        <a:effectLst/>
                        <a:latin typeface="Shangrila Numeric"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6"/>
                  </a:ext>
                </a:extLst>
              </a:tr>
              <a:tr h="422480">
                <a:tc>
                  <a:txBody>
                    <a:bodyPr/>
                    <a:lstStyle/>
                    <a:p>
                      <a:pPr algn="l" fontAlgn="b"/>
                      <a:r>
                        <a:rPr lang="en-US" sz="2000" u="none" strike="noStrike" dirty="0">
                          <a:effectLst/>
                          <a:latin typeface="Shangrila Numeric" pitchFamily="2" charset="0"/>
                        </a:rPr>
                        <a:t>1.01.08 - </a:t>
                      </a:r>
                      <a:r>
                        <a:rPr lang="en-US" sz="2000" u="none" strike="noStrike" dirty="0" err="1">
                          <a:effectLst/>
                          <a:latin typeface="Shangrila Numeric" pitchFamily="2" charset="0"/>
                        </a:rPr>
                        <a:t>dgf</a:t>
                      </a:r>
                      <a:r>
                        <a:rPr lang="en-US" sz="2000" u="none" strike="noStrike" dirty="0">
                          <a:effectLst/>
                          <a:latin typeface="Shangrila Numeric" pitchFamily="2" charset="0"/>
                        </a:rPr>
                        <a:t>]&lt;~hg s&lt;</a:t>
                      </a:r>
                      <a:endParaRPr lang="en-US" sz="2000" b="0" i="0" u="none" strike="noStrike" dirty="0">
                        <a:solidFill>
                          <a:srgbClr val="000000"/>
                        </a:solidFill>
                        <a:effectLst/>
                        <a:latin typeface="Shangrila Numeric" pitchFamily="2" charset="0"/>
                      </a:endParaRPr>
                    </a:p>
                  </a:txBody>
                  <a:tcPr marL="171450"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2000" u="none" strike="noStrike">
                          <a:effectLst/>
                          <a:latin typeface="Shangrila Numeric" pitchFamily="2" charset="0"/>
                        </a:rPr>
                        <a:t>300000.00</a:t>
                      </a:r>
                      <a:endParaRPr lang="en-US" sz="2000" b="0" i="0" u="none" strike="noStrike">
                        <a:solidFill>
                          <a:srgbClr val="000000"/>
                        </a:solidFill>
                        <a:effectLst/>
                        <a:latin typeface="Shangrila Numeric"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2000" u="none" strike="noStrike">
                          <a:effectLst/>
                          <a:latin typeface="Shangrila Numeric" pitchFamily="2" charset="0"/>
                        </a:rPr>
                        <a:t>437070.00</a:t>
                      </a:r>
                      <a:endParaRPr lang="en-US" sz="2000" b="0" i="0" u="none" strike="noStrike">
                        <a:solidFill>
                          <a:srgbClr val="000000"/>
                        </a:solidFill>
                        <a:effectLst/>
                        <a:latin typeface="Shangrila Numeric"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u="none" strike="noStrike" dirty="0">
                          <a:effectLst/>
                          <a:latin typeface="Shangrila Numeric" pitchFamily="2" charset="0"/>
                        </a:rPr>
                        <a:t>145.69</a:t>
                      </a:r>
                      <a:endParaRPr lang="en-US" sz="2000" b="0" i="0" u="none" strike="noStrike" dirty="0">
                        <a:solidFill>
                          <a:srgbClr val="000000"/>
                        </a:solidFill>
                        <a:effectLst/>
                        <a:latin typeface="Shangrila Numeric"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7"/>
                  </a:ext>
                </a:extLst>
              </a:tr>
              <a:tr h="422480">
                <a:tc>
                  <a:txBody>
                    <a:bodyPr/>
                    <a:lstStyle/>
                    <a:p>
                      <a:pPr algn="l" fontAlgn="b"/>
                      <a:r>
                        <a:rPr lang="en-US" sz="2000" u="none" strike="noStrike">
                          <a:effectLst/>
                          <a:latin typeface="Shangrila Numeric" pitchFamily="2" charset="0"/>
                        </a:rPr>
                        <a:t>1.01.09 - lj!fkg s&lt;</a:t>
                      </a:r>
                      <a:endParaRPr lang="en-US" sz="2000" b="0" i="0" u="none" strike="noStrike">
                        <a:solidFill>
                          <a:srgbClr val="000000"/>
                        </a:solidFill>
                        <a:effectLst/>
                        <a:latin typeface="Shangrila Numeric" pitchFamily="2" charset="0"/>
                      </a:endParaRPr>
                    </a:p>
                  </a:txBody>
                  <a:tcPr marL="171450"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2000" u="none" strike="noStrike">
                          <a:effectLst/>
                          <a:latin typeface="Shangrila Numeric" pitchFamily="2" charset="0"/>
                        </a:rPr>
                        <a:t>3100000.00</a:t>
                      </a:r>
                      <a:endParaRPr lang="en-US" sz="2000" b="0" i="0" u="none" strike="noStrike">
                        <a:solidFill>
                          <a:srgbClr val="000000"/>
                        </a:solidFill>
                        <a:effectLst/>
                        <a:latin typeface="Shangrila Numeric"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2000" u="none" strike="noStrike">
                          <a:effectLst/>
                          <a:latin typeface="Shangrila Numeric" pitchFamily="2" charset="0"/>
                        </a:rPr>
                        <a:t>543750.00</a:t>
                      </a:r>
                      <a:endParaRPr lang="en-US" sz="2000" b="0" i="0" u="none" strike="noStrike">
                        <a:solidFill>
                          <a:srgbClr val="000000"/>
                        </a:solidFill>
                        <a:effectLst/>
                        <a:latin typeface="Shangrila Numeric"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2000" u="none" strike="noStrike" dirty="0">
                          <a:effectLst/>
                          <a:latin typeface="Shangrila Numeric" pitchFamily="2" charset="0"/>
                        </a:rPr>
                        <a:t>17.54</a:t>
                      </a:r>
                      <a:endParaRPr lang="en-US" sz="2000" b="0" i="0" u="none" strike="noStrike" dirty="0">
                        <a:solidFill>
                          <a:srgbClr val="000000"/>
                        </a:solidFill>
                        <a:effectLst/>
                        <a:latin typeface="Shangrila Numeric"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8"/>
                  </a:ext>
                </a:extLst>
              </a:tr>
            </a:tbl>
          </a:graphicData>
        </a:graphic>
      </p:graphicFrame>
    </p:spTree>
    <p:extLst>
      <p:ext uri="{BB962C8B-B14F-4D97-AF65-F5344CB8AC3E}">
        <p14:creationId xmlns:p14="http://schemas.microsoft.com/office/powerpoint/2010/main" val="1309996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609100476"/>
              </p:ext>
            </p:extLst>
          </p:nvPr>
        </p:nvGraphicFramePr>
        <p:xfrm>
          <a:off x="457200" y="1981200"/>
          <a:ext cx="8229600" cy="185420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xmlns="" val="20000"/>
                    </a:ext>
                  </a:extLst>
                </a:gridCol>
                <a:gridCol w="2743200">
                  <a:extLst>
                    <a:ext uri="{9D8B030D-6E8A-4147-A177-3AD203B41FA5}">
                      <a16:colId xmlns:a16="http://schemas.microsoft.com/office/drawing/2014/main" xmlns="" val="20001"/>
                    </a:ext>
                  </a:extLst>
                </a:gridCol>
                <a:gridCol w="2743200">
                  <a:extLst>
                    <a:ext uri="{9D8B030D-6E8A-4147-A177-3AD203B41FA5}">
                      <a16:colId xmlns:a16="http://schemas.microsoft.com/office/drawing/2014/main" xmlns="" val="20002"/>
                    </a:ext>
                  </a:extLst>
                </a:gridCol>
              </a:tblGrid>
              <a:tr h="370840">
                <a:tc>
                  <a:txBody>
                    <a:bodyPr/>
                    <a:lstStyle/>
                    <a:p>
                      <a:r>
                        <a:rPr lang="ne-NP" dirty="0" smtClean="0"/>
                        <a:t>आ.</a:t>
                      </a:r>
                      <a:r>
                        <a:rPr lang="ne-NP" baseline="0" dirty="0" smtClean="0"/>
                        <a:t> व.</a:t>
                      </a:r>
                      <a:endParaRPr lang="en-US" dirty="0"/>
                    </a:p>
                  </a:txBody>
                  <a:tcPr/>
                </a:tc>
                <a:tc>
                  <a:txBody>
                    <a:bodyPr/>
                    <a:lstStyle/>
                    <a:p>
                      <a:r>
                        <a:rPr lang="ne-NP" dirty="0" smtClean="0"/>
                        <a:t>आय</a:t>
                      </a:r>
                      <a:endParaRPr lang="en-US" dirty="0"/>
                    </a:p>
                  </a:txBody>
                  <a:tcPr/>
                </a:tc>
                <a:tc>
                  <a:txBody>
                    <a:bodyPr/>
                    <a:lstStyle/>
                    <a:p>
                      <a:r>
                        <a:rPr lang="ne-NP" dirty="0" smtClean="0"/>
                        <a:t>खर्च</a:t>
                      </a:r>
                      <a:endParaRPr lang="en-US" dirty="0"/>
                    </a:p>
                  </a:txBody>
                  <a:tcPr/>
                </a:tc>
                <a:extLst>
                  <a:ext uri="{0D108BD9-81ED-4DB2-BD59-A6C34878D82A}">
                    <a16:rowId xmlns:a16="http://schemas.microsoft.com/office/drawing/2014/main" xmlns="" val="10000"/>
                  </a:ext>
                </a:extLst>
              </a:tr>
              <a:tr h="370840">
                <a:tc>
                  <a:txBody>
                    <a:bodyPr/>
                    <a:lstStyle/>
                    <a:p>
                      <a:r>
                        <a:rPr lang="ne-NP" dirty="0" smtClean="0"/>
                        <a:t>२०७१-७२</a:t>
                      </a:r>
                      <a:endParaRPr lang="en-US" dirty="0"/>
                    </a:p>
                  </a:txBody>
                  <a:tcPr/>
                </a:tc>
                <a:tc>
                  <a:txBody>
                    <a:bodyPr/>
                    <a:lstStyle/>
                    <a:p>
                      <a:r>
                        <a:rPr lang="en-US" sz="1800" dirty="0" smtClean="0">
                          <a:latin typeface="Urban_nep" pitchFamily="2" charset="0"/>
                        </a:rPr>
                        <a:t>?=421930.00</a:t>
                      </a:r>
                      <a:endParaRPr lang="en-US" dirty="0"/>
                    </a:p>
                  </a:txBody>
                  <a:tcPr/>
                </a:tc>
                <a:tc>
                  <a:txBody>
                    <a:bodyPr/>
                    <a:lstStyle/>
                    <a:p>
                      <a:r>
                        <a:rPr lang="en-US" sz="1800" b="0" dirty="0" smtClean="0">
                          <a:latin typeface="Urban_nep" pitchFamily="2" charset="0"/>
                        </a:rPr>
                        <a:t>?=15701821.00</a:t>
                      </a:r>
                      <a:endParaRPr lang="en-US" b="0" dirty="0"/>
                    </a:p>
                  </a:txBody>
                  <a:tcPr/>
                </a:tc>
                <a:extLst>
                  <a:ext uri="{0D108BD9-81ED-4DB2-BD59-A6C34878D82A}">
                    <a16:rowId xmlns:a16="http://schemas.microsoft.com/office/drawing/2014/main" xmlns="" val="10001"/>
                  </a:ext>
                </a:extLst>
              </a:tr>
              <a:tr h="370840">
                <a:tc>
                  <a:txBody>
                    <a:bodyPr/>
                    <a:lstStyle/>
                    <a:p>
                      <a:r>
                        <a:rPr lang="ne-NP" dirty="0" smtClean="0"/>
                        <a:t>२०७२-७३</a:t>
                      </a:r>
                      <a:endParaRPr lang="en-US" dirty="0"/>
                    </a:p>
                  </a:txBody>
                  <a:tcPr/>
                </a:tc>
                <a:tc>
                  <a:txBody>
                    <a:bodyPr/>
                    <a:lstStyle/>
                    <a:p>
                      <a:r>
                        <a:rPr lang="en-US" sz="1800" dirty="0" smtClean="0">
                          <a:latin typeface="Urban_nep" pitchFamily="2" charset="0"/>
                        </a:rPr>
                        <a:t>?=1423110.00</a:t>
                      </a:r>
                      <a:endParaRPr lang="en-US" dirty="0"/>
                    </a:p>
                  </a:txBody>
                  <a:tcPr/>
                </a:tc>
                <a:tc>
                  <a:txBody>
                    <a:bodyPr/>
                    <a:lstStyle/>
                    <a:p>
                      <a:r>
                        <a:rPr lang="en-US" sz="1800" b="0" dirty="0" smtClean="0">
                          <a:latin typeface="Urban_nep" pitchFamily="2" charset="0"/>
                        </a:rPr>
                        <a:t>?=16335212.8</a:t>
                      </a:r>
                      <a:endParaRPr lang="en-US" b="0" dirty="0"/>
                    </a:p>
                  </a:txBody>
                  <a:tcPr/>
                </a:tc>
                <a:extLst>
                  <a:ext uri="{0D108BD9-81ED-4DB2-BD59-A6C34878D82A}">
                    <a16:rowId xmlns:a16="http://schemas.microsoft.com/office/drawing/2014/main" xmlns="" val="10002"/>
                  </a:ext>
                </a:extLst>
              </a:tr>
              <a:tr h="370840">
                <a:tc>
                  <a:txBody>
                    <a:bodyPr/>
                    <a:lstStyle/>
                    <a:p>
                      <a:r>
                        <a:rPr lang="ne-NP" dirty="0" smtClean="0"/>
                        <a:t>२०७३-७४</a:t>
                      </a:r>
                      <a:endParaRPr lang="en-US" dirty="0"/>
                    </a:p>
                  </a:txBody>
                  <a:tcPr/>
                </a:tc>
                <a:tc>
                  <a:txBody>
                    <a:bodyPr/>
                    <a:lstStyle/>
                    <a:p>
                      <a:r>
                        <a:rPr lang="en-US" sz="1800" b="1" dirty="0" smtClean="0">
                          <a:latin typeface="Urban_nep" pitchFamily="2" charset="0"/>
                        </a:rPr>
                        <a:t>?=</a:t>
                      </a:r>
                      <a:r>
                        <a:rPr lang="en-US" sz="1800" b="0" dirty="0" smtClean="0">
                          <a:latin typeface="Urban_nep" pitchFamily="2" charset="0"/>
                        </a:rPr>
                        <a:t>3794400.00</a:t>
                      </a:r>
                      <a:endParaRPr lang="en-US" b="0" dirty="0"/>
                    </a:p>
                  </a:txBody>
                  <a:tcPr/>
                </a:tc>
                <a:tc>
                  <a:txBody>
                    <a:bodyPr/>
                    <a:lstStyle/>
                    <a:p>
                      <a:r>
                        <a:rPr lang="en-US" sz="1800" b="0" dirty="0" smtClean="0">
                          <a:latin typeface="Urban_nep" pitchFamily="2" charset="0"/>
                        </a:rPr>
                        <a:t>?=20024420.90</a:t>
                      </a:r>
                      <a:endParaRPr lang="en-US" b="0" dirty="0"/>
                    </a:p>
                  </a:txBody>
                  <a:tcPr/>
                </a:tc>
                <a:extLst>
                  <a:ext uri="{0D108BD9-81ED-4DB2-BD59-A6C34878D82A}">
                    <a16:rowId xmlns:a16="http://schemas.microsoft.com/office/drawing/2014/main" xmlns="" val="10003"/>
                  </a:ext>
                </a:extLst>
              </a:tr>
              <a:tr h="370840">
                <a:tc>
                  <a:txBody>
                    <a:bodyPr/>
                    <a:lstStyle/>
                    <a:p>
                      <a:r>
                        <a:rPr lang="ne-NP" b="1" dirty="0" smtClean="0"/>
                        <a:t>२०७४-७५</a:t>
                      </a:r>
                      <a:endParaRPr lang="en-US" b="1" dirty="0"/>
                    </a:p>
                  </a:txBody>
                  <a:tcPr/>
                </a:tc>
                <a:tc>
                  <a:txBody>
                    <a:bodyPr/>
                    <a:lstStyle/>
                    <a:p>
                      <a:r>
                        <a:rPr lang="en-US" sz="1800" b="1" dirty="0" smtClean="0">
                          <a:latin typeface="Urban_nep" pitchFamily="2" charset="0"/>
                        </a:rPr>
                        <a:t>?=4654393.00</a:t>
                      </a:r>
                      <a:endParaRPr lang="en-US" b="1" dirty="0"/>
                    </a:p>
                  </a:txBody>
                  <a:tcPr/>
                </a:tc>
                <a:tc>
                  <a:txBody>
                    <a:bodyPr/>
                    <a:lstStyle/>
                    <a:p>
                      <a:r>
                        <a:rPr lang="en-US" sz="1800" b="1" smtClean="0">
                          <a:latin typeface="Urban_nep" pitchFamily="2" charset="0"/>
                        </a:rPr>
                        <a:t>?=2,26,97,484.95</a:t>
                      </a:r>
                      <a:endParaRPr lang="en-US" b="1" dirty="0"/>
                    </a:p>
                  </a:txBody>
                  <a:tcPr/>
                </a:tc>
                <a:extLst>
                  <a:ext uri="{0D108BD9-81ED-4DB2-BD59-A6C34878D82A}">
                    <a16:rowId xmlns:a16="http://schemas.microsoft.com/office/drawing/2014/main" xmlns="" val="10004"/>
                  </a:ext>
                </a:extLst>
              </a:tr>
            </a:tbl>
          </a:graphicData>
        </a:graphic>
      </p:graphicFrame>
      <p:sp>
        <p:nvSpPr>
          <p:cNvPr id="3" name="Title 2"/>
          <p:cNvSpPr>
            <a:spLocks noGrp="1"/>
          </p:cNvSpPr>
          <p:nvPr>
            <p:ph type="title"/>
          </p:nvPr>
        </p:nvSpPr>
        <p:spPr/>
        <p:txBody>
          <a:bodyPr>
            <a:normAutofit fontScale="90000"/>
          </a:bodyPr>
          <a:lstStyle/>
          <a:p>
            <a:r>
              <a:rPr lang="en-US" sz="4400" dirty="0" err="1">
                <a:latin typeface="PCS NEPALI" pitchFamily="82" charset="0"/>
              </a:rPr>
              <a:t>kmf</a:t>
            </a:r>
            <a:r>
              <a:rPr lang="en-US" sz="4400" dirty="0">
                <a:latin typeface="PCS NEPALI" pitchFamily="82" charset="0"/>
              </a:rPr>
              <a:t>]</a:t>
            </a:r>
            <a:r>
              <a:rPr lang="en-US" sz="4400" dirty="0" err="1">
                <a:latin typeface="PCS NEPALI" pitchFamily="82" charset="0"/>
              </a:rPr>
              <a:t>xf</a:t>
            </a:r>
            <a:r>
              <a:rPr lang="en-US" sz="4400" dirty="0">
                <a:latin typeface="PCS NEPALI" pitchFamily="82" charset="0"/>
              </a:rPr>
              <a:t>]/ ;+</a:t>
            </a:r>
            <a:r>
              <a:rPr lang="en-US" sz="4400" dirty="0" err="1">
                <a:latin typeface="PCS NEPALI" pitchFamily="82" charset="0"/>
              </a:rPr>
              <a:t>sng</a:t>
            </a:r>
            <a:r>
              <a:rPr lang="en-US" sz="4400" dirty="0">
                <a:latin typeface="PCS NEPALI" pitchFamily="82" charset="0"/>
              </a:rPr>
              <a:t> </a:t>
            </a:r>
            <a:r>
              <a:rPr lang="en-US" sz="4400" dirty="0" err="1">
                <a:latin typeface="PCS NEPALI" pitchFamily="82" charset="0"/>
              </a:rPr>
              <a:t>tyf</a:t>
            </a:r>
            <a:r>
              <a:rPr lang="en-US" sz="4400" dirty="0">
                <a:latin typeface="PCS NEPALI" pitchFamily="82" charset="0"/>
              </a:rPr>
              <a:t> </a:t>
            </a:r>
            <a:r>
              <a:rPr lang="en-US" sz="4400" dirty="0" err="1" smtClean="0">
                <a:latin typeface="PCS NEPALI" pitchFamily="82" charset="0"/>
              </a:rPr>
              <a:t>Joj:yfkg</a:t>
            </a:r>
            <a:r>
              <a:rPr lang="ne-NP" sz="4400" dirty="0">
                <a:latin typeface="PCS NEPALI" pitchFamily="82" charset="0"/>
              </a:rPr>
              <a:t> </a:t>
            </a:r>
            <a:r>
              <a:rPr lang="ne-NP" sz="4400" dirty="0" smtClean="0">
                <a:latin typeface="PCS NEPALI" pitchFamily="82" charset="0"/>
              </a:rPr>
              <a:t>तर्फ</a:t>
            </a:r>
            <a:endParaRPr lang="en-US" dirty="0"/>
          </a:p>
        </p:txBody>
      </p:sp>
      <p:sp>
        <p:nvSpPr>
          <p:cNvPr id="6" name="TextBox 5"/>
          <p:cNvSpPr txBox="1"/>
          <p:nvPr/>
        </p:nvSpPr>
        <p:spPr>
          <a:xfrm>
            <a:off x="990600" y="4419600"/>
            <a:ext cx="7086600" cy="1477328"/>
          </a:xfrm>
          <a:prstGeom prst="rect">
            <a:avLst/>
          </a:prstGeom>
          <a:noFill/>
        </p:spPr>
        <p:txBody>
          <a:bodyPr wrap="square" rtlCol="0">
            <a:spAutoFit/>
          </a:bodyPr>
          <a:lstStyle/>
          <a:p>
            <a:pPr algn="ctr">
              <a:buNone/>
              <a:defRPr/>
            </a:pPr>
            <a:r>
              <a:rPr lang="en-US" b="1" u="sng" dirty="0" err="1">
                <a:solidFill>
                  <a:schemeClr val="tx2"/>
                </a:solidFill>
                <a:latin typeface="Urban_nep" pitchFamily="2" charset="0"/>
              </a:rPr>
              <a:t>clGtd</a:t>
            </a:r>
            <a:r>
              <a:rPr lang="en-US" b="1" u="sng" dirty="0">
                <a:solidFill>
                  <a:schemeClr val="tx2"/>
                </a:solidFill>
                <a:latin typeface="Urban_nep" pitchFamily="2" charset="0"/>
              </a:rPr>
              <a:t> </a:t>
            </a:r>
            <a:r>
              <a:rPr lang="en-US" b="1" u="sng" dirty="0" err="1">
                <a:solidFill>
                  <a:schemeClr val="tx2"/>
                </a:solidFill>
                <a:latin typeface="Urban_nep" pitchFamily="2" charset="0"/>
              </a:rPr>
              <a:t>lg:sf;g</a:t>
            </a:r>
            <a:r>
              <a:rPr lang="en-US" dirty="0">
                <a:solidFill>
                  <a:schemeClr val="tx2"/>
                </a:solidFill>
                <a:latin typeface="Urban_nep" pitchFamily="2" charset="0"/>
              </a:rPr>
              <a:t> </a:t>
            </a:r>
            <a:endParaRPr lang="en-US" b="1" dirty="0">
              <a:solidFill>
                <a:schemeClr val="tx2"/>
              </a:solidFill>
              <a:latin typeface="Urban_nep" pitchFamily="2" charset="0"/>
            </a:endParaRPr>
          </a:p>
          <a:p>
            <a:pPr>
              <a:defRPr/>
            </a:pPr>
            <a:endParaRPr lang="en-US" b="1" dirty="0">
              <a:latin typeface="Urban_nep" pitchFamily="2" charset="0"/>
            </a:endParaRPr>
          </a:p>
          <a:p>
            <a:pPr>
              <a:defRPr/>
            </a:pPr>
            <a:r>
              <a:rPr lang="en-US" b="1" dirty="0" err="1">
                <a:latin typeface="Urban_nep" pitchFamily="2" charset="0"/>
              </a:rPr>
              <a:t>xfn</a:t>
            </a:r>
            <a:r>
              <a:rPr lang="en-US" b="1" dirty="0">
                <a:latin typeface="Urban_nep" pitchFamily="2" charset="0"/>
              </a:rPr>
              <a:t> </a:t>
            </a:r>
            <a:r>
              <a:rPr lang="en-US" b="1" dirty="0">
                <a:latin typeface="Times New Roman" pitchFamily="18" charset="0"/>
                <a:cs typeface="Times New Roman" pitchFamily="18" charset="0"/>
              </a:rPr>
              <a:t>DUMPING</a:t>
            </a:r>
            <a:r>
              <a:rPr lang="en-US" b="1" dirty="0">
                <a:latin typeface="Urban_nep" pitchFamily="2" charset="0"/>
              </a:rPr>
              <a:t> </a:t>
            </a:r>
            <a:r>
              <a:rPr lang="en-US" b="1" dirty="0" err="1">
                <a:latin typeface="Urban_nep" pitchFamily="2" charset="0"/>
              </a:rPr>
              <a:t>eO</a:t>
            </a:r>
            <a:r>
              <a:rPr lang="en-US" b="1" dirty="0">
                <a:latin typeface="Urban_nep" pitchFamily="2" charset="0"/>
              </a:rPr>
              <a:t>{ /x]</a:t>
            </a:r>
            <a:r>
              <a:rPr lang="en-US" b="1" dirty="0" err="1">
                <a:latin typeface="Urban_nep" pitchFamily="2" charset="0"/>
              </a:rPr>
              <a:t>sf</a:t>
            </a:r>
            <a:r>
              <a:rPr lang="en-US" b="1" dirty="0">
                <a:latin typeface="Urban_nep" pitchFamily="2" charset="0"/>
              </a:rPr>
              <a:t>] -;]</a:t>
            </a:r>
            <a:r>
              <a:rPr lang="en-US" b="1" dirty="0" err="1">
                <a:latin typeface="Urban_nep" pitchFamily="2" charset="0"/>
              </a:rPr>
              <a:t>ptL</a:t>
            </a:r>
            <a:r>
              <a:rPr lang="en-US" b="1" dirty="0">
                <a:latin typeface="Urban_nep" pitchFamily="2" charset="0"/>
              </a:rPr>
              <a:t> </a:t>
            </a:r>
            <a:r>
              <a:rPr lang="en-US" b="1" dirty="0" err="1">
                <a:latin typeface="Urban_nep" pitchFamily="2" charset="0"/>
              </a:rPr>
              <a:t>vf</a:t>
            </a:r>
            <a:r>
              <a:rPr lang="en-US" b="1" dirty="0">
                <a:latin typeface="Urban_nep" pitchFamily="2" charset="0"/>
              </a:rPr>
              <a:t>]</a:t>
            </a:r>
            <a:r>
              <a:rPr lang="en-US" b="1" dirty="0" err="1">
                <a:latin typeface="Urban_nep" pitchFamily="2" charset="0"/>
              </a:rPr>
              <a:t>nf</a:t>
            </a:r>
            <a:r>
              <a:rPr lang="en-US" b="1" dirty="0">
                <a:latin typeface="Urban_nep" pitchFamily="2" charset="0"/>
              </a:rPr>
              <a:t> </a:t>
            </a:r>
            <a:r>
              <a:rPr lang="en-US" b="1" dirty="0" err="1">
                <a:latin typeface="Urban_nep" pitchFamily="2" charset="0"/>
              </a:rPr>
              <a:t>lsgf</a:t>
            </a:r>
            <a:r>
              <a:rPr lang="en-US" b="1" dirty="0">
                <a:latin typeface="Urban_nep" pitchFamily="2" charset="0"/>
              </a:rPr>
              <a:t>/</a:t>
            </a:r>
            <a:r>
              <a:rPr lang="en-US" b="1" dirty="0" err="1">
                <a:latin typeface="Urban_nep" pitchFamily="2" charset="0"/>
              </a:rPr>
              <a:t>df</a:t>
            </a:r>
            <a:r>
              <a:rPr lang="en-US" b="1" dirty="0">
                <a:latin typeface="Urban_nep" pitchFamily="2" charset="0"/>
              </a:rPr>
              <a:t>_</a:t>
            </a:r>
          </a:p>
          <a:p>
            <a:pPr>
              <a:defRPr/>
            </a:pPr>
            <a:r>
              <a:rPr lang="en-US" b="1" dirty="0">
                <a:latin typeface="Times New Roman" pitchFamily="18" charset="0"/>
                <a:cs typeface="Times New Roman" pitchFamily="18" charset="0"/>
              </a:rPr>
              <a:t>Controlled Dumping </a:t>
            </a:r>
            <a:r>
              <a:rPr lang="en-US" b="1" dirty="0" err="1">
                <a:latin typeface="Urban_nep" pitchFamily="2" charset="0"/>
              </a:rPr>
              <a:t>sf</a:t>
            </a:r>
            <a:r>
              <a:rPr lang="en-US" b="1" dirty="0">
                <a:latin typeface="Urban_nep" pitchFamily="2" charset="0"/>
              </a:rPr>
              <a:t>] k\of; </a:t>
            </a:r>
            <a:r>
              <a:rPr lang="en-US" b="1" dirty="0" err="1">
                <a:latin typeface="Urban_nep" pitchFamily="2" charset="0"/>
              </a:rPr>
              <a:t>eO</a:t>
            </a:r>
            <a:r>
              <a:rPr lang="en-US" b="1" dirty="0">
                <a:latin typeface="Urban_nep" pitchFamily="2" charset="0"/>
              </a:rPr>
              <a:t>{ /x]</a:t>
            </a:r>
            <a:r>
              <a:rPr lang="en-US" b="1" dirty="0" err="1">
                <a:latin typeface="Urban_nep" pitchFamily="2" charset="0"/>
              </a:rPr>
              <a:t>sf</a:t>
            </a:r>
            <a:r>
              <a:rPr lang="en-US" b="1" dirty="0">
                <a:latin typeface="Urban_nep" pitchFamily="2" charset="0"/>
              </a:rPr>
              <a:t>]</a:t>
            </a:r>
          </a:p>
          <a:p>
            <a:endParaRPr lang="en-US" dirty="0"/>
          </a:p>
        </p:txBody>
      </p:sp>
      <p:sp>
        <p:nvSpPr>
          <p:cNvPr id="5" name="Slide Number Placeholder 4"/>
          <p:cNvSpPr>
            <a:spLocks noGrp="1"/>
          </p:cNvSpPr>
          <p:nvPr>
            <p:ph type="sldNum" sz="quarter" idx="12"/>
          </p:nvPr>
        </p:nvSpPr>
        <p:spPr/>
        <p:txBody>
          <a:bodyPr/>
          <a:lstStyle/>
          <a:p>
            <a:fld id="{D5A3C07E-D37F-45BB-9AEA-E961484A1A12}" type="slidenum">
              <a:rPr lang="en-US" smtClean="0"/>
              <a:t>80</a:t>
            </a:fld>
            <a:endParaRPr lang="en-US"/>
          </a:p>
        </p:txBody>
      </p:sp>
    </p:spTree>
    <p:extLst>
      <p:ext uri="{BB962C8B-B14F-4D97-AF65-F5344CB8AC3E}">
        <p14:creationId xmlns:p14="http://schemas.microsoft.com/office/powerpoint/2010/main" val="176551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sz="2800" dirty="0" err="1" smtClean="0">
                <a:latin typeface="PCS NEPALI" pitchFamily="82" charset="0"/>
              </a:rPr>
              <a:t>kmf</a:t>
            </a:r>
            <a:r>
              <a:rPr lang="en-US" sz="2800" dirty="0" smtClean="0">
                <a:latin typeface="PCS NEPALI" pitchFamily="82" charset="0"/>
              </a:rPr>
              <a:t>]</a:t>
            </a:r>
            <a:r>
              <a:rPr lang="en-US" sz="2800" dirty="0" err="1" smtClean="0">
                <a:latin typeface="PCS NEPALI" pitchFamily="82" charset="0"/>
              </a:rPr>
              <a:t>xf</a:t>
            </a:r>
            <a:r>
              <a:rPr lang="en-US" sz="2800" dirty="0" smtClean="0">
                <a:latin typeface="PCS NEPALI" pitchFamily="82" charset="0"/>
              </a:rPr>
              <a:t>]/ ;+</a:t>
            </a:r>
            <a:r>
              <a:rPr lang="en-US" sz="2800" dirty="0" err="1" smtClean="0">
                <a:latin typeface="PCS NEPALI" pitchFamily="82" charset="0"/>
              </a:rPr>
              <a:t>sng</a:t>
            </a:r>
            <a:r>
              <a:rPr lang="en-US" sz="2800" dirty="0" smtClean="0">
                <a:latin typeface="PCS NEPALI" pitchFamily="82" charset="0"/>
              </a:rPr>
              <a:t> </a:t>
            </a:r>
            <a:r>
              <a:rPr lang="en-US" sz="2800" dirty="0" err="1" smtClean="0">
                <a:latin typeface="PCS NEPALI" pitchFamily="82" charset="0"/>
              </a:rPr>
              <a:t>tyf</a:t>
            </a:r>
            <a:r>
              <a:rPr lang="en-US" sz="2800" dirty="0" smtClean="0">
                <a:latin typeface="PCS NEPALI" pitchFamily="82" charset="0"/>
              </a:rPr>
              <a:t> </a:t>
            </a:r>
            <a:r>
              <a:rPr lang="en-US" sz="2800" dirty="0" err="1" smtClean="0">
                <a:latin typeface="PCS NEPALI" pitchFamily="82" charset="0"/>
              </a:rPr>
              <a:t>Joj:yfkg</a:t>
            </a:r>
            <a:endParaRPr lang="en-US" sz="2800" dirty="0"/>
          </a:p>
        </p:txBody>
      </p:sp>
      <p:sp>
        <p:nvSpPr>
          <p:cNvPr id="3" name="Content Placeholder 2"/>
          <p:cNvSpPr>
            <a:spLocks noGrp="1"/>
          </p:cNvSpPr>
          <p:nvPr>
            <p:ph idx="1"/>
          </p:nvPr>
        </p:nvSpPr>
        <p:spPr>
          <a:xfrm>
            <a:off x="457200" y="1066800"/>
            <a:ext cx="8229600" cy="5059363"/>
          </a:xfrm>
        </p:spPr>
        <p:txBody>
          <a:bodyPr>
            <a:normAutofit/>
          </a:bodyPr>
          <a:lstStyle/>
          <a:p>
            <a:pPr algn="ctr">
              <a:buNone/>
            </a:pPr>
            <a:r>
              <a:rPr lang="en-US" sz="2800" b="1" u="sng" dirty="0" err="1" smtClean="0">
                <a:solidFill>
                  <a:schemeClr val="tx2"/>
                </a:solidFill>
                <a:latin typeface="Urban_nep" pitchFamily="2" charset="0"/>
              </a:rPr>
              <a:t>cGo</a:t>
            </a:r>
            <a:r>
              <a:rPr lang="en-US" sz="2800" b="1" u="sng" dirty="0" smtClean="0">
                <a:solidFill>
                  <a:schemeClr val="tx2"/>
                </a:solidFill>
                <a:latin typeface="Urban_nep" pitchFamily="2" charset="0"/>
              </a:rPr>
              <a:t> </a:t>
            </a:r>
            <a:r>
              <a:rPr lang="en-US" sz="2800" b="1" u="sng" dirty="0" err="1" smtClean="0">
                <a:solidFill>
                  <a:schemeClr val="tx2"/>
                </a:solidFill>
                <a:latin typeface="Urban_nep" pitchFamily="2" charset="0"/>
              </a:rPr>
              <a:t>sfo</a:t>
            </a:r>
            <a:r>
              <a:rPr lang="en-US" sz="2800" b="1" u="sng" dirty="0" smtClean="0">
                <a:solidFill>
                  <a:schemeClr val="tx2"/>
                </a:solidFill>
                <a:latin typeface="Urban_nep" pitchFamily="2" charset="0"/>
              </a:rPr>
              <a:t>{x?</a:t>
            </a:r>
          </a:p>
          <a:p>
            <a:pPr algn="ctr">
              <a:buNone/>
            </a:pPr>
            <a:endParaRPr lang="en-US" sz="2800" b="1" u="sng" dirty="0" smtClean="0">
              <a:solidFill>
                <a:schemeClr val="tx2"/>
              </a:solidFill>
              <a:latin typeface="Urban_nep" pitchFamily="2" charset="0"/>
            </a:endParaRPr>
          </a:p>
          <a:p>
            <a:pPr>
              <a:defRPr/>
            </a:pPr>
            <a:r>
              <a:rPr lang="en-US" sz="2400" b="1" dirty="0">
                <a:latin typeface="Urban_nep" pitchFamily="2" charset="0"/>
              </a:rPr>
              <a:t>j]</a:t>
            </a:r>
            <a:r>
              <a:rPr lang="en-US" sz="2400" b="1" dirty="0" err="1">
                <a:latin typeface="Urban_nep" pitchFamily="2" charset="0"/>
              </a:rPr>
              <a:t>jfl</a:t>
            </a:r>
            <a:r>
              <a:rPr lang="en-US" sz="2400" b="1" dirty="0">
                <a:latin typeface="Urban_nep" pitchFamily="2" charset="0"/>
              </a:rPr>
              <a:t>/;] </a:t>
            </a:r>
            <a:r>
              <a:rPr lang="en-US" sz="2400" b="1" dirty="0" err="1">
                <a:latin typeface="Urban_nep" pitchFamily="2" charset="0"/>
              </a:rPr>
              <a:t>nf</a:t>
            </a:r>
            <a:r>
              <a:rPr lang="en-US" sz="2400" b="1" dirty="0">
                <a:latin typeface="Urban_nep" pitchFamily="2" charset="0"/>
              </a:rPr>
              <a:t>; ;tut</a:t>
            </a:r>
          </a:p>
          <a:p>
            <a:pPr>
              <a:defRPr/>
            </a:pPr>
            <a:r>
              <a:rPr lang="en-US" sz="2400" b="1" dirty="0">
                <a:latin typeface="Urban_nep" pitchFamily="2" charset="0"/>
              </a:rPr>
              <a:t>%f*f </a:t>
            </a:r>
            <a:r>
              <a:rPr lang="en-US" sz="2400" b="1" dirty="0" err="1">
                <a:latin typeface="Urban_nep" pitchFamily="2" charset="0"/>
              </a:rPr>
              <a:t>kz</a:t>
            </a:r>
            <a:r>
              <a:rPr lang="en-US" sz="2400" b="1" dirty="0">
                <a:latin typeface="Urban_nep" pitchFamily="2" charset="0"/>
              </a:rPr>
              <a:t>' </a:t>
            </a:r>
            <a:r>
              <a:rPr lang="en-US" sz="2400" b="1" dirty="0" err="1">
                <a:latin typeface="Urban_nep" pitchFamily="2" charset="0"/>
              </a:rPr>
              <a:t>lgoGq</a:t>
            </a:r>
            <a:r>
              <a:rPr lang="en-US" sz="2400" b="1" dirty="0">
                <a:latin typeface="Urban_nep" pitchFamily="2" charset="0"/>
              </a:rPr>
              <a:t>)f</a:t>
            </a:r>
          </a:p>
          <a:p>
            <a:pPr>
              <a:defRPr/>
            </a:pPr>
            <a:r>
              <a:rPr lang="en-US" sz="2400" b="1" dirty="0" err="1">
                <a:latin typeface="Urban_nep" pitchFamily="2" charset="0"/>
              </a:rPr>
              <a:t>cJojl:yt</a:t>
            </a:r>
            <a:r>
              <a:rPr lang="en-US" sz="2400" b="1" dirty="0">
                <a:latin typeface="Urban_nep" pitchFamily="2" charset="0"/>
              </a:rPr>
              <a:t> </a:t>
            </a:r>
            <a:r>
              <a:rPr lang="en-US" sz="2400" b="1" dirty="0" err="1">
                <a:latin typeface="Urban_nep" pitchFamily="2" charset="0"/>
              </a:rPr>
              <a:t>jhf</a:t>
            </a:r>
            <a:r>
              <a:rPr lang="en-US" sz="2400" b="1" dirty="0">
                <a:latin typeface="Urban_nep" pitchFamily="2" charset="0"/>
              </a:rPr>
              <a:t>/ </a:t>
            </a:r>
            <a:r>
              <a:rPr lang="en-US" sz="2400" b="1" dirty="0" err="1">
                <a:latin typeface="Urban_nep" pitchFamily="2" charset="0"/>
              </a:rPr>
              <a:t>tyf</a:t>
            </a:r>
            <a:r>
              <a:rPr lang="en-US" sz="2400" b="1" dirty="0">
                <a:latin typeface="Urban_nep" pitchFamily="2" charset="0"/>
              </a:rPr>
              <a:t> </a:t>
            </a:r>
            <a:r>
              <a:rPr lang="en-US" sz="2400" b="1" dirty="0" err="1">
                <a:latin typeface="Urban_nep" pitchFamily="2" charset="0"/>
              </a:rPr>
              <a:t>km'^kfy</a:t>
            </a:r>
            <a:r>
              <a:rPr lang="en-US" sz="2400" b="1" dirty="0">
                <a:latin typeface="Urban_nep" pitchFamily="2" charset="0"/>
              </a:rPr>
              <a:t> </a:t>
            </a:r>
            <a:r>
              <a:rPr lang="en-US" sz="2400" b="1" dirty="0" err="1">
                <a:latin typeface="Urban_nep" pitchFamily="2" charset="0"/>
              </a:rPr>
              <a:t>lgoGq</a:t>
            </a:r>
            <a:r>
              <a:rPr lang="en-US" sz="2400" b="1" dirty="0">
                <a:latin typeface="Urban_nep" pitchFamily="2" charset="0"/>
              </a:rPr>
              <a:t>)f</a:t>
            </a:r>
          </a:p>
          <a:p>
            <a:pPr>
              <a:defRPr/>
            </a:pPr>
            <a:r>
              <a:rPr lang="en-US" sz="2400" b="1" dirty="0" err="1">
                <a:latin typeface="Urban_nep" pitchFamily="2" charset="0"/>
              </a:rPr>
              <a:t>jftfj</a:t>
            </a:r>
            <a:r>
              <a:rPr lang="en-US" sz="2400" b="1" dirty="0">
                <a:latin typeface="Urban_nep" pitchFamily="2" charset="0"/>
              </a:rPr>
              <a:t>/l)</a:t>
            </a:r>
            <a:r>
              <a:rPr lang="en-US" sz="2400" b="1" dirty="0" err="1">
                <a:latin typeface="Urban_nep" pitchFamily="2" charset="0"/>
              </a:rPr>
              <a:t>fo</a:t>
            </a:r>
            <a:r>
              <a:rPr lang="en-US" sz="2400" b="1" dirty="0">
                <a:latin typeface="Urban_nep" pitchFamily="2" charset="0"/>
              </a:rPr>
              <a:t> </a:t>
            </a:r>
            <a:r>
              <a:rPr lang="en-US" sz="2400" b="1" dirty="0" err="1">
                <a:latin typeface="Urban_nep" pitchFamily="2" charset="0"/>
              </a:rPr>
              <a:t>l;sfotx</a:t>
            </a:r>
            <a:r>
              <a:rPr lang="en-US" sz="2400" b="1" dirty="0">
                <a:latin typeface="Urban_nep" pitchFamily="2" charset="0"/>
              </a:rPr>
              <a:t>? </a:t>
            </a:r>
            <a:r>
              <a:rPr lang="en-US" sz="2400" b="1" dirty="0" err="1">
                <a:latin typeface="Urban_nep" pitchFamily="2" charset="0"/>
              </a:rPr>
              <a:t>pk</a:t>
            </a:r>
            <a:r>
              <a:rPr lang="en-US" sz="2400" b="1" dirty="0">
                <a:latin typeface="Urban_nep" pitchFamily="2" charset="0"/>
              </a:rPr>
              <a:t>/ %</a:t>
            </a:r>
            <a:r>
              <a:rPr lang="en-US" sz="2400" b="1" dirty="0" err="1">
                <a:latin typeface="Urban_nep" pitchFamily="2" charset="0"/>
              </a:rPr>
              <a:t>fglag</a:t>
            </a:r>
            <a:r>
              <a:rPr lang="en-US" sz="2400" b="1" dirty="0">
                <a:latin typeface="Urban_nep" pitchFamily="2" charset="0"/>
              </a:rPr>
              <a:t> </a:t>
            </a:r>
            <a:r>
              <a:rPr lang="en-US" sz="2400" b="1" dirty="0" err="1">
                <a:latin typeface="Urban_nep" pitchFamily="2" charset="0"/>
              </a:rPr>
              <a:t>tyf</a:t>
            </a:r>
            <a:r>
              <a:rPr lang="en-US" sz="2400" b="1" dirty="0">
                <a:latin typeface="Urban_nep" pitchFamily="2" charset="0"/>
              </a:rPr>
              <a:t> </a:t>
            </a:r>
            <a:r>
              <a:rPr lang="en-US" sz="2400" b="1" dirty="0" err="1">
                <a:latin typeface="Urban_nep" pitchFamily="2" charset="0"/>
              </a:rPr>
              <a:t>sf</a:t>
            </a:r>
            <a:r>
              <a:rPr lang="en-US" sz="2400" b="1" dirty="0">
                <a:latin typeface="Urban_nep" pitchFamily="2" charset="0"/>
              </a:rPr>
              <a:t>/</a:t>
            </a:r>
            <a:r>
              <a:rPr lang="en-US" sz="2400" b="1" dirty="0" err="1">
                <a:latin typeface="Urban_nep" pitchFamily="2" charset="0"/>
              </a:rPr>
              <a:t>jfxL</a:t>
            </a:r>
            <a:endParaRPr lang="en-US" sz="2400" b="1" dirty="0">
              <a:latin typeface="Urban_nep" pitchFamily="2" charset="0"/>
            </a:endParaRPr>
          </a:p>
          <a:p>
            <a:pPr>
              <a:defRPr/>
            </a:pPr>
            <a:r>
              <a:rPr lang="en-US" sz="2400" b="1" dirty="0" err="1">
                <a:latin typeface="Urban_nep" pitchFamily="2" charset="0"/>
              </a:rPr>
              <a:t>e':ofxf</a:t>
            </a:r>
            <a:r>
              <a:rPr lang="en-US" sz="2400" b="1" dirty="0">
                <a:latin typeface="Urban_nep" pitchFamily="2" charset="0"/>
              </a:rPr>
              <a:t> </a:t>
            </a:r>
            <a:r>
              <a:rPr lang="en-US" sz="2400" b="1" dirty="0" err="1">
                <a:latin typeface="Urban_nep" pitchFamily="2" charset="0"/>
              </a:rPr>
              <a:t>s's</a:t>
            </a:r>
            <a:r>
              <a:rPr lang="en-US" sz="2400" b="1" dirty="0">
                <a:latin typeface="Urban_nep" pitchFamily="2" charset="0"/>
              </a:rPr>
              <a:t>'/ </a:t>
            </a:r>
            <a:r>
              <a:rPr lang="en-US" sz="2400" b="1" dirty="0" err="1">
                <a:latin typeface="Urban_nep" pitchFamily="2" charset="0"/>
              </a:rPr>
              <a:t>lgoGq</a:t>
            </a:r>
            <a:r>
              <a:rPr lang="en-US" sz="2400" b="1" dirty="0">
                <a:latin typeface="Urban_nep" pitchFamily="2" charset="0"/>
              </a:rPr>
              <a:t>)f </a:t>
            </a:r>
            <a:r>
              <a:rPr lang="en-US" sz="2400" b="1" dirty="0" err="1">
                <a:latin typeface="Urban_nep" pitchFamily="2" charset="0"/>
              </a:rPr>
              <a:t>sfo</a:t>
            </a:r>
            <a:r>
              <a:rPr lang="en-US" sz="2400" b="1" dirty="0">
                <a:latin typeface="Urban_nep" pitchFamily="2" charset="0"/>
              </a:rPr>
              <a:t>{</a:t>
            </a:r>
            <a:r>
              <a:rPr lang="en-US" sz="2400" b="1" dirty="0" err="1">
                <a:latin typeface="Urban_nep" pitchFamily="2" charset="0"/>
              </a:rPr>
              <a:t>qmd</a:t>
            </a:r>
            <a:endParaRPr lang="en-US" sz="2400" b="1" dirty="0">
              <a:latin typeface="Urban_nep" pitchFamily="2" charset="0"/>
            </a:endParaRPr>
          </a:p>
          <a:p>
            <a:pPr>
              <a:defRPr/>
            </a:pPr>
            <a:r>
              <a:rPr lang="en-US" sz="2400" b="1" dirty="0">
                <a:latin typeface="Urban_nep" pitchFamily="2" charset="0"/>
              </a:rPr>
              <a:t>d/]</a:t>
            </a:r>
            <a:r>
              <a:rPr lang="en-US" sz="2400" b="1" dirty="0" err="1">
                <a:latin typeface="Urban_nep" pitchFamily="2" charset="0"/>
              </a:rPr>
              <a:t>sf</a:t>
            </a:r>
            <a:r>
              <a:rPr lang="en-US" sz="2400" b="1" dirty="0">
                <a:latin typeface="Urban_nep" pitchFamily="2" charset="0"/>
              </a:rPr>
              <a:t> </a:t>
            </a:r>
            <a:r>
              <a:rPr lang="en-US" sz="2400" b="1" dirty="0" err="1">
                <a:latin typeface="Urban_nep" pitchFamily="2" charset="0"/>
              </a:rPr>
              <a:t>kz</a:t>
            </a:r>
            <a:r>
              <a:rPr lang="en-US" sz="2400" b="1" dirty="0">
                <a:latin typeface="Urban_nep" pitchFamily="2" charset="0"/>
              </a:rPr>
              <a:t>', k+%</a:t>
            </a:r>
            <a:r>
              <a:rPr lang="en-US" sz="2400" b="1" dirty="0" err="1">
                <a:latin typeface="Urban_nep" pitchFamily="2" charset="0"/>
              </a:rPr>
              <a:t>Lx?sf</a:t>
            </a:r>
            <a:r>
              <a:rPr lang="en-US" sz="2400" b="1" dirty="0">
                <a:latin typeface="Urban_nep" pitchFamily="2" charset="0"/>
              </a:rPr>
              <a:t>] </a:t>
            </a:r>
            <a:r>
              <a:rPr lang="en-US" sz="2400" b="1" dirty="0" err="1" smtClean="0">
                <a:latin typeface="Urban_nep" pitchFamily="2" charset="0"/>
              </a:rPr>
              <a:t>Joj:yfkg</a:t>
            </a:r>
            <a:endParaRPr lang="en-US" sz="2400" b="1" dirty="0" smtClean="0">
              <a:latin typeface="Urban_nep" pitchFamily="2" charset="0"/>
            </a:endParaRPr>
          </a:p>
          <a:p>
            <a:pPr>
              <a:defRPr/>
            </a:pPr>
            <a:r>
              <a:rPr lang="en-US" sz="2400" b="1" dirty="0" smtClean="0">
                <a:latin typeface="Urban_nep" pitchFamily="2" charset="0"/>
              </a:rPr>
              <a:t>;/;</a:t>
            </a:r>
            <a:r>
              <a:rPr lang="en-US" sz="2400" b="1" dirty="0" err="1" smtClean="0">
                <a:latin typeface="Urban_nep" pitchFamily="2" charset="0"/>
              </a:rPr>
              <a:t>kmfO</a:t>
            </a:r>
            <a:r>
              <a:rPr lang="en-US" sz="2400" b="1" dirty="0" smtClean="0">
                <a:latin typeface="Urban_nep" pitchFamily="2" charset="0"/>
              </a:rPr>
              <a:t>{ </a:t>
            </a:r>
            <a:r>
              <a:rPr lang="en-US" sz="2400" b="1" dirty="0" err="1" smtClean="0">
                <a:latin typeface="Urban_nep" pitchFamily="2" charset="0"/>
              </a:rPr>
              <a:t>cleofgdf</a:t>
            </a:r>
            <a:r>
              <a:rPr lang="en-US" sz="2400" b="1" dirty="0" smtClean="0">
                <a:latin typeface="Urban_nep" pitchFamily="2" charset="0"/>
              </a:rPr>
              <a:t> ;/;</a:t>
            </a:r>
            <a:r>
              <a:rPr lang="en-US" sz="2400" b="1" dirty="0" err="1" smtClean="0">
                <a:latin typeface="Urban_nep" pitchFamily="2" charset="0"/>
              </a:rPr>
              <a:t>kmfO</a:t>
            </a:r>
            <a:r>
              <a:rPr lang="en-US" sz="2400" b="1" dirty="0" smtClean="0">
                <a:latin typeface="Urban_nep" pitchFamily="2" charset="0"/>
              </a:rPr>
              <a:t>{ </a:t>
            </a:r>
            <a:r>
              <a:rPr lang="en-US" sz="2400" b="1" dirty="0" err="1" smtClean="0">
                <a:latin typeface="Urban_nep" pitchFamily="2" charset="0"/>
              </a:rPr>
              <a:t>hgzlQm</a:t>
            </a:r>
            <a:r>
              <a:rPr lang="en-US" sz="2400" b="1" dirty="0" smtClean="0">
                <a:latin typeface="Urban_nep" pitchFamily="2" charset="0"/>
              </a:rPr>
              <a:t> </a:t>
            </a:r>
            <a:r>
              <a:rPr lang="en-US" sz="2400" b="1" dirty="0" err="1" smtClean="0">
                <a:latin typeface="Urban_nep" pitchFamily="2" charset="0"/>
              </a:rPr>
              <a:t>kl</a:t>
            </a:r>
            <a:r>
              <a:rPr lang="en-US" sz="2400" b="1" dirty="0" smtClean="0">
                <a:latin typeface="Urban_nep" pitchFamily="2" charset="0"/>
              </a:rPr>
              <a:t>/</a:t>
            </a:r>
            <a:r>
              <a:rPr lang="en-US" sz="2400" b="1" dirty="0" err="1" smtClean="0">
                <a:latin typeface="Urban_nep" pitchFamily="2" charset="0"/>
              </a:rPr>
              <a:t>rfng</a:t>
            </a:r>
            <a:endParaRPr lang="en-US" sz="2400" b="1" dirty="0" smtClean="0">
              <a:latin typeface="Urban_nep" pitchFamily="2" charset="0"/>
            </a:endParaRPr>
          </a:p>
          <a:p>
            <a:pPr>
              <a:defRPr/>
            </a:pPr>
            <a:r>
              <a:rPr lang="en-US" sz="2400" b="1" dirty="0" smtClean="0">
                <a:latin typeface="Urban_nep" pitchFamily="2" charset="0"/>
              </a:rPr>
              <a:t>;/;</a:t>
            </a:r>
            <a:r>
              <a:rPr lang="en-US" sz="2400" b="1" dirty="0" err="1" smtClean="0">
                <a:latin typeface="Urban_nep" pitchFamily="2" charset="0"/>
              </a:rPr>
              <a:t>kmfO</a:t>
            </a:r>
            <a:r>
              <a:rPr lang="en-US" sz="2400" b="1" dirty="0" smtClean="0">
                <a:latin typeface="Urban_nep" pitchFamily="2" charset="0"/>
              </a:rPr>
              <a:t>{ ;</a:t>
            </a:r>
            <a:r>
              <a:rPr lang="en-US" sz="2400" b="1" dirty="0" err="1" smtClean="0">
                <a:latin typeface="Urban_nep" pitchFamily="2" charset="0"/>
              </a:rPr>
              <a:t>DjlGw</a:t>
            </a:r>
            <a:r>
              <a:rPr lang="en-US" sz="2400" b="1" dirty="0" smtClean="0">
                <a:latin typeface="Urban_nep" pitchFamily="2" charset="0"/>
              </a:rPr>
              <a:t> </a:t>
            </a:r>
            <a:r>
              <a:rPr lang="en-US" sz="2400" b="1" dirty="0" err="1" smtClean="0">
                <a:latin typeface="Urban_nep" pitchFamily="2" charset="0"/>
              </a:rPr>
              <a:t>u</a:t>
            </a:r>
            <a:r>
              <a:rPr lang="en-US" sz="2400" b="1" dirty="0" err="1" smtClean="0">
                <a:latin typeface="PCS NEPALI"/>
              </a:rPr>
              <a:t>'</a:t>
            </a:r>
            <a:r>
              <a:rPr lang="en-US" sz="2400" b="1" dirty="0" err="1" smtClean="0">
                <a:latin typeface="Urban_nep" pitchFamily="2" charset="0"/>
              </a:rPr>
              <a:t>gf;f</a:t>
            </a:r>
            <a:r>
              <a:rPr lang="en-US" sz="2400" b="1" dirty="0" smtClean="0">
                <a:latin typeface="Urban_nep" pitchFamily="2" charset="0"/>
              </a:rPr>
              <a:t>] </a:t>
            </a:r>
            <a:r>
              <a:rPr lang="en-US" sz="2400" b="1" dirty="0" err="1" smtClean="0">
                <a:latin typeface="Urban_nep" pitchFamily="2" charset="0"/>
              </a:rPr>
              <a:t>Joj:yfkg</a:t>
            </a:r>
            <a:endParaRPr lang="en-US" sz="2400" b="1" dirty="0">
              <a:latin typeface="Urban_nep" pitchFamily="2" charset="0"/>
            </a:endParaRPr>
          </a:p>
          <a:p>
            <a:pPr>
              <a:defRPr/>
            </a:pPr>
            <a:r>
              <a:rPr lang="en-US" sz="2400" b="1" dirty="0" err="1">
                <a:latin typeface="Urban_nep" pitchFamily="2" charset="0"/>
              </a:rPr>
              <a:t>cflb</a:t>
            </a:r>
            <a:r>
              <a:rPr lang="en-US" sz="2400" b="1" dirty="0">
                <a:latin typeface="Urban_nep" pitchFamily="2" charset="0"/>
              </a:rPr>
              <a:t>=====</a:t>
            </a:r>
          </a:p>
          <a:p>
            <a:pPr>
              <a:buNone/>
            </a:pPr>
            <a:endParaRPr lang="en-US" sz="2800" dirty="0"/>
          </a:p>
        </p:txBody>
      </p:sp>
      <p:sp>
        <p:nvSpPr>
          <p:cNvPr id="5" name="Slide Number Placeholder 4"/>
          <p:cNvSpPr>
            <a:spLocks noGrp="1"/>
          </p:cNvSpPr>
          <p:nvPr>
            <p:ph type="sldNum" sz="quarter" idx="12"/>
          </p:nvPr>
        </p:nvSpPr>
        <p:spPr/>
        <p:txBody>
          <a:bodyPr/>
          <a:lstStyle/>
          <a:p>
            <a:fld id="{D5A3C07E-D37F-45BB-9AEA-E961484A1A12}" type="slidenum">
              <a:rPr lang="en-US" smtClean="0"/>
              <a:t>81</a:t>
            </a:fld>
            <a:endParaRPr lang="en-US"/>
          </a:p>
        </p:txBody>
      </p:sp>
    </p:spTree>
    <p:extLst>
      <p:ext uri="{BB962C8B-B14F-4D97-AF65-F5344CB8AC3E}">
        <p14:creationId xmlns:p14="http://schemas.microsoft.com/office/powerpoint/2010/main" val="75736022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err="1" smtClean="0">
                <a:latin typeface="PCS NEPALI" pitchFamily="82" charset="0"/>
              </a:rPr>
              <a:t>kmf</a:t>
            </a:r>
            <a:r>
              <a:rPr lang="en-US" sz="2800" dirty="0" smtClean="0">
                <a:latin typeface="PCS NEPALI" pitchFamily="82" charset="0"/>
              </a:rPr>
              <a:t>]</a:t>
            </a:r>
            <a:r>
              <a:rPr lang="en-US" sz="2800" dirty="0" err="1" smtClean="0">
                <a:latin typeface="PCS NEPALI" pitchFamily="82" charset="0"/>
              </a:rPr>
              <a:t>xf</a:t>
            </a:r>
            <a:r>
              <a:rPr lang="en-US" sz="2800" dirty="0" smtClean="0">
                <a:latin typeface="PCS NEPALI" pitchFamily="82" charset="0"/>
              </a:rPr>
              <a:t>]/ ;+</a:t>
            </a:r>
            <a:r>
              <a:rPr lang="en-US" sz="2800" dirty="0" err="1" smtClean="0">
                <a:latin typeface="PCS NEPALI" pitchFamily="82" charset="0"/>
              </a:rPr>
              <a:t>sng</a:t>
            </a:r>
            <a:r>
              <a:rPr lang="en-US" sz="2800" dirty="0" smtClean="0">
                <a:latin typeface="PCS NEPALI" pitchFamily="82" charset="0"/>
              </a:rPr>
              <a:t> </a:t>
            </a:r>
            <a:r>
              <a:rPr lang="en-US" sz="2800" dirty="0" err="1" smtClean="0">
                <a:latin typeface="PCS NEPALI" pitchFamily="82" charset="0"/>
              </a:rPr>
              <a:t>tyf</a:t>
            </a:r>
            <a:r>
              <a:rPr lang="en-US" sz="2800" dirty="0" smtClean="0">
                <a:latin typeface="PCS NEPALI" pitchFamily="82" charset="0"/>
              </a:rPr>
              <a:t> </a:t>
            </a:r>
            <a:r>
              <a:rPr lang="en-US" sz="2800" dirty="0" err="1" smtClean="0">
                <a:latin typeface="PCS NEPALI" pitchFamily="82" charset="0"/>
              </a:rPr>
              <a:t>Joj:yfkg</a:t>
            </a:r>
            <a:endParaRPr lang="en-US" sz="2800" dirty="0"/>
          </a:p>
        </p:txBody>
      </p:sp>
      <p:sp>
        <p:nvSpPr>
          <p:cNvPr id="3" name="Content Placeholder 2"/>
          <p:cNvSpPr>
            <a:spLocks noGrp="1"/>
          </p:cNvSpPr>
          <p:nvPr>
            <p:ph idx="1"/>
          </p:nvPr>
        </p:nvSpPr>
        <p:spPr/>
        <p:txBody>
          <a:bodyPr/>
          <a:lstStyle/>
          <a:p>
            <a:pPr algn="ctr">
              <a:buNone/>
            </a:pPr>
            <a:r>
              <a:rPr lang="en-US" sz="2800" dirty="0" err="1" smtClean="0">
                <a:solidFill>
                  <a:schemeClr val="tx2"/>
                </a:solidFill>
                <a:latin typeface="Urban_nep" pitchFamily="2" charset="0"/>
              </a:rPr>
              <a:t>d'Vo</a:t>
            </a:r>
            <a:r>
              <a:rPr lang="en-US" sz="2800" dirty="0" smtClean="0">
                <a:solidFill>
                  <a:schemeClr val="tx2"/>
                </a:solidFill>
                <a:latin typeface="Urban_nep" pitchFamily="2" charset="0"/>
              </a:rPr>
              <a:t> </a:t>
            </a:r>
            <a:r>
              <a:rPr lang="en-US" sz="2800" dirty="0" err="1" smtClean="0">
                <a:solidFill>
                  <a:schemeClr val="tx2"/>
                </a:solidFill>
                <a:latin typeface="Urban_nep" pitchFamily="2" charset="0"/>
              </a:rPr>
              <a:t>r'gf</a:t>
            </a:r>
            <a:r>
              <a:rPr lang="en-US" sz="2800" dirty="0" smtClean="0">
                <a:solidFill>
                  <a:schemeClr val="tx2"/>
                </a:solidFill>
                <a:latin typeface="Urban_nep" pitchFamily="2" charset="0"/>
              </a:rPr>
              <a:t>}</a:t>
            </a:r>
            <a:r>
              <a:rPr lang="en-US" sz="2800" dirty="0" err="1" smtClean="0">
                <a:solidFill>
                  <a:schemeClr val="tx2"/>
                </a:solidFill>
                <a:latin typeface="Urban_nep" pitchFamily="2" charset="0"/>
              </a:rPr>
              <a:t>ltx</a:t>
            </a:r>
            <a:r>
              <a:rPr lang="en-US" sz="2800" dirty="0" smtClean="0">
                <a:solidFill>
                  <a:schemeClr val="tx2"/>
                </a:solidFill>
                <a:latin typeface="Urban_nep" pitchFamily="2" charset="0"/>
              </a:rPr>
              <a:t>?</a:t>
            </a:r>
          </a:p>
          <a:p>
            <a:pPr algn="ctr">
              <a:buNone/>
            </a:pPr>
            <a:endParaRPr lang="en-US" sz="2800" dirty="0" smtClean="0">
              <a:solidFill>
                <a:schemeClr val="tx2"/>
              </a:solidFill>
              <a:latin typeface="Urban_nep" pitchFamily="2" charset="0"/>
            </a:endParaRPr>
          </a:p>
          <a:p>
            <a:r>
              <a:rPr lang="en-US" sz="2400" b="1" dirty="0">
                <a:latin typeface="Urban_nep" pitchFamily="2" charset="0"/>
              </a:rPr>
              <a:t>;+</a:t>
            </a:r>
            <a:r>
              <a:rPr lang="en-US" sz="2400" b="1" dirty="0" err="1">
                <a:latin typeface="Urban_nep" pitchFamily="2" charset="0"/>
              </a:rPr>
              <a:t>sng</a:t>
            </a:r>
            <a:r>
              <a:rPr lang="en-US" sz="2400" b="1" dirty="0">
                <a:latin typeface="Urban_nep" pitchFamily="2" charset="0"/>
              </a:rPr>
              <a:t> </a:t>
            </a:r>
            <a:r>
              <a:rPr lang="en-US" sz="2400" b="1" dirty="0" err="1">
                <a:latin typeface="Urban_nep" pitchFamily="2" charset="0"/>
              </a:rPr>
              <a:t>tyf</a:t>
            </a:r>
            <a:r>
              <a:rPr lang="en-US" sz="2400" b="1" dirty="0">
                <a:latin typeface="Urban_nep" pitchFamily="2" charset="0"/>
              </a:rPr>
              <a:t> :</a:t>
            </a:r>
            <a:r>
              <a:rPr lang="en-US" sz="2400" b="1" dirty="0" err="1">
                <a:latin typeface="Urban_nep" pitchFamily="2" charset="0"/>
              </a:rPr>
              <a:t>yfgfGt</a:t>
            </a:r>
            <a:r>
              <a:rPr lang="en-US" sz="2400" b="1" dirty="0">
                <a:latin typeface="Urban_nep" pitchFamily="2" charset="0"/>
              </a:rPr>
              <a:t>/)f</a:t>
            </a:r>
          </a:p>
          <a:p>
            <a:r>
              <a:rPr lang="en-US" sz="2400" b="1" dirty="0">
                <a:latin typeface="Times New Roman" pitchFamily="18" charset="0"/>
                <a:cs typeface="Times New Roman" pitchFamily="18" charset="0"/>
              </a:rPr>
              <a:t>PROCESSING AND TREATMENT</a:t>
            </a:r>
          </a:p>
          <a:p>
            <a:r>
              <a:rPr lang="ne-NP" sz="2400" b="1" dirty="0">
                <a:latin typeface="Urban_nep" pitchFamily="2" charset="0"/>
                <a:cs typeface="Times New Roman" pitchFamily="18" charset="0"/>
              </a:rPr>
              <a:t>नागरिक सचेतना र सहभागीता</a:t>
            </a:r>
          </a:p>
          <a:p>
            <a:r>
              <a:rPr lang="en-US" sz="2400" b="1" dirty="0" err="1">
                <a:latin typeface="Urban_nep" pitchFamily="2" charset="0"/>
                <a:cs typeface="Times New Roman" pitchFamily="18" charset="0"/>
              </a:rPr>
              <a:t>clGtd</a:t>
            </a:r>
            <a:r>
              <a:rPr lang="en-US" sz="2400" b="1" dirty="0">
                <a:latin typeface="Urban_nep" pitchFamily="2" charset="0"/>
                <a:cs typeface="Times New Roman" pitchFamily="18" charset="0"/>
              </a:rPr>
              <a:t> </a:t>
            </a:r>
            <a:r>
              <a:rPr lang="en-US" sz="2400" b="1" dirty="0" err="1">
                <a:latin typeface="Urban_nep" pitchFamily="2" charset="0"/>
                <a:cs typeface="Times New Roman" pitchFamily="18" charset="0"/>
              </a:rPr>
              <a:t>lg:sf;g</a:t>
            </a:r>
            <a:r>
              <a:rPr lang="en-US" sz="2400" b="1" dirty="0">
                <a:latin typeface="Urban_nep" pitchFamily="2" charset="0"/>
                <a:cs typeface="Times New Roman" pitchFamily="18" charset="0"/>
              </a:rPr>
              <a:t> </a:t>
            </a:r>
            <a:r>
              <a:rPr lang="en-US" sz="2400" dirty="0" smtClean="0">
                <a:latin typeface="Urban_nep" pitchFamily="2" charset="0"/>
                <a:cs typeface="Times New Roman" pitchFamily="18" charset="0"/>
              </a:rPr>
              <a:t>-</a:t>
            </a:r>
            <a:r>
              <a:rPr lang="en-US" sz="2400" dirty="0" err="1" smtClean="0">
                <a:latin typeface="Urban_nep" pitchFamily="2" charset="0"/>
                <a:cs typeface="Times New Roman" pitchFamily="18" charset="0"/>
              </a:rPr>
              <a:t>Joj:yfkg</a:t>
            </a:r>
            <a:r>
              <a:rPr lang="en-US" sz="2400" dirty="0" smtClean="0">
                <a:latin typeface="Urban_nep" pitchFamily="2" charset="0"/>
                <a:cs typeface="Times New Roman" pitchFamily="18" charset="0"/>
              </a:rPr>
              <a:t>_</a:t>
            </a:r>
          </a:p>
          <a:p>
            <a:r>
              <a:rPr lang="en-US" sz="2400" dirty="0" smtClean="0">
                <a:latin typeface="Urban_nep" pitchFamily="2" charset="0"/>
                <a:cs typeface="Times New Roman" pitchFamily="18" charset="0"/>
              </a:rPr>
              <a:t>;</a:t>
            </a:r>
            <a:r>
              <a:rPr lang="en-US" sz="2400" dirty="0" err="1" smtClean="0">
                <a:latin typeface="Urban_nep" pitchFamily="2" charset="0"/>
                <a:cs typeface="Times New Roman" pitchFamily="18" charset="0"/>
              </a:rPr>
              <a:t>fdflhs</a:t>
            </a:r>
            <a:r>
              <a:rPr lang="en-US" sz="2400" dirty="0" smtClean="0">
                <a:latin typeface="Urban_nep" pitchFamily="2" charset="0"/>
                <a:cs typeface="Times New Roman" pitchFamily="18" charset="0"/>
              </a:rPr>
              <a:t> </a:t>
            </a:r>
            <a:r>
              <a:rPr lang="en-US" sz="2400" dirty="0" err="1" smtClean="0">
                <a:latin typeface="Urban_nep" pitchFamily="2" charset="0"/>
                <a:cs typeface="Times New Roman" pitchFamily="18" charset="0"/>
              </a:rPr>
              <a:t>kl</a:t>
            </a:r>
            <a:r>
              <a:rPr lang="en-US" sz="2400" dirty="0" smtClean="0">
                <a:latin typeface="Urban_nep" pitchFamily="2" charset="0"/>
                <a:cs typeface="Times New Roman" pitchFamily="18" charset="0"/>
              </a:rPr>
              <a:t>/</a:t>
            </a:r>
            <a:r>
              <a:rPr lang="en-US" sz="2400" dirty="0" err="1" smtClean="0">
                <a:latin typeface="Urban_nep" pitchFamily="2" charset="0"/>
                <a:cs typeface="Times New Roman" pitchFamily="18" charset="0"/>
              </a:rPr>
              <a:t>rfng</a:t>
            </a:r>
            <a:r>
              <a:rPr lang="en-US" sz="2400" dirty="0" smtClean="0">
                <a:latin typeface="Urban_nep" pitchFamily="2" charset="0"/>
                <a:cs typeface="Times New Roman" pitchFamily="18" charset="0"/>
              </a:rPr>
              <a:t>  </a:t>
            </a:r>
          </a:p>
          <a:p>
            <a:pPr algn="ctr">
              <a:buNone/>
            </a:pPr>
            <a:endParaRPr lang="en-US" dirty="0"/>
          </a:p>
        </p:txBody>
      </p:sp>
      <p:sp>
        <p:nvSpPr>
          <p:cNvPr id="5" name="Slide Number Placeholder 4"/>
          <p:cNvSpPr>
            <a:spLocks noGrp="1"/>
          </p:cNvSpPr>
          <p:nvPr>
            <p:ph type="sldNum" sz="quarter" idx="12"/>
          </p:nvPr>
        </p:nvSpPr>
        <p:spPr/>
        <p:txBody>
          <a:bodyPr/>
          <a:lstStyle/>
          <a:p>
            <a:fld id="{D5A3C07E-D37F-45BB-9AEA-E961484A1A12}" type="slidenum">
              <a:rPr lang="en-US" smtClean="0"/>
              <a:t>82</a:t>
            </a:fld>
            <a:endParaRPr lang="en-US"/>
          </a:p>
        </p:txBody>
      </p:sp>
    </p:spTree>
    <p:extLst>
      <p:ext uri="{BB962C8B-B14F-4D97-AF65-F5344CB8AC3E}">
        <p14:creationId xmlns:p14="http://schemas.microsoft.com/office/powerpoint/2010/main" val="156929488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2800" dirty="0" err="1" smtClean="0">
                <a:latin typeface="PCS NEPALI" pitchFamily="82" charset="0"/>
              </a:rPr>
              <a:t>ljkb</a:t>
            </a:r>
            <a:r>
              <a:rPr lang="en-US" sz="2800" dirty="0" smtClean="0">
                <a:latin typeface="PCS NEPALI" pitchFamily="82" charset="0"/>
              </a:rPr>
              <a:t>\ </a:t>
            </a:r>
            <a:r>
              <a:rPr lang="en-US" sz="2800" dirty="0" err="1" smtClean="0">
                <a:latin typeface="PCS NEPALI" pitchFamily="82" charset="0"/>
              </a:rPr>
              <a:t>Joj:yfkg</a:t>
            </a:r>
            <a:endParaRPr lang="en-US" sz="2800" dirty="0"/>
          </a:p>
        </p:txBody>
      </p:sp>
      <p:sp>
        <p:nvSpPr>
          <p:cNvPr id="3" name="Content Placeholder 2"/>
          <p:cNvSpPr>
            <a:spLocks noGrp="1"/>
          </p:cNvSpPr>
          <p:nvPr>
            <p:ph idx="1"/>
          </p:nvPr>
        </p:nvSpPr>
        <p:spPr>
          <a:xfrm>
            <a:off x="457200" y="762000"/>
            <a:ext cx="8229600" cy="5364163"/>
          </a:xfrm>
        </p:spPr>
        <p:txBody>
          <a:bodyPr>
            <a:normAutofit/>
          </a:bodyPr>
          <a:lstStyle/>
          <a:p>
            <a:pPr>
              <a:buNone/>
            </a:pPr>
            <a:r>
              <a:rPr lang="en-US" sz="2400" dirty="0" smtClean="0">
                <a:latin typeface="PCS NEPALI" pitchFamily="82" charset="0"/>
              </a:rPr>
              <a:t>		</a:t>
            </a:r>
            <a:r>
              <a:rPr lang="en-US" sz="2400" dirty="0" err="1" smtClean="0">
                <a:solidFill>
                  <a:schemeClr val="accent1"/>
                </a:solidFill>
                <a:latin typeface="PCS NEPALI" pitchFamily="82" charset="0"/>
              </a:rPr>
              <a:t>cfunfuL</a:t>
            </a:r>
            <a:r>
              <a:rPr lang="en-US" sz="2400" dirty="0" smtClean="0">
                <a:solidFill>
                  <a:schemeClr val="accent1"/>
                </a:solidFill>
                <a:latin typeface="PCS NEPALI" pitchFamily="82" charset="0"/>
              </a:rPr>
              <a:t> </a:t>
            </a:r>
            <a:r>
              <a:rPr lang="en-US" sz="2400" dirty="0" err="1" smtClean="0">
                <a:solidFill>
                  <a:schemeClr val="accent1"/>
                </a:solidFill>
                <a:latin typeface="PCS NEPALI" pitchFamily="82" charset="0"/>
              </a:rPr>
              <a:t>lgoGq</a:t>
            </a:r>
            <a:r>
              <a:rPr lang="en-US" sz="2400" dirty="0" smtClean="0">
                <a:solidFill>
                  <a:schemeClr val="accent1"/>
                </a:solidFill>
                <a:latin typeface="PCS NEPALI" pitchFamily="82" charset="0"/>
              </a:rPr>
              <a:t>)</a:t>
            </a:r>
            <a:r>
              <a:rPr lang="en-US" sz="2400" dirty="0" err="1" smtClean="0">
                <a:solidFill>
                  <a:schemeClr val="accent1"/>
                </a:solidFill>
                <a:latin typeface="PCS NEPALI" pitchFamily="82" charset="0"/>
              </a:rPr>
              <a:t>fsf</a:t>
            </a:r>
            <a:r>
              <a:rPr lang="en-US" sz="2400" dirty="0" smtClean="0">
                <a:solidFill>
                  <a:schemeClr val="accent1"/>
                </a:solidFill>
                <a:latin typeface="PCS NEPALI" pitchFamily="82" charset="0"/>
              </a:rPr>
              <a:t> </a:t>
            </a:r>
            <a:r>
              <a:rPr lang="en-US" sz="2400" dirty="0" err="1" smtClean="0">
                <a:solidFill>
                  <a:schemeClr val="accent1"/>
                </a:solidFill>
                <a:latin typeface="PCS NEPALI" pitchFamily="82" charset="0"/>
              </a:rPr>
              <a:t>nflu</a:t>
            </a:r>
            <a:r>
              <a:rPr lang="en-US" sz="2400" dirty="0" smtClean="0">
                <a:solidFill>
                  <a:schemeClr val="accent1"/>
                </a:solidFill>
                <a:latin typeface="PCS NEPALI" pitchFamily="82" charset="0"/>
              </a:rPr>
              <a:t> </a:t>
            </a:r>
            <a:r>
              <a:rPr lang="en-US" sz="2400" dirty="0" err="1" smtClean="0">
                <a:solidFill>
                  <a:schemeClr val="accent1"/>
                </a:solidFill>
                <a:latin typeface="PCS NEPALI" pitchFamily="82" charset="0"/>
              </a:rPr>
              <a:t>jf</a:t>
            </a:r>
            <a:r>
              <a:rPr lang="en-US" sz="2400" dirty="0" smtClean="0">
                <a:solidFill>
                  <a:schemeClr val="accent1"/>
                </a:solidFill>
                <a:latin typeface="PCS NEPALI" pitchFamily="82" charset="0"/>
              </a:rPr>
              <a:t>?)f </a:t>
            </a:r>
            <a:r>
              <a:rPr lang="en-US" sz="2400" dirty="0" err="1" smtClean="0">
                <a:solidFill>
                  <a:schemeClr val="accent1"/>
                </a:solidFill>
                <a:latin typeface="PCS NEPALI" pitchFamily="82" charset="0"/>
              </a:rPr>
              <a:t>oGq</a:t>
            </a:r>
            <a:r>
              <a:rPr lang="en-US" sz="2400" dirty="0" smtClean="0">
                <a:solidFill>
                  <a:schemeClr val="accent1"/>
                </a:solidFill>
                <a:latin typeface="PCS NEPALI" pitchFamily="82" charset="0"/>
              </a:rPr>
              <a:t> </a:t>
            </a:r>
            <a:r>
              <a:rPr lang="en-US" sz="2400" dirty="0" err="1" smtClean="0">
                <a:solidFill>
                  <a:schemeClr val="accent1"/>
                </a:solidFill>
                <a:latin typeface="PCS NEPALI" pitchFamily="82" charset="0"/>
              </a:rPr>
              <a:t>kl</a:t>
            </a:r>
            <a:r>
              <a:rPr lang="en-US" sz="2400" dirty="0" smtClean="0">
                <a:solidFill>
                  <a:schemeClr val="accent1"/>
                </a:solidFill>
                <a:latin typeface="PCS NEPALI" pitchFamily="82" charset="0"/>
              </a:rPr>
              <a:t>/</a:t>
            </a:r>
            <a:r>
              <a:rPr lang="en-US" sz="2400" dirty="0" err="1" smtClean="0">
                <a:solidFill>
                  <a:schemeClr val="accent1"/>
                </a:solidFill>
                <a:latin typeface="PCS NEPALI" pitchFamily="82" charset="0"/>
              </a:rPr>
              <a:t>rfng</a:t>
            </a:r>
            <a:endParaRPr lang="en-US" sz="2400" dirty="0" smtClean="0">
              <a:solidFill>
                <a:schemeClr val="accent1"/>
              </a:solidFill>
              <a:latin typeface="PCS NEPALI" pitchFamily="82" charset="0"/>
            </a:endParaRPr>
          </a:p>
          <a:p>
            <a:pPr>
              <a:buNone/>
            </a:pPr>
            <a:endParaRPr lang="en-US" sz="2800" dirty="0" smtClean="0">
              <a:latin typeface="PCS NEPALI" pitchFamily="82" charset="0"/>
            </a:endParaRPr>
          </a:p>
          <a:p>
            <a:pPr>
              <a:buNone/>
            </a:pPr>
            <a:endParaRPr lang="en-US" sz="2800" dirty="0" smtClean="0">
              <a:latin typeface="PCS NEPALI" pitchFamily="82" charset="0"/>
            </a:endParaRPr>
          </a:p>
          <a:p>
            <a:pPr>
              <a:buNone/>
            </a:pPr>
            <a:endParaRPr lang="en-US" sz="2800" dirty="0" smtClean="0">
              <a:latin typeface="PCS NEPALI" pitchFamily="82" charset="0"/>
            </a:endParaRPr>
          </a:p>
          <a:p>
            <a:pPr>
              <a:buNone/>
            </a:pPr>
            <a:endParaRPr lang="en-US" sz="2800" dirty="0"/>
          </a:p>
        </p:txBody>
      </p:sp>
      <p:graphicFrame>
        <p:nvGraphicFramePr>
          <p:cNvPr id="5" name="Table 4"/>
          <p:cNvGraphicFramePr>
            <a:graphicFrameLocks noGrp="1"/>
          </p:cNvGraphicFramePr>
          <p:nvPr>
            <p:extLst>
              <p:ext uri="{D42A27DB-BD31-4B8C-83A1-F6EECF244321}">
                <p14:modId xmlns:p14="http://schemas.microsoft.com/office/powerpoint/2010/main" val="1682636455"/>
              </p:ext>
            </p:extLst>
          </p:nvPr>
        </p:nvGraphicFramePr>
        <p:xfrm>
          <a:off x="914400" y="1397000"/>
          <a:ext cx="7391400" cy="3855720"/>
        </p:xfrm>
        <a:graphic>
          <a:graphicData uri="http://schemas.openxmlformats.org/drawingml/2006/table">
            <a:tbl>
              <a:tblPr firstRow="1" bandRow="1">
                <a:tableStyleId>{073A0DAA-6AF3-43AB-8588-CEC1D06C72B9}</a:tableStyleId>
              </a:tblPr>
              <a:tblGrid>
                <a:gridCol w="1478280">
                  <a:extLst>
                    <a:ext uri="{9D8B030D-6E8A-4147-A177-3AD203B41FA5}">
                      <a16:colId xmlns:a16="http://schemas.microsoft.com/office/drawing/2014/main" xmlns="" val="20000"/>
                    </a:ext>
                  </a:extLst>
                </a:gridCol>
                <a:gridCol w="1478280">
                  <a:extLst>
                    <a:ext uri="{9D8B030D-6E8A-4147-A177-3AD203B41FA5}">
                      <a16:colId xmlns:a16="http://schemas.microsoft.com/office/drawing/2014/main" xmlns="" val="20001"/>
                    </a:ext>
                  </a:extLst>
                </a:gridCol>
                <a:gridCol w="1539240">
                  <a:extLst>
                    <a:ext uri="{9D8B030D-6E8A-4147-A177-3AD203B41FA5}">
                      <a16:colId xmlns:a16="http://schemas.microsoft.com/office/drawing/2014/main" xmlns="" val="20002"/>
                    </a:ext>
                  </a:extLst>
                </a:gridCol>
                <a:gridCol w="1417320">
                  <a:extLst>
                    <a:ext uri="{9D8B030D-6E8A-4147-A177-3AD203B41FA5}">
                      <a16:colId xmlns:a16="http://schemas.microsoft.com/office/drawing/2014/main" xmlns="" val="20003"/>
                    </a:ext>
                  </a:extLst>
                </a:gridCol>
                <a:gridCol w="1478280">
                  <a:extLst>
                    <a:ext uri="{9D8B030D-6E8A-4147-A177-3AD203B41FA5}">
                      <a16:colId xmlns:a16="http://schemas.microsoft.com/office/drawing/2014/main" xmlns="" val="20004"/>
                    </a:ext>
                  </a:extLst>
                </a:gridCol>
              </a:tblGrid>
              <a:tr h="431800">
                <a:tc>
                  <a:txBody>
                    <a:bodyPr/>
                    <a:lstStyle/>
                    <a:p>
                      <a:pPr algn="ctr"/>
                      <a:r>
                        <a:rPr lang="en-US" dirty="0" smtClean="0">
                          <a:latin typeface="PCS NEPALI" pitchFamily="82" charset="0"/>
                        </a:rPr>
                        <a:t>s|=;+=</a:t>
                      </a:r>
                      <a:endParaRPr lang="en-US" dirty="0">
                        <a:latin typeface="PCS NEPALI" pitchFamily="82" charset="0"/>
                      </a:endParaRPr>
                    </a:p>
                  </a:txBody>
                  <a:tcPr/>
                </a:tc>
                <a:tc>
                  <a:txBody>
                    <a:bodyPr/>
                    <a:lstStyle/>
                    <a:p>
                      <a:pPr algn="ctr"/>
                      <a:r>
                        <a:rPr lang="en-US" dirty="0" err="1" smtClean="0">
                          <a:latin typeface="PCS NEPALI" pitchFamily="82" charset="0"/>
                        </a:rPr>
                        <a:t>dlxgf</a:t>
                      </a:r>
                      <a:endParaRPr lang="en-US" dirty="0">
                        <a:latin typeface="PCS NEPALI" pitchFamily="82" charset="0"/>
                      </a:endParaRPr>
                    </a:p>
                  </a:txBody>
                  <a:tcPr/>
                </a:tc>
                <a:tc>
                  <a:txBody>
                    <a:bodyPr/>
                    <a:lstStyle/>
                    <a:p>
                      <a:pPr algn="ctr"/>
                      <a:r>
                        <a:rPr lang="en-US" dirty="0" err="1" smtClean="0">
                          <a:latin typeface="PCS NEPALI" pitchFamily="82" charset="0"/>
                        </a:rPr>
                        <a:t>lhNnf</a:t>
                      </a:r>
                      <a:endParaRPr lang="en-US" dirty="0">
                        <a:latin typeface="PCS NEPALI" pitchFamily="82" charset="0"/>
                      </a:endParaRPr>
                    </a:p>
                  </a:txBody>
                  <a:tcPr/>
                </a:tc>
                <a:tc>
                  <a:txBody>
                    <a:bodyPr/>
                    <a:lstStyle/>
                    <a:p>
                      <a:pPr algn="ctr"/>
                      <a:r>
                        <a:rPr lang="en-US" dirty="0" err="1" smtClean="0">
                          <a:latin typeface="PCS NEPALI" pitchFamily="82" charset="0"/>
                        </a:rPr>
                        <a:t>k^s</a:t>
                      </a:r>
                      <a:endParaRPr lang="en-US" dirty="0">
                        <a:latin typeface="PCS NEPALI" pitchFamily="82" charset="0"/>
                      </a:endParaRPr>
                    </a:p>
                  </a:txBody>
                  <a:tcPr/>
                </a:tc>
                <a:tc>
                  <a:txBody>
                    <a:bodyPr/>
                    <a:lstStyle/>
                    <a:p>
                      <a:pPr algn="ctr"/>
                      <a:r>
                        <a:rPr lang="en-US" dirty="0" smtClean="0">
                          <a:latin typeface="PCS NEPALI" pitchFamily="82" charset="0"/>
                        </a:rPr>
                        <a:t>s}</a:t>
                      </a:r>
                      <a:r>
                        <a:rPr lang="en-US" dirty="0" err="1" smtClean="0">
                          <a:latin typeface="PCS NEPALI" pitchFamily="82" charset="0"/>
                        </a:rPr>
                        <a:t>lkmot</a:t>
                      </a:r>
                      <a:endParaRPr lang="en-US" dirty="0">
                        <a:latin typeface="PCS NEPALI" pitchFamily="82" charset="0"/>
                      </a:endParaRPr>
                    </a:p>
                  </a:txBody>
                  <a:tcPr/>
                </a:tc>
                <a:extLst>
                  <a:ext uri="{0D108BD9-81ED-4DB2-BD59-A6C34878D82A}">
                    <a16:rowId xmlns:a16="http://schemas.microsoft.com/office/drawing/2014/main" xmlns="" val="10000"/>
                  </a:ext>
                </a:extLst>
              </a:tr>
              <a:tr h="533400">
                <a:tc>
                  <a:txBody>
                    <a:bodyPr/>
                    <a:lstStyle/>
                    <a:p>
                      <a:pPr algn="ctr"/>
                      <a:r>
                        <a:rPr lang="en-US" dirty="0" smtClean="0">
                          <a:latin typeface="PCS NEPALI" pitchFamily="82" charset="0"/>
                        </a:rPr>
                        <a:t>1</a:t>
                      </a:r>
                      <a:endParaRPr lang="en-US" dirty="0">
                        <a:latin typeface="PCS NEPALI" pitchFamily="82" charset="0"/>
                      </a:endParaRPr>
                    </a:p>
                  </a:txBody>
                  <a:tcPr/>
                </a:tc>
                <a:tc>
                  <a:txBody>
                    <a:bodyPr/>
                    <a:lstStyle/>
                    <a:p>
                      <a:pPr algn="ctr"/>
                      <a:r>
                        <a:rPr lang="en-US" dirty="0" smtClean="0">
                          <a:latin typeface="PCS NEPALI" pitchFamily="82" charset="0"/>
                        </a:rPr>
                        <a:t>&gt;</a:t>
                      </a:r>
                      <a:r>
                        <a:rPr lang="en-US" dirty="0" err="1" smtClean="0">
                          <a:latin typeface="PCS NEPALI" pitchFamily="82" charset="0"/>
                        </a:rPr>
                        <a:t>fj</a:t>
                      </a:r>
                      <a:r>
                        <a:rPr lang="en-US" dirty="0" smtClean="0">
                          <a:latin typeface="PCS NEPALI" pitchFamily="82" charset="0"/>
                        </a:rPr>
                        <a:t>)f</a:t>
                      </a:r>
                      <a:endParaRPr lang="en-US" dirty="0">
                        <a:latin typeface="PCS NEPALI" pitchFamily="82" charset="0"/>
                      </a:endParaRPr>
                    </a:p>
                  </a:txBody>
                  <a:tcPr/>
                </a:tc>
                <a:tc>
                  <a:txBody>
                    <a:bodyPr/>
                    <a:lstStyle/>
                    <a:p>
                      <a:pPr algn="ctr"/>
                      <a:r>
                        <a:rPr lang="en-US" dirty="0" smtClean="0">
                          <a:latin typeface="PCS NEPALI" pitchFamily="82" charset="0"/>
                          <a:cs typeface="Kalimati" pitchFamily="2"/>
                        </a:rPr>
                        <a:t>;</a:t>
                      </a:r>
                      <a:r>
                        <a:rPr lang="en-US" dirty="0" smtClean="0">
                          <a:latin typeface="PCS NEPALI"/>
                          <a:cs typeface="Kalimati" pitchFamily="2"/>
                        </a:rPr>
                        <a:t>'</a:t>
                      </a:r>
                      <a:r>
                        <a:rPr lang="en-US" dirty="0" smtClean="0">
                          <a:latin typeface="PCS NEPALI" pitchFamily="82" charset="0"/>
                          <a:cs typeface="Kalimati" pitchFamily="2"/>
                        </a:rPr>
                        <a:t>g;/L, </a:t>
                      </a:r>
                      <a:r>
                        <a:rPr lang="en-US" dirty="0" err="1" smtClean="0">
                          <a:latin typeface="PCS NEPALI" pitchFamily="82" charset="0"/>
                          <a:cs typeface="Kalimati" pitchFamily="2"/>
                        </a:rPr>
                        <a:t>df</a:t>
                      </a:r>
                      <a:r>
                        <a:rPr lang="en-US" dirty="0" smtClean="0">
                          <a:latin typeface="PCS NEPALI" pitchFamily="82" charset="0"/>
                          <a:cs typeface="Kalimati" pitchFamily="2"/>
                        </a:rPr>
                        <a:t>]/</a:t>
                      </a:r>
                      <a:r>
                        <a:rPr lang="ne-NP" dirty="0" smtClean="0">
                          <a:latin typeface="PCS NEPALI"/>
                          <a:cs typeface="Kalimati" pitchFamily="2"/>
                        </a:rPr>
                        <a:t>ङ्ग</a:t>
                      </a:r>
                      <a:endParaRPr lang="en-US" dirty="0">
                        <a:latin typeface="PCS NEPALI" pitchFamily="82" charset="0"/>
                        <a:cs typeface="Kalimati" pitchFamily="2"/>
                      </a:endParaRPr>
                    </a:p>
                  </a:txBody>
                  <a:tcPr/>
                </a:tc>
                <a:tc>
                  <a:txBody>
                    <a:bodyPr/>
                    <a:lstStyle/>
                    <a:p>
                      <a:pPr algn="ctr"/>
                      <a:r>
                        <a:rPr lang="en-US" dirty="0" smtClean="0">
                          <a:latin typeface="PCS NEPALI" pitchFamily="82" charset="0"/>
                        </a:rPr>
                        <a:t>7</a:t>
                      </a:r>
                      <a:endParaRPr lang="en-US" dirty="0">
                        <a:latin typeface="PCS NEPALI" pitchFamily="82" charset="0"/>
                      </a:endParaRPr>
                    </a:p>
                  </a:txBody>
                  <a:tcPr/>
                </a:tc>
                <a:tc>
                  <a:txBody>
                    <a:bodyPr/>
                    <a:lstStyle/>
                    <a:p>
                      <a:pPr algn="ctr"/>
                      <a:endParaRPr lang="en-US" dirty="0">
                        <a:latin typeface="PCS NEPALI" pitchFamily="82" charset="0"/>
                      </a:endParaRPr>
                    </a:p>
                  </a:txBody>
                  <a:tcPr/>
                </a:tc>
                <a:extLst>
                  <a:ext uri="{0D108BD9-81ED-4DB2-BD59-A6C34878D82A}">
                    <a16:rowId xmlns:a16="http://schemas.microsoft.com/office/drawing/2014/main" xmlns="" val="10001"/>
                  </a:ext>
                </a:extLst>
              </a:tr>
              <a:tr h="579120">
                <a:tc>
                  <a:txBody>
                    <a:bodyPr/>
                    <a:lstStyle/>
                    <a:p>
                      <a:pPr algn="ctr"/>
                      <a:r>
                        <a:rPr lang="en-US" dirty="0" smtClean="0">
                          <a:latin typeface="PCS NEPALI" pitchFamily="82" charset="0"/>
                        </a:rPr>
                        <a:t>2</a:t>
                      </a:r>
                      <a:endParaRPr lang="en-US" dirty="0">
                        <a:latin typeface="PCS NEPALI" pitchFamily="82" charset="0"/>
                      </a:endParaRPr>
                    </a:p>
                  </a:txBody>
                  <a:tcPr/>
                </a:tc>
                <a:tc>
                  <a:txBody>
                    <a:bodyPr/>
                    <a:lstStyle/>
                    <a:p>
                      <a:pPr algn="ctr"/>
                      <a:r>
                        <a:rPr lang="en-US" dirty="0" err="1" smtClean="0">
                          <a:latin typeface="PCS NEPALI" pitchFamily="82" charset="0"/>
                        </a:rPr>
                        <a:t>efb</a:t>
                      </a:r>
                      <a:r>
                        <a:rPr lang="en-US" dirty="0" smtClean="0">
                          <a:latin typeface="PCS NEPALI" pitchFamily="82" charset="0"/>
                        </a:rPr>
                        <a:t>|</a:t>
                      </a:r>
                      <a:endParaRPr lang="en-US" dirty="0">
                        <a:latin typeface="PCS NEPALI" pitchFamily="82" charset="0"/>
                      </a:endParaRPr>
                    </a:p>
                  </a:txBody>
                  <a:tcPr/>
                </a:tc>
                <a:tc>
                  <a:txBody>
                    <a:bodyPr/>
                    <a:lstStyle/>
                    <a:p>
                      <a:pPr algn="ctr"/>
                      <a:r>
                        <a:rPr lang="en-US" dirty="0" smtClean="0">
                          <a:latin typeface="PCS NEPALI" pitchFamily="82" charset="0"/>
                        </a:rPr>
                        <a:t>;</a:t>
                      </a:r>
                      <a:r>
                        <a:rPr lang="en-US" dirty="0" smtClean="0">
                          <a:latin typeface="PCS NEPALI"/>
                        </a:rPr>
                        <a:t>'</a:t>
                      </a:r>
                      <a:r>
                        <a:rPr lang="en-US" dirty="0" smtClean="0">
                          <a:latin typeface="PCS NEPALI" pitchFamily="82" charset="0"/>
                        </a:rPr>
                        <a:t>g;/L, </a:t>
                      </a:r>
                      <a:endParaRPr lang="en-US" dirty="0">
                        <a:latin typeface="PCS NEPALI" pitchFamily="82" charset="0"/>
                      </a:endParaRPr>
                    </a:p>
                  </a:txBody>
                  <a:tcPr/>
                </a:tc>
                <a:tc>
                  <a:txBody>
                    <a:bodyPr/>
                    <a:lstStyle/>
                    <a:p>
                      <a:pPr algn="ctr"/>
                      <a:r>
                        <a:rPr lang="en-US" dirty="0" smtClean="0">
                          <a:latin typeface="PCS NEPALI" pitchFamily="82" charset="0"/>
                        </a:rPr>
                        <a:t>1</a:t>
                      </a:r>
                      <a:endParaRPr lang="en-US" dirty="0">
                        <a:latin typeface="PCS NEPALI" pitchFamily="82" charset="0"/>
                      </a:endParaRPr>
                    </a:p>
                  </a:txBody>
                  <a:tcPr/>
                </a:tc>
                <a:tc>
                  <a:txBody>
                    <a:bodyPr/>
                    <a:lstStyle/>
                    <a:p>
                      <a:pPr algn="ctr"/>
                      <a:endParaRPr lang="en-US">
                        <a:latin typeface="PCS NEPALI" pitchFamily="82" charset="0"/>
                      </a:endParaRPr>
                    </a:p>
                  </a:txBody>
                  <a:tcPr/>
                </a:tc>
                <a:extLst>
                  <a:ext uri="{0D108BD9-81ED-4DB2-BD59-A6C34878D82A}">
                    <a16:rowId xmlns:a16="http://schemas.microsoft.com/office/drawing/2014/main" xmlns="" val="10002"/>
                  </a:ext>
                </a:extLst>
              </a:tr>
              <a:tr h="577850">
                <a:tc>
                  <a:txBody>
                    <a:bodyPr/>
                    <a:lstStyle/>
                    <a:p>
                      <a:pPr algn="ctr"/>
                      <a:r>
                        <a:rPr lang="en-US" dirty="0" smtClean="0">
                          <a:latin typeface="PCS NEPALI" pitchFamily="82" charset="0"/>
                        </a:rPr>
                        <a:t>3</a:t>
                      </a:r>
                      <a:endParaRPr lang="en-US" dirty="0">
                        <a:latin typeface="PCS NEPALI" pitchFamily="82" charset="0"/>
                      </a:endParaRPr>
                    </a:p>
                  </a:txBody>
                  <a:tcPr/>
                </a:tc>
                <a:tc>
                  <a:txBody>
                    <a:bodyPr/>
                    <a:lstStyle/>
                    <a:p>
                      <a:pPr algn="ctr"/>
                      <a:r>
                        <a:rPr lang="en-US" dirty="0" err="1" smtClean="0">
                          <a:latin typeface="PCS NEPALI" pitchFamily="82" charset="0"/>
                        </a:rPr>
                        <a:t>c;f</a:t>
                      </a:r>
                      <a:r>
                        <a:rPr lang="en-US" dirty="0" smtClean="0">
                          <a:latin typeface="PCS NEPALI" pitchFamily="82" charset="0"/>
                        </a:rPr>
                        <a:t>]h</a:t>
                      </a:r>
                      <a:endParaRPr lang="en-US" dirty="0">
                        <a:latin typeface="PCS NEPALI" pitchFamily="82" charset="0"/>
                      </a:endParaRPr>
                    </a:p>
                  </a:txBody>
                  <a:tcPr/>
                </a:tc>
                <a:tc>
                  <a:txBody>
                    <a:bodyPr/>
                    <a:lstStyle/>
                    <a:p>
                      <a:pPr algn="ctr"/>
                      <a:r>
                        <a:rPr lang="en-US" dirty="0" smtClean="0">
                          <a:latin typeface="PCS NEPALI" pitchFamily="82" charset="0"/>
                        </a:rPr>
                        <a:t>;</a:t>
                      </a:r>
                      <a:r>
                        <a:rPr lang="en-US" dirty="0" smtClean="0">
                          <a:latin typeface="PCS NEPALI"/>
                        </a:rPr>
                        <a:t>'</a:t>
                      </a:r>
                      <a:r>
                        <a:rPr lang="en-US" dirty="0" smtClean="0">
                          <a:latin typeface="PCS NEPALI" pitchFamily="82" charset="0"/>
                        </a:rPr>
                        <a:t>g;/L, </a:t>
                      </a:r>
                      <a:endParaRPr lang="en-US" dirty="0">
                        <a:latin typeface="PCS NEPALI" pitchFamily="82" charset="0"/>
                      </a:endParaRPr>
                    </a:p>
                  </a:txBody>
                  <a:tcPr/>
                </a:tc>
                <a:tc>
                  <a:txBody>
                    <a:bodyPr/>
                    <a:lstStyle/>
                    <a:p>
                      <a:pPr algn="ctr"/>
                      <a:r>
                        <a:rPr lang="en-US" dirty="0" smtClean="0">
                          <a:latin typeface="PCS NEPALI" pitchFamily="82" charset="0"/>
                        </a:rPr>
                        <a:t>2</a:t>
                      </a:r>
                      <a:endParaRPr lang="en-US" dirty="0">
                        <a:latin typeface="PCS NEPALI" pitchFamily="82" charset="0"/>
                      </a:endParaRPr>
                    </a:p>
                  </a:txBody>
                  <a:tcPr/>
                </a:tc>
                <a:tc>
                  <a:txBody>
                    <a:bodyPr/>
                    <a:lstStyle/>
                    <a:p>
                      <a:pPr algn="ctr"/>
                      <a:endParaRPr lang="en-US">
                        <a:latin typeface="PCS NEPALI" pitchFamily="82" charset="0"/>
                      </a:endParaRPr>
                    </a:p>
                  </a:txBody>
                  <a:tcPr/>
                </a:tc>
                <a:extLst>
                  <a:ext uri="{0D108BD9-81ED-4DB2-BD59-A6C34878D82A}">
                    <a16:rowId xmlns:a16="http://schemas.microsoft.com/office/drawing/2014/main" xmlns="" val="10003"/>
                  </a:ext>
                </a:extLst>
              </a:tr>
              <a:tr h="577850">
                <a:tc>
                  <a:txBody>
                    <a:bodyPr/>
                    <a:lstStyle/>
                    <a:p>
                      <a:pPr algn="ctr"/>
                      <a:r>
                        <a:rPr lang="en-US" dirty="0" smtClean="0">
                          <a:latin typeface="PCS NEPALI" pitchFamily="82" charset="0"/>
                        </a:rPr>
                        <a:t>4</a:t>
                      </a:r>
                      <a:endParaRPr lang="en-US" dirty="0">
                        <a:latin typeface="PCS NEPALI" pitchFamily="82" charset="0"/>
                      </a:endParaRPr>
                    </a:p>
                  </a:txBody>
                  <a:tcPr/>
                </a:tc>
                <a:tc>
                  <a:txBody>
                    <a:bodyPr/>
                    <a:lstStyle/>
                    <a:p>
                      <a:pPr algn="ctr"/>
                      <a:r>
                        <a:rPr lang="en-US" dirty="0" err="1" smtClean="0">
                          <a:latin typeface="PCS NEPALI" pitchFamily="82" charset="0"/>
                        </a:rPr>
                        <a:t>sflt</a:t>
                      </a:r>
                      <a:r>
                        <a:rPr lang="en-US" dirty="0" smtClean="0">
                          <a:latin typeface="PCS NEPALI" pitchFamily="82" charset="0"/>
                        </a:rPr>
                        <a:t>{s</a:t>
                      </a:r>
                      <a:endParaRPr lang="en-US" dirty="0">
                        <a:latin typeface="PCS NEPALI" pitchFamily="82" charset="0"/>
                      </a:endParaRPr>
                    </a:p>
                  </a:txBody>
                  <a:tcPr/>
                </a:tc>
                <a:tc>
                  <a:txBody>
                    <a:bodyPr/>
                    <a:lstStyle/>
                    <a:p>
                      <a:pPr algn="ctr"/>
                      <a:r>
                        <a:rPr lang="en-US" dirty="0" smtClean="0">
                          <a:latin typeface="PCS NEPALI" pitchFamily="82" charset="0"/>
                        </a:rPr>
                        <a:t>;</a:t>
                      </a:r>
                      <a:r>
                        <a:rPr lang="en-US" dirty="0" smtClean="0">
                          <a:latin typeface="PCS NEPALI"/>
                        </a:rPr>
                        <a:t>'</a:t>
                      </a:r>
                      <a:r>
                        <a:rPr lang="en-US" dirty="0" smtClean="0">
                          <a:latin typeface="PCS NEPALI" pitchFamily="82" charset="0"/>
                        </a:rPr>
                        <a:t>g;/L, </a:t>
                      </a:r>
                      <a:endParaRPr lang="en-US" dirty="0">
                        <a:latin typeface="PCS NEPALI" pitchFamily="82" charset="0"/>
                      </a:endParaRPr>
                    </a:p>
                  </a:txBody>
                  <a:tcPr/>
                </a:tc>
                <a:tc>
                  <a:txBody>
                    <a:bodyPr/>
                    <a:lstStyle/>
                    <a:p>
                      <a:pPr algn="ctr"/>
                      <a:r>
                        <a:rPr lang="en-US" dirty="0" smtClean="0">
                          <a:latin typeface="PCS NEPALI" pitchFamily="82" charset="0"/>
                        </a:rPr>
                        <a:t>2</a:t>
                      </a:r>
                      <a:endParaRPr lang="en-US" dirty="0">
                        <a:latin typeface="PCS NEPALI" pitchFamily="82" charset="0"/>
                      </a:endParaRPr>
                    </a:p>
                  </a:txBody>
                  <a:tcPr/>
                </a:tc>
                <a:tc>
                  <a:txBody>
                    <a:bodyPr/>
                    <a:lstStyle/>
                    <a:p>
                      <a:pPr algn="ctr"/>
                      <a:endParaRPr lang="en-US" dirty="0">
                        <a:latin typeface="PCS NEPALI" pitchFamily="82" charset="0"/>
                      </a:endParaRPr>
                    </a:p>
                  </a:txBody>
                  <a:tcPr/>
                </a:tc>
                <a:extLst>
                  <a:ext uri="{0D108BD9-81ED-4DB2-BD59-A6C34878D82A}">
                    <a16:rowId xmlns:a16="http://schemas.microsoft.com/office/drawing/2014/main" xmlns="" val="10004"/>
                  </a:ext>
                </a:extLst>
              </a:tr>
              <a:tr h="577850">
                <a:tc>
                  <a:txBody>
                    <a:bodyPr/>
                    <a:lstStyle/>
                    <a:p>
                      <a:pPr algn="ctr"/>
                      <a:r>
                        <a:rPr lang="en-US" dirty="0" smtClean="0">
                          <a:latin typeface="PCS NEPALI" pitchFamily="82" charset="0"/>
                        </a:rPr>
                        <a:t>5</a:t>
                      </a:r>
                      <a:endParaRPr lang="en-US" dirty="0">
                        <a:latin typeface="PCS NEPALI" pitchFamily="82" charset="0"/>
                      </a:endParaRPr>
                    </a:p>
                  </a:txBody>
                  <a:tcPr/>
                </a:tc>
                <a:tc>
                  <a:txBody>
                    <a:bodyPr/>
                    <a:lstStyle/>
                    <a:p>
                      <a:pPr algn="ctr"/>
                      <a:r>
                        <a:rPr lang="en-US" dirty="0" err="1" smtClean="0">
                          <a:latin typeface="PCS NEPALI" pitchFamily="82" charset="0"/>
                        </a:rPr>
                        <a:t>d+l</a:t>
                      </a:r>
                      <a:r>
                        <a:rPr lang="en-US" dirty="0" smtClean="0">
                          <a:latin typeface="PCS NEPALI" pitchFamily="82" charset="0"/>
                        </a:rPr>
                        <a:t>;/</a:t>
                      </a:r>
                      <a:endParaRPr lang="en-US" dirty="0">
                        <a:latin typeface="PCS NEPALI" pitchFamily="82" charset="0"/>
                      </a:endParaRPr>
                    </a:p>
                  </a:txBody>
                  <a:tcPr/>
                </a:tc>
                <a:tc>
                  <a:txBody>
                    <a:bodyPr/>
                    <a:lstStyle/>
                    <a:p>
                      <a:pPr algn="ctr"/>
                      <a:r>
                        <a:rPr lang="en-US" dirty="0" smtClean="0">
                          <a:latin typeface="PCS NEPALI" pitchFamily="82" charset="0"/>
                        </a:rPr>
                        <a:t>;</a:t>
                      </a:r>
                      <a:r>
                        <a:rPr lang="en-US" dirty="0" smtClean="0">
                          <a:latin typeface="PCS NEPALI"/>
                        </a:rPr>
                        <a:t>'</a:t>
                      </a:r>
                      <a:r>
                        <a:rPr lang="en-US" dirty="0" smtClean="0">
                          <a:latin typeface="PCS NEPALI" pitchFamily="82" charset="0"/>
                        </a:rPr>
                        <a:t>g;/L, </a:t>
                      </a:r>
                      <a:endParaRPr lang="en-US" dirty="0">
                        <a:latin typeface="PCS NEPALI" pitchFamily="82" charset="0"/>
                      </a:endParaRPr>
                    </a:p>
                  </a:txBody>
                  <a:tcPr/>
                </a:tc>
                <a:tc>
                  <a:txBody>
                    <a:bodyPr/>
                    <a:lstStyle/>
                    <a:p>
                      <a:pPr algn="ctr"/>
                      <a:r>
                        <a:rPr lang="en-US" dirty="0" smtClean="0">
                          <a:latin typeface="PCS NEPALI" pitchFamily="82" charset="0"/>
                        </a:rPr>
                        <a:t>4</a:t>
                      </a:r>
                      <a:endParaRPr lang="en-US" dirty="0">
                        <a:latin typeface="PCS NEPALI" pitchFamily="82" charset="0"/>
                      </a:endParaRPr>
                    </a:p>
                  </a:txBody>
                  <a:tcPr/>
                </a:tc>
                <a:tc>
                  <a:txBody>
                    <a:bodyPr/>
                    <a:lstStyle/>
                    <a:p>
                      <a:pPr algn="ctr"/>
                      <a:endParaRPr lang="en-US">
                        <a:latin typeface="PCS NEPALI" pitchFamily="82" charset="0"/>
                      </a:endParaRPr>
                    </a:p>
                  </a:txBody>
                  <a:tcPr/>
                </a:tc>
                <a:extLst>
                  <a:ext uri="{0D108BD9-81ED-4DB2-BD59-A6C34878D82A}">
                    <a16:rowId xmlns:a16="http://schemas.microsoft.com/office/drawing/2014/main" xmlns="" val="10005"/>
                  </a:ext>
                </a:extLst>
              </a:tr>
              <a:tr h="577850">
                <a:tc>
                  <a:txBody>
                    <a:bodyPr/>
                    <a:lstStyle/>
                    <a:p>
                      <a:pPr algn="ctr"/>
                      <a:r>
                        <a:rPr lang="en-US" dirty="0" smtClean="0">
                          <a:latin typeface="PCS NEPALI" pitchFamily="82" charset="0"/>
                        </a:rPr>
                        <a:t>6</a:t>
                      </a:r>
                      <a:endParaRPr lang="en-US" dirty="0">
                        <a:latin typeface="PCS NEPALI" pitchFamily="82" charset="0"/>
                      </a:endParaRPr>
                    </a:p>
                  </a:txBody>
                  <a:tcPr/>
                </a:tc>
                <a:tc>
                  <a:txBody>
                    <a:bodyPr/>
                    <a:lstStyle/>
                    <a:p>
                      <a:pPr algn="ctr"/>
                      <a:r>
                        <a:rPr lang="en-US" dirty="0" err="1" smtClean="0">
                          <a:latin typeface="PCS NEPALI" pitchFamily="82" charset="0"/>
                        </a:rPr>
                        <a:t>kf</a:t>
                      </a:r>
                      <a:r>
                        <a:rPr lang="en-US" dirty="0" smtClean="0">
                          <a:latin typeface="PCS NEPALI" pitchFamily="82" charset="0"/>
                        </a:rPr>
                        <a:t>}if</a:t>
                      </a:r>
                      <a:endParaRPr lang="en-US" dirty="0">
                        <a:latin typeface="PCS NEPALI" pitchFamily="82" charset="0"/>
                      </a:endParaRPr>
                    </a:p>
                  </a:txBody>
                  <a:tcPr/>
                </a:tc>
                <a:tc>
                  <a:txBody>
                    <a:bodyPr/>
                    <a:lstStyle/>
                    <a:p>
                      <a:pPr algn="ctr"/>
                      <a:r>
                        <a:rPr lang="en-US" dirty="0" smtClean="0">
                          <a:latin typeface="PCS NEPALI" pitchFamily="82" charset="0"/>
                        </a:rPr>
                        <a:t>;</a:t>
                      </a:r>
                      <a:r>
                        <a:rPr lang="en-US" dirty="0" smtClean="0">
                          <a:latin typeface="PCS NEPALI"/>
                        </a:rPr>
                        <a:t>'</a:t>
                      </a:r>
                      <a:r>
                        <a:rPr lang="en-US" dirty="0" smtClean="0">
                          <a:latin typeface="PCS NEPALI" pitchFamily="82" charset="0"/>
                        </a:rPr>
                        <a:t>g;/L, </a:t>
                      </a:r>
                      <a:endParaRPr lang="en-US" dirty="0">
                        <a:latin typeface="PCS NEPALI" pitchFamily="82" charset="0"/>
                      </a:endParaRPr>
                    </a:p>
                  </a:txBody>
                  <a:tcPr/>
                </a:tc>
                <a:tc>
                  <a:txBody>
                    <a:bodyPr/>
                    <a:lstStyle/>
                    <a:p>
                      <a:pPr algn="ctr"/>
                      <a:r>
                        <a:rPr lang="en-US" dirty="0" smtClean="0">
                          <a:latin typeface="PCS NEPALI" pitchFamily="82" charset="0"/>
                        </a:rPr>
                        <a:t>4</a:t>
                      </a:r>
                      <a:endParaRPr lang="en-US" dirty="0">
                        <a:latin typeface="PCS NEPALI" pitchFamily="82" charset="0"/>
                      </a:endParaRPr>
                    </a:p>
                  </a:txBody>
                  <a:tcPr/>
                </a:tc>
                <a:tc>
                  <a:txBody>
                    <a:bodyPr/>
                    <a:lstStyle/>
                    <a:p>
                      <a:pPr algn="ctr"/>
                      <a:endParaRPr lang="en-US" dirty="0">
                        <a:latin typeface="PCS NEPALI" pitchFamily="82" charset="0"/>
                      </a:endParaRPr>
                    </a:p>
                  </a:txBody>
                  <a:tcPr/>
                </a:tc>
                <a:extLst>
                  <a:ext uri="{0D108BD9-81ED-4DB2-BD59-A6C34878D82A}">
                    <a16:rowId xmlns:a16="http://schemas.microsoft.com/office/drawing/2014/main" xmlns="" val="10006"/>
                  </a:ext>
                </a:extLst>
              </a:tr>
            </a:tbl>
          </a:graphicData>
        </a:graphic>
      </p:graphicFrame>
      <p:sp>
        <p:nvSpPr>
          <p:cNvPr id="6" name="Slide Number Placeholder 5"/>
          <p:cNvSpPr>
            <a:spLocks noGrp="1"/>
          </p:cNvSpPr>
          <p:nvPr>
            <p:ph type="sldNum" sz="quarter" idx="12"/>
          </p:nvPr>
        </p:nvSpPr>
        <p:spPr/>
        <p:txBody>
          <a:bodyPr/>
          <a:lstStyle/>
          <a:p>
            <a:fld id="{D5A3C07E-D37F-45BB-9AEA-E961484A1A12}" type="slidenum">
              <a:rPr lang="en-US" smtClean="0"/>
              <a:t>83</a:t>
            </a:fld>
            <a:endParaRPr lang="en-US"/>
          </a:p>
        </p:txBody>
      </p:sp>
    </p:spTree>
    <p:extLst>
      <p:ext uri="{BB962C8B-B14F-4D97-AF65-F5344CB8AC3E}">
        <p14:creationId xmlns:p14="http://schemas.microsoft.com/office/powerpoint/2010/main" val="420741890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2800" dirty="0" err="1" smtClean="0">
                <a:latin typeface="PCS NEPALI" pitchFamily="82" charset="0"/>
              </a:rPr>
              <a:t>ljkb</a:t>
            </a:r>
            <a:r>
              <a:rPr lang="en-US" sz="2800" dirty="0" smtClean="0">
                <a:latin typeface="PCS NEPALI" pitchFamily="82" charset="0"/>
              </a:rPr>
              <a:t>\ </a:t>
            </a:r>
            <a:r>
              <a:rPr lang="en-US" sz="2800" dirty="0" err="1" smtClean="0">
                <a:latin typeface="PCS NEPALI" pitchFamily="82" charset="0"/>
              </a:rPr>
              <a:t>Joj:yfkg</a:t>
            </a:r>
            <a:endParaRPr lang="en-US" sz="2800" dirty="0"/>
          </a:p>
        </p:txBody>
      </p:sp>
      <p:sp>
        <p:nvSpPr>
          <p:cNvPr id="3" name="Content Placeholder 2"/>
          <p:cNvSpPr>
            <a:spLocks noGrp="1"/>
          </p:cNvSpPr>
          <p:nvPr>
            <p:ph idx="1"/>
          </p:nvPr>
        </p:nvSpPr>
        <p:spPr>
          <a:xfrm>
            <a:off x="457200" y="762000"/>
            <a:ext cx="8229600" cy="5364163"/>
          </a:xfrm>
        </p:spPr>
        <p:txBody>
          <a:bodyPr>
            <a:normAutofit/>
          </a:bodyPr>
          <a:lstStyle/>
          <a:p>
            <a:pPr>
              <a:buNone/>
            </a:pPr>
            <a:r>
              <a:rPr lang="en-US" sz="2400" dirty="0" smtClean="0">
                <a:latin typeface="PCS NEPALI" pitchFamily="82" charset="0"/>
              </a:rPr>
              <a:t>		</a:t>
            </a:r>
            <a:r>
              <a:rPr lang="en-US" sz="2400" dirty="0" err="1" smtClean="0">
                <a:solidFill>
                  <a:schemeClr val="accent1"/>
                </a:solidFill>
                <a:latin typeface="PCS NEPALI" pitchFamily="82" charset="0"/>
              </a:rPr>
              <a:t>cfunfuL</a:t>
            </a:r>
            <a:r>
              <a:rPr lang="en-US" sz="2400" dirty="0" smtClean="0">
                <a:solidFill>
                  <a:schemeClr val="accent1"/>
                </a:solidFill>
                <a:latin typeface="PCS NEPALI" pitchFamily="82" charset="0"/>
              </a:rPr>
              <a:t> </a:t>
            </a:r>
            <a:r>
              <a:rPr lang="en-US" sz="2400" dirty="0" err="1" smtClean="0">
                <a:solidFill>
                  <a:schemeClr val="accent1"/>
                </a:solidFill>
                <a:latin typeface="PCS NEPALI" pitchFamily="82" charset="0"/>
              </a:rPr>
              <a:t>lgoGq</a:t>
            </a:r>
            <a:r>
              <a:rPr lang="en-US" sz="2400" dirty="0" smtClean="0">
                <a:solidFill>
                  <a:schemeClr val="accent1"/>
                </a:solidFill>
                <a:latin typeface="PCS NEPALI" pitchFamily="82" charset="0"/>
              </a:rPr>
              <a:t>)</a:t>
            </a:r>
            <a:r>
              <a:rPr lang="en-US" sz="2400" dirty="0" err="1" smtClean="0">
                <a:solidFill>
                  <a:schemeClr val="accent1"/>
                </a:solidFill>
                <a:latin typeface="PCS NEPALI" pitchFamily="82" charset="0"/>
              </a:rPr>
              <a:t>fsf</a:t>
            </a:r>
            <a:r>
              <a:rPr lang="en-US" sz="2400" dirty="0" smtClean="0">
                <a:solidFill>
                  <a:schemeClr val="accent1"/>
                </a:solidFill>
                <a:latin typeface="PCS NEPALI" pitchFamily="82" charset="0"/>
              </a:rPr>
              <a:t> </a:t>
            </a:r>
            <a:r>
              <a:rPr lang="en-US" sz="2400" dirty="0" err="1" smtClean="0">
                <a:solidFill>
                  <a:schemeClr val="accent1"/>
                </a:solidFill>
                <a:latin typeface="PCS NEPALI" pitchFamily="82" charset="0"/>
              </a:rPr>
              <a:t>nflu</a:t>
            </a:r>
            <a:r>
              <a:rPr lang="en-US" sz="2400" dirty="0" smtClean="0">
                <a:solidFill>
                  <a:schemeClr val="accent1"/>
                </a:solidFill>
                <a:latin typeface="PCS NEPALI" pitchFamily="82" charset="0"/>
              </a:rPr>
              <a:t> </a:t>
            </a:r>
            <a:r>
              <a:rPr lang="en-US" sz="2400" dirty="0" err="1" smtClean="0">
                <a:solidFill>
                  <a:schemeClr val="accent1"/>
                </a:solidFill>
                <a:latin typeface="PCS NEPALI" pitchFamily="82" charset="0"/>
              </a:rPr>
              <a:t>jf</a:t>
            </a:r>
            <a:r>
              <a:rPr lang="en-US" sz="2400" dirty="0" smtClean="0">
                <a:solidFill>
                  <a:schemeClr val="accent1"/>
                </a:solidFill>
                <a:latin typeface="PCS NEPALI" pitchFamily="82" charset="0"/>
              </a:rPr>
              <a:t>?)f </a:t>
            </a:r>
            <a:r>
              <a:rPr lang="en-US" sz="2400" dirty="0" err="1" smtClean="0">
                <a:solidFill>
                  <a:schemeClr val="accent1"/>
                </a:solidFill>
                <a:latin typeface="PCS NEPALI" pitchFamily="82" charset="0"/>
              </a:rPr>
              <a:t>oGq</a:t>
            </a:r>
            <a:r>
              <a:rPr lang="en-US" sz="2400" dirty="0" smtClean="0">
                <a:solidFill>
                  <a:schemeClr val="accent1"/>
                </a:solidFill>
                <a:latin typeface="PCS NEPALI" pitchFamily="82" charset="0"/>
              </a:rPr>
              <a:t> </a:t>
            </a:r>
            <a:r>
              <a:rPr lang="en-US" sz="2400" dirty="0" err="1" smtClean="0">
                <a:solidFill>
                  <a:schemeClr val="accent1"/>
                </a:solidFill>
                <a:latin typeface="PCS NEPALI" pitchFamily="82" charset="0"/>
              </a:rPr>
              <a:t>kl</a:t>
            </a:r>
            <a:r>
              <a:rPr lang="en-US" sz="2400" dirty="0" smtClean="0">
                <a:solidFill>
                  <a:schemeClr val="accent1"/>
                </a:solidFill>
                <a:latin typeface="PCS NEPALI" pitchFamily="82" charset="0"/>
              </a:rPr>
              <a:t>/</a:t>
            </a:r>
            <a:r>
              <a:rPr lang="en-US" sz="2400" dirty="0" err="1" smtClean="0">
                <a:solidFill>
                  <a:schemeClr val="accent1"/>
                </a:solidFill>
                <a:latin typeface="PCS NEPALI" pitchFamily="82" charset="0"/>
              </a:rPr>
              <a:t>rfng</a:t>
            </a:r>
            <a:endParaRPr lang="en-US" sz="2400" dirty="0" smtClean="0">
              <a:solidFill>
                <a:schemeClr val="accent1"/>
              </a:solidFill>
              <a:latin typeface="PCS NEPALI" pitchFamily="82" charset="0"/>
            </a:endParaRPr>
          </a:p>
          <a:p>
            <a:pPr>
              <a:buNone/>
            </a:pPr>
            <a:endParaRPr lang="en-US" sz="2800" dirty="0" smtClean="0">
              <a:latin typeface="PCS NEPALI" pitchFamily="82" charset="0"/>
            </a:endParaRPr>
          </a:p>
          <a:p>
            <a:pPr>
              <a:buNone/>
            </a:pPr>
            <a:endParaRPr lang="en-US" sz="2800" dirty="0" smtClean="0">
              <a:latin typeface="PCS NEPALI" pitchFamily="82" charset="0"/>
            </a:endParaRPr>
          </a:p>
          <a:p>
            <a:pPr>
              <a:buNone/>
            </a:pPr>
            <a:endParaRPr lang="en-US" sz="2800" dirty="0" smtClean="0">
              <a:latin typeface="PCS NEPALI" pitchFamily="82" charset="0"/>
            </a:endParaRPr>
          </a:p>
          <a:p>
            <a:pPr>
              <a:buNone/>
            </a:pPr>
            <a:endParaRPr lang="en-US" sz="2800" dirty="0"/>
          </a:p>
        </p:txBody>
      </p:sp>
      <p:graphicFrame>
        <p:nvGraphicFramePr>
          <p:cNvPr id="5" name="Table 4"/>
          <p:cNvGraphicFramePr>
            <a:graphicFrameLocks noGrp="1"/>
          </p:cNvGraphicFramePr>
          <p:nvPr>
            <p:extLst>
              <p:ext uri="{D42A27DB-BD31-4B8C-83A1-F6EECF244321}">
                <p14:modId xmlns:p14="http://schemas.microsoft.com/office/powerpoint/2010/main" val="3057693020"/>
              </p:ext>
            </p:extLst>
          </p:nvPr>
        </p:nvGraphicFramePr>
        <p:xfrm>
          <a:off x="914400" y="1397000"/>
          <a:ext cx="7391400" cy="4540250"/>
        </p:xfrm>
        <a:graphic>
          <a:graphicData uri="http://schemas.openxmlformats.org/drawingml/2006/table">
            <a:tbl>
              <a:tblPr firstRow="1" bandRow="1">
                <a:tableStyleId>{073A0DAA-6AF3-43AB-8588-CEC1D06C72B9}</a:tableStyleId>
              </a:tblPr>
              <a:tblGrid>
                <a:gridCol w="1478280">
                  <a:extLst>
                    <a:ext uri="{9D8B030D-6E8A-4147-A177-3AD203B41FA5}">
                      <a16:colId xmlns:a16="http://schemas.microsoft.com/office/drawing/2014/main" xmlns="" val="20000"/>
                    </a:ext>
                  </a:extLst>
                </a:gridCol>
                <a:gridCol w="1478280">
                  <a:extLst>
                    <a:ext uri="{9D8B030D-6E8A-4147-A177-3AD203B41FA5}">
                      <a16:colId xmlns:a16="http://schemas.microsoft.com/office/drawing/2014/main" xmlns="" val="20001"/>
                    </a:ext>
                  </a:extLst>
                </a:gridCol>
                <a:gridCol w="1478280">
                  <a:extLst>
                    <a:ext uri="{9D8B030D-6E8A-4147-A177-3AD203B41FA5}">
                      <a16:colId xmlns:a16="http://schemas.microsoft.com/office/drawing/2014/main" xmlns="" val="20002"/>
                    </a:ext>
                  </a:extLst>
                </a:gridCol>
                <a:gridCol w="1478280">
                  <a:extLst>
                    <a:ext uri="{9D8B030D-6E8A-4147-A177-3AD203B41FA5}">
                      <a16:colId xmlns:a16="http://schemas.microsoft.com/office/drawing/2014/main" xmlns="" val="20003"/>
                    </a:ext>
                  </a:extLst>
                </a:gridCol>
                <a:gridCol w="1478280">
                  <a:extLst>
                    <a:ext uri="{9D8B030D-6E8A-4147-A177-3AD203B41FA5}">
                      <a16:colId xmlns:a16="http://schemas.microsoft.com/office/drawing/2014/main" xmlns="" val="20004"/>
                    </a:ext>
                  </a:extLst>
                </a:gridCol>
              </a:tblGrid>
              <a:tr h="431800">
                <a:tc>
                  <a:txBody>
                    <a:bodyPr/>
                    <a:lstStyle/>
                    <a:p>
                      <a:pPr algn="ctr"/>
                      <a:r>
                        <a:rPr lang="en-US" dirty="0" smtClean="0">
                          <a:latin typeface="PCS NEPALI" pitchFamily="82" charset="0"/>
                        </a:rPr>
                        <a:t>s|=;+=</a:t>
                      </a:r>
                      <a:endParaRPr lang="en-US" dirty="0">
                        <a:latin typeface="PCS NEPALI" pitchFamily="82" charset="0"/>
                      </a:endParaRPr>
                    </a:p>
                  </a:txBody>
                  <a:tcPr/>
                </a:tc>
                <a:tc>
                  <a:txBody>
                    <a:bodyPr/>
                    <a:lstStyle/>
                    <a:p>
                      <a:pPr algn="ctr"/>
                      <a:r>
                        <a:rPr lang="en-US" dirty="0" err="1" smtClean="0">
                          <a:latin typeface="PCS NEPALI" pitchFamily="82" charset="0"/>
                        </a:rPr>
                        <a:t>dlxgf</a:t>
                      </a:r>
                      <a:endParaRPr lang="en-US" dirty="0">
                        <a:latin typeface="PCS NEPALI" pitchFamily="82" charset="0"/>
                      </a:endParaRPr>
                    </a:p>
                  </a:txBody>
                  <a:tcPr/>
                </a:tc>
                <a:tc>
                  <a:txBody>
                    <a:bodyPr/>
                    <a:lstStyle/>
                    <a:p>
                      <a:pPr algn="ctr"/>
                      <a:r>
                        <a:rPr lang="en-US" dirty="0" err="1" smtClean="0">
                          <a:latin typeface="PCS NEPALI" pitchFamily="82" charset="0"/>
                        </a:rPr>
                        <a:t>lhNnf</a:t>
                      </a:r>
                      <a:endParaRPr lang="en-US" dirty="0">
                        <a:latin typeface="PCS NEPALI" pitchFamily="82" charset="0"/>
                      </a:endParaRPr>
                    </a:p>
                  </a:txBody>
                  <a:tcPr/>
                </a:tc>
                <a:tc>
                  <a:txBody>
                    <a:bodyPr/>
                    <a:lstStyle/>
                    <a:p>
                      <a:pPr algn="ctr"/>
                      <a:r>
                        <a:rPr lang="en-US" dirty="0" err="1" smtClean="0">
                          <a:latin typeface="PCS NEPALI" pitchFamily="82" charset="0"/>
                        </a:rPr>
                        <a:t>k^s</a:t>
                      </a:r>
                      <a:endParaRPr lang="en-US" dirty="0">
                        <a:latin typeface="PCS NEPALI" pitchFamily="82" charset="0"/>
                      </a:endParaRPr>
                    </a:p>
                  </a:txBody>
                  <a:tcPr/>
                </a:tc>
                <a:tc>
                  <a:txBody>
                    <a:bodyPr/>
                    <a:lstStyle/>
                    <a:p>
                      <a:pPr algn="ctr"/>
                      <a:r>
                        <a:rPr lang="en-US" dirty="0" smtClean="0">
                          <a:latin typeface="PCS NEPALI" pitchFamily="82" charset="0"/>
                        </a:rPr>
                        <a:t>s}</a:t>
                      </a:r>
                      <a:r>
                        <a:rPr lang="en-US" dirty="0" err="1" smtClean="0">
                          <a:latin typeface="PCS NEPALI" pitchFamily="82" charset="0"/>
                        </a:rPr>
                        <a:t>lkmot</a:t>
                      </a:r>
                      <a:endParaRPr lang="en-US" dirty="0">
                        <a:latin typeface="PCS NEPALI" pitchFamily="82" charset="0"/>
                      </a:endParaRPr>
                    </a:p>
                  </a:txBody>
                  <a:tcPr/>
                </a:tc>
                <a:extLst>
                  <a:ext uri="{0D108BD9-81ED-4DB2-BD59-A6C34878D82A}">
                    <a16:rowId xmlns:a16="http://schemas.microsoft.com/office/drawing/2014/main" xmlns="" val="10000"/>
                  </a:ext>
                </a:extLst>
              </a:tr>
              <a:tr h="533400">
                <a:tc>
                  <a:txBody>
                    <a:bodyPr/>
                    <a:lstStyle/>
                    <a:p>
                      <a:pPr algn="ctr"/>
                      <a:r>
                        <a:rPr lang="en-US" dirty="0" smtClean="0">
                          <a:latin typeface="PCS NEPALI" pitchFamily="82" charset="0"/>
                        </a:rPr>
                        <a:t>7</a:t>
                      </a:r>
                      <a:endParaRPr lang="en-US" dirty="0">
                        <a:latin typeface="PCS NEPALI" pitchFamily="82" charset="0"/>
                      </a:endParaRPr>
                    </a:p>
                  </a:txBody>
                  <a:tcPr/>
                </a:tc>
                <a:tc>
                  <a:txBody>
                    <a:bodyPr/>
                    <a:lstStyle/>
                    <a:p>
                      <a:pPr algn="ctr"/>
                      <a:r>
                        <a:rPr lang="en-US" dirty="0" err="1" smtClean="0">
                          <a:latin typeface="PCS NEPALI" pitchFamily="82" charset="0"/>
                        </a:rPr>
                        <a:t>df</a:t>
                      </a:r>
                      <a:r>
                        <a:rPr lang="en-US" dirty="0" smtClean="0">
                          <a:latin typeface="PCS NEPALI" pitchFamily="82" charset="0"/>
                        </a:rPr>
                        <a:t>#</a:t>
                      </a:r>
                      <a:endParaRPr lang="en-US" dirty="0">
                        <a:latin typeface="PCS NEPALI" pitchFamily="82" charset="0"/>
                      </a:endParaRPr>
                    </a:p>
                  </a:txBody>
                  <a:tcPr/>
                </a:tc>
                <a:tc>
                  <a:txBody>
                    <a:bodyPr/>
                    <a:lstStyle/>
                    <a:p>
                      <a:pPr algn="ctr"/>
                      <a:r>
                        <a:rPr lang="en-US" dirty="0" smtClean="0">
                          <a:latin typeface="PCS NEPALI" pitchFamily="82" charset="0"/>
                        </a:rPr>
                        <a:t>;</a:t>
                      </a:r>
                      <a:r>
                        <a:rPr lang="en-US" dirty="0" smtClean="0">
                          <a:latin typeface="PCS NEPALI"/>
                        </a:rPr>
                        <a:t>'</a:t>
                      </a:r>
                      <a:r>
                        <a:rPr lang="en-US" dirty="0" smtClean="0">
                          <a:latin typeface="PCS NEPALI" pitchFamily="82" charset="0"/>
                        </a:rPr>
                        <a:t>g;/L, </a:t>
                      </a:r>
                      <a:r>
                        <a:rPr lang="en-US" dirty="0" err="1" smtClean="0">
                          <a:latin typeface="PCS NEPALI" pitchFamily="82" charset="0"/>
                        </a:rPr>
                        <a:t>df</a:t>
                      </a:r>
                      <a:r>
                        <a:rPr lang="en-US" dirty="0" smtClean="0">
                          <a:latin typeface="PCS NEPALI" pitchFamily="82" charset="0"/>
                        </a:rPr>
                        <a:t>]/</a:t>
                      </a:r>
                      <a:r>
                        <a:rPr lang="en-US" dirty="0" smtClean="0">
                          <a:latin typeface="PCS NEPALI"/>
                        </a:rPr>
                        <a:t>±</a:t>
                      </a:r>
                      <a:endParaRPr lang="en-US" dirty="0">
                        <a:latin typeface="PCS NEPALI" pitchFamily="82" charset="0"/>
                      </a:endParaRPr>
                    </a:p>
                  </a:txBody>
                  <a:tcPr/>
                </a:tc>
                <a:tc>
                  <a:txBody>
                    <a:bodyPr/>
                    <a:lstStyle/>
                    <a:p>
                      <a:pPr algn="ctr"/>
                      <a:r>
                        <a:rPr lang="en-US" dirty="0" smtClean="0">
                          <a:latin typeface="PCS NEPALI" pitchFamily="82" charset="0"/>
                        </a:rPr>
                        <a:t>5</a:t>
                      </a:r>
                      <a:endParaRPr lang="en-US" dirty="0">
                        <a:latin typeface="PCS NEPALI" pitchFamily="82" charset="0"/>
                      </a:endParaRPr>
                    </a:p>
                  </a:txBody>
                  <a:tcPr/>
                </a:tc>
                <a:tc>
                  <a:txBody>
                    <a:bodyPr/>
                    <a:lstStyle/>
                    <a:p>
                      <a:pPr algn="ctr"/>
                      <a:endParaRPr lang="en-US" dirty="0">
                        <a:latin typeface="PCS NEPALI" pitchFamily="82" charset="0"/>
                      </a:endParaRPr>
                    </a:p>
                  </a:txBody>
                  <a:tcPr/>
                </a:tc>
                <a:extLst>
                  <a:ext uri="{0D108BD9-81ED-4DB2-BD59-A6C34878D82A}">
                    <a16:rowId xmlns:a16="http://schemas.microsoft.com/office/drawing/2014/main" xmlns="" val="10001"/>
                  </a:ext>
                </a:extLst>
              </a:tr>
              <a:tr h="579120">
                <a:tc>
                  <a:txBody>
                    <a:bodyPr/>
                    <a:lstStyle/>
                    <a:p>
                      <a:pPr algn="ctr"/>
                      <a:r>
                        <a:rPr lang="en-US" dirty="0" smtClean="0">
                          <a:latin typeface="PCS NEPALI" pitchFamily="82" charset="0"/>
                        </a:rPr>
                        <a:t>8</a:t>
                      </a:r>
                      <a:endParaRPr lang="en-US" dirty="0">
                        <a:latin typeface="PCS NEPALI" pitchFamily="82" charset="0"/>
                      </a:endParaRPr>
                    </a:p>
                  </a:txBody>
                  <a:tcPr/>
                </a:tc>
                <a:tc>
                  <a:txBody>
                    <a:bodyPr/>
                    <a:lstStyle/>
                    <a:p>
                      <a:pPr algn="ctr"/>
                      <a:r>
                        <a:rPr lang="en-US" dirty="0" err="1" smtClean="0">
                          <a:latin typeface="PCS NEPALI" pitchFamily="82" charset="0"/>
                        </a:rPr>
                        <a:t>kmfug</a:t>
                      </a:r>
                      <a:endParaRPr lang="en-US" dirty="0">
                        <a:latin typeface="PCS NEPALI" pitchFamily="82" charset="0"/>
                      </a:endParaRPr>
                    </a:p>
                  </a:txBody>
                  <a:tcPr/>
                </a:tc>
                <a:tc>
                  <a:txBody>
                    <a:bodyPr/>
                    <a:lstStyle/>
                    <a:p>
                      <a:pPr algn="ctr"/>
                      <a:r>
                        <a:rPr lang="en-US" dirty="0" smtClean="0">
                          <a:latin typeface="PCS NEPALI" pitchFamily="82" charset="0"/>
                        </a:rPr>
                        <a:t>;</a:t>
                      </a:r>
                      <a:r>
                        <a:rPr lang="en-US" dirty="0" smtClean="0">
                          <a:latin typeface="PCS NEPALI"/>
                        </a:rPr>
                        <a:t>'</a:t>
                      </a:r>
                      <a:r>
                        <a:rPr lang="en-US" dirty="0" smtClean="0">
                          <a:latin typeface="PCS NEPALI" pitchFamily="82" charset="0"/>
                        </a:rPr>
                        <a:t>g;/L, </a:t>
                      </a:r>
                      <a:endParaRPr lang="en-US" dirty="0">
                        <a:latin typeface="PCS NEPALI" pitchFamily="82" charset="0"/>
                      </a:endParaRPr>
                    </a:p>
                  </a:txBody>
                  <a:tcPr/>
                </a:tc>
                <a:tc>
                  <a:txBody>
                    <a:bodyPr/>
                    <a:lstStyle/>
                    <a:p>
                      <a:pPr algn="ctr"/>
                      <a:r>
                        <a:rPr lang="en-US" dirty="0" smtClean="0">
                          <a:latin typeface="PCS NEPALI" pitchFamily="82" charset="0"/>
                        </a:rPr>
                        <a:t>8</a:t>
                      </a:r>
                      <a:endParaRPr lang="en-US" dirty="0">
                        <a:latin typeface="PCS NEPALI" pitchFamily="82" charset="0"/>
                      </a:endParaRPr>
                    </a:p>
                  </a:txBody>
                  <a:tcPr/>
                </a:tc>
                <a:tc>
                  <a:txBody>
                    <a:bodyPr/>
                    <a:lstStyle/>
                    <a:p>
                      <a:pPr algn="ctr"/>
                      <a:endParaRPr lang="en-US">
                        <a:latin typeface="PCS NEPALI" pitchFamily="82" charset="0"/>
                      </a:endParaRPr>
                    </a:p>
                  </a:txBody>
                  <a:tcPr/>
                </a:tc>
                <a:extLst>
                  <a:ext uri="{0D108BD9-81ED-4DB2-BD59-A6C34878D82A}">
                    <a16:rowId xmlns:a16="http://schemas.microsoft.com/office/drawing/2014/main" xmlns="" val="10002"/>
                  </a:ext>
                </a:extLst>
              </a:tr>
              <a:tr h="577850">
                <a:tc>
                  <a:txBody>
                    <a:bodyPr/>
                    <a:lstStyle/>
                    <a:p>
                      <a:pPr algn="ctr"/>
                      <a:r>
                        <a:rPr lang="en-US" dirty="0" smtClean="0">
                          <a:latin typeface="PCS NEPALI" pitchFamily="82" charset="0"/>
                        </a:rPr>
                        <a:t>9</a:t>
                      </a:r>
                      <a:endParaRPr lang="en-US" dirty="0">
                        <a:latin typeface="PCS NEPALI" pitchFamily="82" charset="0"/>
                      </a:endParaRPr>
                    </a:p>
                  </a:txBody>
                  <a:tcPr/>
                </a:tc>
                <a:tc>
                  <a:txBody>
                    <a:bodyPr/>
                    <a:lstStyle/>
                    <a:p>
                      <a:pPr algn="ctr"/>
                      <a:r>
                        <a:rPr lang="en-US" dirty="0" smtClean="0">
                          <a:latin typeface="PCS NEPALI" pitchFamily="82" charset="0"/>
                        </a:rPr>
                        <a:t>r}q</a:t>
                      </a:r>
                      <a:endParaRPr lang="en-US" dirty="0">
                        <a:latin typeface="PCS NEPALI" pitchFamily="82" charset="0"/>
                      </a:endParaRPr>
                    </a:p>
                  </a:txBody>
                  <a:tcPr/>
                </a:tc>
                <a:tc>
                  <a:txBody>
                    <a:bodyPr/>
                    <a:lstStyle/>
                    <a:p>
                      <a:pPr algn="ctr"/>
                      <a:r>
                        <a:rPr lang="en-US" dirty="0" smtClean="0">
                          <a:latin typeface="PCS NEPALI" pitchFamily="82" charset="0"/>
                        </a:rPr>
                        <a:t>;</a:t>
                      </a:r>
                      <a:r>
                        <a:rPr lang="en-US" dirty="0" smtClean="0">
                          <a:latin typeface="PCS NEPALI"/>
                        </a:rPr>
                        <a:t>'</a:t>
                      </a:r>
                      <a:r>
                        <a:rPr lang="en-US" dirty="0" smtClean="0">
                          <a:latin typeface="PCS NEPALI" pitchFamily="82" charset="0"/>
                        </a:rPr>
                        <a:t>g;/L, </a:t>
                      </a:r>
                      <a:endParaRPr lang="en-US" dirty="0">
                        <a:latin typeface="PCS NEPALI" pitchFamily="82" charset="0"/>
                      </a:endParaRPr>
                    </a:p>
                  </a:txBody>
                  <a:tcPr/>
                </a:tc>
                <a:tc>
                  <a:txBody>
                    <a:bodyPr/>
                    <a:lstStyle/>
                    <a:p>
                      <a:pPr algn="ctr"/>
                      <a:r>
                        <a:rPr lang="en-US" dirty="0" smtClean="0">
                          <a:latin typeface="PCS NEPALI" pitchFamily="82" charset="0"/>
                        </a:rPr>
                        <a:t>12</a:t>
                      </a:r>
                      <a:endParaRPr lang="en-US" dirty="0">
                        <a:latin typeface="PCS NEPALI" pitchFamily="82" charset="0"/>
                      </a:endParaRPr>
                    </a:p>
                  </a:txBody>
                  <a:tcPr/>
                </a:tc>
                <a:tc>
                  <a:txBody>
                    <a:bodyPr/>
                    <a:lstStyle/>
                    <a:p>
                      <a:pPr algn="ctr"/>
                      <a:endParaRPr lang="en-US">
                        <a:latin typeface="PCS NEPALI" pitchFamily="82" charset="0"/>
                      </a:endParaRPr>
                    </a:p>
                  </a:txBody>
                  <a:tcPr/>
                </a:tc>
                <a:extLst>
                  <a:ext uri="{0D108BD9-81ED-4DB2-BD59-A6C34878D82A}">
                    <a16:rowId xmlns:a16="http://schemas.microsoft.com/office/drawing/2014/main" xmlns="" val="10003"/>
                  </a:ext>
                </a:extLst>
              </a:tr>
              <a:tr h="577850">
                <a:tc>
                  <a:txBody>
                    <a:bodyPr/>
                    <a:lstStyle/>
                    <a:p>
                      <a:pPr algn="ctr"/>
                      <a:r>
                        <a:rPr lang="en-US" dirty="0" smtClean="0">
                          <a:latin typeface="PCS NEPALI" pitchFamily="82" charset="0"/>
                        </a:rPr>
                        <a:t>10</a:t>
                      </a:r>
                      <a:endParaRPr lang="en-US" dirty="0">
                        <a:latin typeface="PCS NEPALI" pitchFamily="82" charset="0"/>
                      </a:endParaRPr>
                    </a:p>
                  </a:txBody>
                  <a:tcPr/>
                </a:tc>
                <a:tc>
                  <a:txBody>
                    <a:bodyPr/>
                    <a:lstStyle/>
                    <a:p>
                      <a:pPr algn="ctr"/>
                      <a:r>
                        <a:rPr lang="en-US" dirty="0" smtClean="0">
                          <a:latin typeface="PCS NEPALI" pitchFamily="82" charset="0"/>
                        </a:rPr>
                        <a:t>j}</a:t>
                      </a:r>
                      <a:r>
                        <a:rPr lang="en-US" dirty="0" err="1" smtClean="0">
                          <a:latin typeface="PCS NEPALI" pitchFamily="82" charset="0"/>
                        </a:rPr>
                        <a:t>zfv</a:t>
                      </a:r>
                      <a:endParaRPr lang="en-US" dirty="0">
                        <a:latin typeface="PCS NEPALI" pitchFamily="82" charset="0"/>
                      </a:endParaRPr>
                    </a:p>
                  </a:txBody>
                  <a:tcPr/>
                </a:tc>
                <a:tc>
                  <a:txBody>
                    <a:bodyPr/>
                    <a:lstStyle/>
                    <a:p>
                      <a:pPr algn="ctr"/>
                      <a:r>
                        <a:rPr lang="en-US" dirty="0" smtClean="0">
                          <a:latin typeface="PCS NEPALI" pitchFamily="82" charset="0"/>
                        </a:rPr>
                        <a:t>;</a:t>
                      </a:r>
                      <a:r>
                        <a:rPr lang="en-US" dirty="0" smtClean="0">
                          <a:latin typeface="PCS NEPALI"/>
                        </a:rPr>
                        <a:t>'</a:t>
                      </a:r>
                      <a:r>
                        <a:rPr lang="en-US" dirty="0" smtClean="0">
                          <a:latin typeface="PCS NEPALI" pitchFamily="82" charset="0"/>
                        </a:rPr>
                        <a:t>g;/L, </a:t>
                      </a:r>
                      <a:endParaRPr lang="en-US" dirty="0">
                        <a:latin typeface="PCS NEPALI" pitchFamily="82" charset="0"/>
                      </a:endParaRPr>
                    </a:p>
                  </a:txBody>
                  <a:tcPr/>
                </a:tc>
                <a:tc>
                  <a:txBody>
                    <a:bodyPr/>
                    <a:lstStyle/>
                    <a:p>
                      <a:pPr algn="ctr"/>
                      <a:r>
                        <a:rPr lang="en-US" dirty="0" smtClean="0">
                          <a:latin typeface="PCS NEPALI" pitchFamily="82" charset="0"/>
                        </a:rPr>
                        <a:t>3</a:t>
                      </a:r>
                      <a:endParaRPr lang="en-US" dirty="0">
                        <a:latin typeface="PCS NEPALI" pitchFamily="82" charset="0"/>
                      </a:endParaRPr>
                    </a:p>
                  </a:txBody>
                  <a:tcPr/>
                </a:tc>
                <a:tc>
                  <a:txBody>
                    <a:bodyPr/>
                    <a:lstStyle/>
                    <a:p>
                      <a:pPr algn="ctr"/>
                      <a:endParaRPr lang="en-US" dirty="0">
                        <a:latin typeface="PCS NEPALI" pitchFamily="82" charset="0"/>
                      </a:endParaRPr>
                    </a:p>
                  </a:txBody>
                  <a:tcPr/>
                </a:tc>
                <a:extLst>
                  <a:ext uri="{0D108BD9-81ED-4DB2-BD59-A6C34878D82A}">
                    <a16:rowId xmlns:a16="http://schemas.microsoft.com/office/drawing/2014/main" xmlns="" val="10004"/>
                  </a:ext>
                </a:extLst>
              </a:tr>
              <a:tr h="577850">
                <a:tc>
                  <a:txBody>
                    <a:bodyPr/>
                    <a:lstStyle/>
                    <a:p>
                      <a:pPr algn="ctr"/>
                      <a:r>
                        <a:rPr lang="en-US" dirty="0" smtClean="0">
                          <a:latin typeface="PCS NEPALI" pitchFamily="82" charset="0"/>
                        </a:rPr>
                        <a:t>11</a:t>
                      </a:r>
                      <a:endParaRPr lang="en-US" dirty="0">
                        <a:latin typeface="PCS NEPALI" pitchFamily="82" charset="0"/>
                      </a:endParaRPr>
                    </a:p>
                  </a:txBody>
                  <a:tcPr/>
                </a:tc>
                <a:tc>
                  <a:txBody>
                    <a:bodyPr/>
                    <a:lstStyle/>
                    <a:p>
                      <a:pPr algn="ctr"/>
                      <a:r>
                        <a:rPr lang="en-US" dirty="0" smtClean="0">
                          <a:latin typeface="PCS NEPALI" pitchFamily="82" charset="0"/>
                        </a:rPr>
                        <a:t>h]&amp;</a:t>
                      </a:r>
                      <a:endParaRPr lang="en-US" dirty="0">
                        <a:latin typeface="PCS NEPALI" pitchFamily="82" charset="0"/>
                      </a:endParaRPr>
                    </a:p>
                  </a:txBody>
                  <a:tcPr/>
                </a:tc>
                <a:tc>
                  <a:txBody>
                    <a:bodyPr/>
                    <a:lstStyle/>
                    <a:p>
                      <a:pPr algn="ctr"/>
                      <a:r>
                        <a:rPr lang="en-US" dirty="0" smtClean="0">
                          <a:latin typeface="PCS NEPALI" pitchFamily="82" charset="0"/>
                        </a:rPr>
                        <a:t>;</a:t>
                      </a:r>
                      <a:r>
                        <a:rPr lang="en-US" dirty="0" smtClean="0">
                          <a:latin typeface="PCS NEPALI"/>
                        </a:rPr>
                        <a:t>'</a:t>
                      </a:r>
                      <a:r>
                        <a:rPr lang="en-US" dirty="0" smtClean="0">
                          <a:latin typeface="PCS NEPALI" pitchFamily="82" charset="0"/>
                        </a:rPr>
                        <a:t>g;/L, </a:t>
                      </a:r>
                      <a:endParaRPr lang="en-US" dirty="0">
                        <a:latin typeface="PCS NEPALI" pitchFamily="82" charset="0"/>
                      </a:endParaRPr>
                    </a:p>
                  </a:txBody>
                  <a:tcPr/>
                </a:tc>
                <a:tc>
                  <a:txBody>
                    <a:bodyPr/>
                    <a:lstStyle/>
                    <a:p>
                      <a:pPr algn="ctr"/>
                      <a:r>
                        <a:rPr lang="en-US" dirty="0" smtClean="0">
                          <a:latin typeface="PCS NEPALI" pitchFamily="82" charset="0"/>
                        </a:rPr>
                        <a:t>5</a:t>
                      </a:r>
                      <a:endParaRPr lang="en-US" dirty="0">
                        <a:latin typeface="PCS NEPALI" pitchFamily="82" charset="0"/>
                      </a:endParaRPr>
                    </a:p>
                  </a:txBody>
                  <a:tcPr/>
                </a:tc>
                <a:tc>
                  <a:txBody>
                    <a:bodyPr/>
                    <a:lstStyle/>
                    <a:p>
                      <a:pPr algn="ctr"/>
                      <a:endParaRPr lang="en-US">
                        <a:latin typeface="PCS NEPALI" pitchFamily="82" charset="0"/>
                      </a:endParaRPr>
                    </a:p>
                  </a:txBody>
                  <a:tcPr/>
                </a:tc>
                <a:extLst>
                  <a:ext uri="{0D108BD9-81ED-4DB2-BD59-A6C34878D82A}">
                    <a16:rowId xmlns:a16="http://schemas.microsoft.com/office/drawing/2014/main" xmlns="" val="10005"/>
                  </a:ext>
                </a:extLst>
              </a:tr>
              <a:tr h="577850">
                <a:tc>
                  <a:txBody>
                    <a:bodyPr/>
                    <a:lstStyle/>
                    <a:p>
                      <a:pPr algn="ctr"/>
                      <a:r>
                        <a:rPr lang="en-US" dirty="0" smtClean="0">
                          <a:latin typeface="PCS NEPALI" pitchFamily="82" charset="0"/>
                        </a:rPr>
                        <a:t>12</a:t>
                      </a:r>
                      <a:endParaRPr lang="en-US" dirty="0">
                        <a:latin typeface="PCS NEPALI" pitchFamily="82" charset="0"/>
                      </a:endParaRPr>
                    </a:p>
                  </a:txBody>
                  <a:tcPr/>
                </a:tc>
                <a:tc>
                  <a:txBody>
                    <a:bodyPr/>
                    <a:lstStyle/>
                    <a:p>
                      <a:pPr algn="ctr"/>
                      <a:r>
                        <a:rPr lang="en-US" dirty="0" err="1" smtClean="0">
                          <a:latin typeface="PCS NEPALI" pitchFamily="82" charset="0"/>
                        </a:rPr>
                        <a:t>cfiff</a:t>
                      </a:r>
                      <a:r>
                        <a:rPr lang="en-US" dirty="0" smtClean="0">
                          <a:latin typeface="PCS NEPALI" pitchFamily="82" charset="0"/>
                        </a:rPr>
                        <a:t>(</a:t>
                      </a:r>
                      <a:endParaRPr lang="en-US" dirty="0">
                        <a:latin typeface="PCS NEPALI" pitchFamily="82" charset="0"/>
                      </a:endParaRPr>
                    </a:p>
                  </a:txBody>
                  <a:tcPr/>
                </a:tc>
                <a:tc>
                  <a:txBody>
                    <a:bodyPr/>
                    <a:lstStyle/>
                    <a:p>
                      <a:pPr algn="ctr"/>
                      <a:r>
                        <a:rPr lang="en-US" dirty="0" smtClean="0">
                          <a:latin typeface="PCS NEPALI" pitchFamily="82" charset="0"/>
                        </a:rPr>
                        <a:t>;</a:t>
                      </a:r>
                      <a:r>
                        <a:rPr lang="en-US" dirty="0" smtClean="0">
                          <a:latin typeface="PCS NEPALI"/>
                        </a:rPr>
                        <a:t>'</a:t>
                      </a:r>
                      <a:r>
                        <a:rPr lang="en-US" dirty="0" smtClean="0">
                          <a:latin typeface="PCS NEPALI" pitchFamily="82" charset="0"/>
                        </a:rPr>
                        <a:t>g;/L, </a:t>
                      </a:r>
                      <a:endParaRPr lang="en-US" dirty="0">
                        <a:latin typeface="PCS NEPALI" pitchFamily="82" charset="0"/>
                      </a:endParaRPr>
                    </a:p>
                  </a:txBody>
                  <a:tcPr/>
                </a:tc>
                <a:tc>
                  <a:txBody>
                    <a:bodyPr/>
                    <a:lstStyle/>
                    <a:p>
                      <a:pPr algn="ctr"/>
                      <a:r>
                        <a:rPr lang="en-US" dirty="0" smtClean="0">
                          <a:latin typeface="PCS NEPALI" pitchFamily="82" charset="0"/>
                        </a:rPr>
                        <a:t>4</a:t>
                      </a:r>
                      <a:endParaRPr lang="en-US" dirty="0">
                        <a:latin typeface="PCS NEPALI" pitchFamily="82" charset="0"/>
                      </a:endParaRPr>
                    </a:p>
                  </a:txBody>
                  <a:tcPr/>
                </a:tc>
                <a:tc>
                  <a:txBody>
                    <a:bodyPr/>
                    <a:lstStyle/>
                    <a:p>
                      <a:pPr algn="ctr"/>
                      <a:endParaRPr lang="en-US" dirty="0">
                        <a:latin typeface="PCS NEPALI" pitchFamily="82" charset="0"/>
                      </a:endParaRPr>
                    </a:p>
                  </a:txBody>
                  <a:tcPr/>
                </a:tc>
                <a:extLst>
                  <a:ext uri="{0D108BD9-81ED-4DB2-BD59-A6C34878D82A}">
                    <a16:rowId xmlns:a16="http://schemas.microsoft.com/office/drawing/2014/main" xmlns="" val="10006"/>
                  </a:ext>
                </a:extLst>
              </a:tr>
              <a:tr h="577850">
                <a:tc>
                  <a:txBody>
                    <a:bodyPr/>
                    <a:lstStyle/>
                    <a:p>
                      <a:pPr algn="ctr"/>
                      <a:r>
                        <a:rPr lang="en-US" dirty="0" err="1" smtClean="0">
                          <a:latin typeface="PCS NEPALI" pitchFamily="82" charset="0"/>
                        </a:rPr>
                        <a:t>hDDff</a:t>
                      </a:r>
                      <a:endParaRPr lang="en-US" dirty="0">
                        <a:latin typeface="PCS NEPALI" pitchFamily="82" charset="0"/>
                      </a:endParaRPr>
                    </a:p>
                  </a:txBody>
                  <a:tcPr/>
                </a:tc>
                <a:tc>
                  <a:txBody>
                    <a:bodyPr/>
                    <a:lstStyle/>
                    <a:p>
                      <a:pPr algn="ctr"/>
                      <a:endParaRPr lang="en-US" dirty="0">
                        <a:latin typeface="PCS NEPALI" pitchFamily="82" charset="0"/>
                      </a:endParaRPr>
                    </a:p>
                  </a:txBody>
                  <a:tcPr/>
                </a:tc>
                <a:tc>
                  <a:txBody>
                    <a:bodyPr/>
                    <a:lstStyle/>
                    <a:p>
                      <a:pPr algn="ctr"/>
                      <a:endParaRPr lang="en-US" dirty="0">
                        <a:latin typeface="PCS NEPALI" pitchFamily="82" charset="0"/>
                      </a:endParaRPr>
                    </a:p>
                  </a:txBody>
                  <a:tcPr/>
                </a:tc>
                <a:tc>
                  <a:txBody>
                    <a:bodyPr/>
                    <a:lstStyle/>
                    <a:p>
                      <a:pPr algn="ctr"/>
                      <a:r>
                        <a:rPr lang="en-US" dirty="0" smtClean="0">
                          <a:latin typeface="PCS NEPALI" pitchFamily="82" charset="0"/>
                        </a:rPr>
                        <a:t>57</a:t>
                      </a:r>
                      <a:endParaRPr lang="en-US" dirty="0">
                        <a:latin typeface="PCS NEPALI" pitchFamily="82" charset="0"/>
                      </a:endParaRPr>
                    </a:p>
                  </a:txBody>
                  <a:tcPr/>
                </a:tc>
                <a:tc>
                  <a:txBody>
                    <a:bodyPr/>
                    <a:lstStyle/>
                    <a:p>
                      <a:pPr algn="ctr"/>
                      <a:endParaRPr lang="en-US" dirty="0">
                        <a:latin typeface="PCS NEPALI" pitchFamily="82" charset="0"/>
                      </a:endParaRPr>
                    </a:p>
                  </a:txBody>
                  <a:tcPr/>
                </a:tc>
                <a:extLst>
                  <a:ext uri="{0D108BD9-81ED-4DB2-BD59-A6C34878D82A}">
                    <a16:rowId xmlns:a16="http://schemas.microsoft.com/office/drawing/2014/main" xmlns="" val="10007"/>
                  </a:ext>
                </a:extLst>
              </a:tr>
            </a:tbl>
          </a:graphicData>
        </a:graphic>
      </p:graphicFrame>
      <p:sp>
        <p:nvSpPr>
          <p:cNvPr id="6" name="Slide Number Placeholder 5"/>
          <p:cNvSpPr>
            <a:spLocks noGrp="1"/>
          </p:cNvSpPr>
          <p:nvPr>
            <p:ph type="sldNum" sz="quarter" idx="12"/>
          </p:nvPr>
        </p:nvSpPr>
        <p:spPr/>
        <p:txBody>
          <a:bodyPr/>
          <a:lstStyle/>
          <a:p>
            <a:fld id="{D5A3C07E-D37F-45BB-9AEA-E961484A1A12}" type="slidenum">
              <a:rPr lang="en-US" smtClean="0"/>
              <a:t>84</a:t>
            </a:fld>
            <a:endParaRPr lang="en-US"/>
          </a:p>
        </p:txBody>
      </p:sp>
    </p:spTree>
    <p:extLst>
      <p:ext uri="{BB962C8B-B14F-4D97-AF65-F5344CB8AC3E}">
        <p14:creationId xmlns:p14="http://schemas.microsoft.com/office/powerpoint/2010/main" val="92825659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ubystems lines.jpg"/>
          <p:cNvPicPr>
            <a:picLocks noChangeAspect="1"/>
          </p:cNvPicPr>
          <p:nvPr/>
        </p:nvPicPr>
        <p:blipFill>
          <a:blip r:embed="rId2" cstate="print"/>
          <a:stretch>
            <a:fillRect/>
          </a:stretch>
        </p:blipFill>
        <p:spPr>
          <a:xfrm>
            <a:off x="-533400" y="-152400"/>
            <a:ext cx="10422541" cy="7010400"/>
          </a:xfrm>
          <a:prstGeom prst="rect">
            <a:avLst/>
          </a:prstGeom>
        </p:spPr>
      </p:pic>
      <p:sp>
        <p:nvSpPr>
          <p:cNvPr id="6" name="Flowchart: Merge 5"/>
          <p:cNvSpPr/>
          <p:nvPr/>
        </p:nvSpPr>
        <p:spPr>
          <a:xfrm>
            <a:off x="4267200" y="3276600"/>
            <a:ext cx="304800" cy="304800"/>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Merge 7"/>
          <p:cNvSpPr/>
          <p:nvPr/>
        </p:nvSpPr>
        <p:spPr>
          <a:xfrm>
            <a:off x="2057400" y="3810000"/>
            <a:ext cx="304800" cy="304800"/>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Merge 8"/>
          <p:cNvSpPr/>
          <p:nvPr/>
        </p:nvSpPr>
        <p:spPr>
          <a:xfrm>
            <a:off x="5638800" y="4800600"/>
            <a:ext cx="304800" cy="304800"/>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Merge 9"/>
          <p:cNvSpPr/>
          <p:nvPr/>
        </p:nvSpPr>
        <p:spPr>
          <a:xfrm>
            <a:off x="5562600" y="3124200"/>
            <a:ext cx="304800" cy="304800"/>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Merge 10"/>
          <p:cNvSpPr/>
          <p:nvPr/>
        </p:nvSpPr>
        <p:spPr>
          <a:xfrm>
            <a:off x="4876800" y="1981200"/>
            <a:ext cx="304800" cy="304800"/>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343400" y="1752600"/>
            <a:ext cx="1521640" cy="307777"/>
          </a:xfrm>
          <a:prstGeom prst="rect">
            <a:avLst/>
          </a:prstGeom>
        </p:spPr>
        <p:txBody>
          <a:bodyPr wrap="square">
            <a:spAutoFit/>
          </a:bodyPr>
          <a:lstStyle/>
          <a:p>
            <a:r>
              <a:rPr lang="en-US" sz="1400" b="1" dirty="0" smtClean="0">
                <a:solidFill>
                  <a:srgbClr val="FFFF00"/>
                </a:solidFill>
              </a:rPr>
              <a:t>A. </a:t>
            </a:r>
            <a:r>
              <a:rPr lang="en-US" sz="1400" b="1" dirty="0" err="1" smtClean="0">
                <a:solidFill>
                  <a:srgbClr val="FFFF00"/>
                </a:solidFill>
              </a:rPr>
              <a:t>Phushre</a:t>
            </a:r>
            <a:r>
              <a:rPr lang="en-US" sz="1400" b="1" dirty="0" smtClean="0">
                <a:solidFill>
                  <a:srgbClr val="FFFF00"/>
                </a:solidFill>
              </a:rPr>
              <a:t> </a:t>
            </a:r>
            <a:endParaRPr lang="en-US" sz="1400" b="1" dirty="0">
              <a:solidFill>
                <a:srgbClr val="FFFF00"/>
              </a:solidFill>
            </a:endParaRPr>
          </a:p>
        </p:txBody>
      </p:sp>
      <p:sp>
        <p:nvSpPr>
          <p:cNvPr id="13" name="Rectangle 12"/>
          <p:cNvSpPr/>
          <p:nvPr/>
        </p:nvSpPr>
        <p:spPr>
          <a:xfrm>
            <a:off x="5257800" y="2667000"/>
            <a:ext cx="1101584" cy="307777"/>
          </a:xfrm>
          <a:prstGeom prst="rect">
            <a:avLst/>
          </a:prstGeom>
        </p:spPr>
        <p:txBody>
          <a:bodyPr wrap="none">
            <a:spAutoFit/>
          </a:bodyPr>
          <a:lstStyle/>
          <a:p>
            <a:r>
              <a:rPr lang="en-US" sz="1400" b="1" dirty="0" smtClean="0">
                <a:solidFill>
                  <a:srgbClr val="FFFF00"/>
                </a:solidFill>
              </a:rPr>
              <a:t>B. </a:t>
            </a:r>
            <a:r>
              <a:rPr lang="en-US" sz="1400" b="1" dirty="0" err="1" smtClean="0">
                <a:solidFill>
                  <a:srgbClr val="FFFF00"/>
                </a:solidFill>
              </a:rPr>
              <a:t>Bijaypur</a:t>
            </a:r>
            <a:endParaRPr lang="en-US" sz="1400" b="1" dirty="0">
              <a:solidFill>
                <a:srgbClr val="FFFF00"/>
              </a:solidFill>
            </a:endParaRPr>
          </a:p>
        </p:txBody>
      </p:sp>
      <p:sp>
        <p:nvSpPr>
          <p:cNvPr id="14" name="Rectangle 13"/>
          <p:cNvSpPr/>
          <p:nvPr/>
        </p:nvSpPr>
        <p:spPr>
          <a:xfrm>
            <a:off x="3733800" y="2743200"/>
            <a:ext cx="1228221" cy="307777"/>
          </a:xfrm>
          <a:prstGeom prst="rect">
            <a:avLst/>
          </a:prstGeom>
        </p:spPr>
        <p:txBody>
          <a:bodyPr wrap="none">
            <a:spAutoFit/>
          </a:bodyPr>
          <a:lstStyle/>
          <a:p>
            <a:r>
              <a:rPr lang="en-US" sz="1400" b="1" dirty="0" smtClean="0">
                <a:solidFill>
                  <a:srgbClr val="FFFF00"/>
                </a:solidFill>
              </a:rPr>
              <a:t>C. </a:t>
            </a:r>
            <a:r>
              <a:rPr lang="en-US" sz="1400" b="1" dirty="0" err="1" smtClean="0">
                <a:solidFill>
                  <a:srgbClr val="FFFF00"/>
                </a:solidFill>
              </a:rPr>
              <a:t>Sumnima</a:t>
            </a:r>
            <a:endParaRPr lang="en-US" sz="1400" b="1" dirty="0">
              <a:solidFill>
                <a:srgbClr val="FFFF00"/>
              </a:solidFill>
            </a:endParaRPr>
          </a:p>
        </p:txBody>
      </p:sp>
      <p:sp>
        <p:nvSpPr>
          <p:cNvPr id="15" name="Rectangle 14"/>
          <p:cNvSpPr/>
          <p:nvPr/>
        </p:nvSpPr>
        <p:spPr>
          <a:xfrm>
            <a:off x="1600200" y="3429000"/>
            <a:ext cx="1079142" cy="307777"/>
          </a:xfrm>
          <a:prstGeom prst="rect">
            <a:avLst/>
          </a:prstGeom>
        </p:spPr>
        <p:txBody>
          <a:bodyPr wrap="none">
            <a:spAutoFit/>
          </a:bodyPr>
          <a:lstStyle/>
          <a:p>
            <a:r>
              <a:rPr lang="en-US" sz="1400" b="1" dirty="0" smtClean="0">
                <a:solidFill>
                  <a:srgbClr val="FFFF00"/>
                </a:solidFill>
              </a:rPr>
              <a:t>D. Railway</a:t>
            </a:r>
            <a:endParaRPr lang="en-US" sz="1400" b="1" dirty="0">
              <a:solidFill>
                <a:srgbClr val="FFFF00"/>
              </a:solidFill>
            </a:endParaRPr>
          </a:p>
        </p:txBody>
      </p:sp>
      <p:sp>
        <p:nvSpPr>
          <p:cNvPr id="16" name="Rectangle 15"/>
          <p:cNvSpPr/>
          <p:nvPr/>
        </p:nvSpPr>
        <p:spPr>
          <a:xfrm>
            <a:off x="5029200" y="4419600"/>
            <a:ext cx="1284326" cy="307777"/>
          </a:xfrm>
          <a:prstGeom prst="rect">
            <a:avLst/>
          </a:prstGeom>
        </p:spPr>
        <p:txBody>
          <a:bodyPr wrap="none">
            <a:spAutoFit/>
          </a:bodyPr>
          <a:lstStyle/>
          <a:p>
            <a:r>
              <a:rPr lang="en-US" sz="1400" b="1" dirty="0" smtClean="0">
                <a:solidFill>
                  <a:srgbClr val="FFFF00"/>
                </a:solidFill>
              </a:rPr>
              <a:t>E. </a:t>
            </a:r>
            <a:r>
              <a:rPr lang="en-US" sz="1400" b="1" dirty="0" err="1" smtClean="0">
                <a:solidFill>
                  <a:srgbClr val="FFFF00"/>
                </a:solidFill>
              </a:rPr>
              <a:t>Pindeswor</a:t>
            </a:r>
            <a:endParaRPr lang="en-US" sz="1400" b="1" dirty="0">
              <a:solidFill>
                <a:srgbClr val="FFFF00"/>
              </a:solidFill>
            </a:endParaRPr>
          </a:p>
        </p:txBody>
      </p:sp>
      <p:sp>
        <p:nvSpPr>
          <p:cNvPr id="17" name="Content Placeholder 2"/>
          <p:cNvSpPr>
            <a:spLocks noGrp="1"/>
          </p:cNvSpPr>
          <p:nvPr>
            <p:ph sz="quarter" idx="4294967295"/>
          </p:nvPr>
        </p:nvSpPr>
        <p:spPr>
          <a:xfrm>
            <a:off x="6096000" y="1874520"/>
            <a:ext cx="3936521" cy="5821680"/>
          </a:xfrm>
        </p:spPr>
        <p:txBody>
          <a:bodyPr>
            <a:normAutofit fontScale="62500" lnSpcReduction="20000"/>
          </a:bodyPr>
          <a:lstStyle/>
          <a:p>
            <a:pPr marL="45720" indent="0">
              <a:buNone/>
            </a:pPr>
            <a:r>
              <a:rPr lang="ne-NP" sz="4400" b="1" u="sng" dirty="0">
                <a:solidFill>
                  <a:schemeClr val="bg1"/>
                </a:solidFill>
                <a:effectLst>
                  <a:reflection blurRad="6350" stA="55000" endA="300" endPos="45500" dir="5400000" sy="-100000" algn="bl" rotWithShape="0"/>
                </a:effectLst>
                <a:latin typeface="+mj-lt"/>
                <a:ea typeface="+mj-ea"/>
                <a:cs typeface="+mj-cs"/>
              </a:rPr>
              <a:t>वितरण प्रणाली </a:t>
            </a:r>
            <a:endParaRPr lang="en-US" sz="4400" b="1" u="sng" dirty="0" smtClean="0">
              <a:solidFill>
                <a:schemeClr val="bg1"/>
              </a:solidFill>
              <a:effectLst>
                <a:reflection blurRad="6350" stA="55000" endA="300" endPos="45500" dir="5400000" sy="-100000" algn="bl" rotWithShape="0"/>
              </a:effectLst>
              <a:latin typeface="+mj-lt"/>
              <a:ea typeface="+mj-ea"/>
              <a:cs typeface="+mj-cs"/>
            </a:endParaRPr>
          </a:p>
          <a:p>
            <a:pPr marL="45720" indent="0">
              <a:buNone/>
            </a:pPr>
            <a:endParaRPr lang="en-US" sz="2400" u="sng" dirty="0" smtClean="0">
              <a:solidFill>
                <a:schemeClr val="bg1"/>
              </a:solidFill>
            </a:endParaRPr>
          </a:p>
          <a:p>
            <a:pPr marL="45720" indent="0">
              <a:buNone/>
            </a:pPr>
            <a:r>
              <a:rPr lang="ne-NP" sz="4200" dirty="0">
                <a:solidFill>
                  <a:schemeClr val="bg1"/>
                </a:solidFill>
              </a:rPr>
              <a:t>भौगोलिक वर्णन, बसोबास ढाँचा र हालको संरचनामा आधारित भएर </a:t>
            </a:r>
            <a:endParaRPr lang="en-US" sz="4200" dirty="0" smtClean="0">
              <a:solidFill>
                <a:schemeClr val="bg1"/>
              </a:solidFill>
            </a:endParaRPr>
          </a:p>
          <a:p>
            <a:pPr marL="45720" indent="0">
              <a:buNone/>
            </a:pPr>
            <a:endParaRPr lang="en-US" sz="4200" dirty="0" smtClean="0">
              <a:solidFill>
                <a:schemeClr val="bg1"/>
              </a:solidFill>
            </a:endParaRPr>
          </a:p>
          <a:p>
            <a:pPr marL="45720" indent="0">
              <a:buNone/>
            </a:pPr>
            <a:r>
              <a:rPr lang="ne-NP" sz="4200" dirty="0">
                <a:solidFill>
                  <a:schemeClr val="bg1"/>
                </a:solidFill>
              </a:rPr>
              <a:t>५ वितरण प्रणाली </a:t>
            </a:r>
            <a:endParaRPr lang="en-US" sz="4200" dirty="0" smtClean="0">
              <a:solidFill>
                <a:schemeClr val="bg1"/>
              </a:solidFill>
            </a:endParaRPr>
          </a:p>
          <a:p>
            <a:pPr marL="45720" indent="0">
              <a:buNone/>
            </a:pPr>
            <a:r>
              <a:rPr lang="en-US" sz="4200" dirty="0" smtClean="0">
                <a:solidFill>
                  <a:schemeClr val="bg1"/>
                </a:solidFill>
              </a:rPr>
              <a:t>	</a:t>
            </a:r>
            <a:r>
              <a:rPr lang="ne-NP" sz="4200" dirty="0">
                <a:solidFill>
                  <a:schemeClr val="bg1"/>
                </a:solidFill>
              </a:rPr>
              <a:t>१. फुश्रे सह-प्रणाली </a:t>
            </a:r>
          </a:p>
          <a:p>
            <a:pPr marL="45720" indent="0">
              <a:buNone/>
            </a:pPr>
            <a:r>
              <a:rPr lang="en-US" sz="4200" dirty="0" smtClean="0">
                <a:solidFill>
                  <a:schemeClr val="bg1"/>
                </a:solidFill>
              </a:rPr>
              <a:t>	</a:t>
            </a:r>
            <a:r>
              <a:rPr lang="ne-NP" sz="4200" dirty="0" smtClean="0">
                <a:solidFill>
                  <a:schemeClr val="bg1"/>
                </a:solidFill>
              </a:rPr>
              <a:t>२</a:t>
            </a:r>
            <a:r>
              <a:rPr lang="ne-NP" sz="4200" dirty="0">
                <a:solidFill>
                  <a:schemeClr val="bg1"/>
                </a:solidFill>
              </a:rPr>
              <a:t>. विजयपुर सह-प्रणाली </a:t>
            </a:r>
          </a:p>
          <a:p>
            <a:pPr marL="45720" indent="0">
              <a:buNone/>
            </a:pPr>
            <a:r>
              <a:rPr lang="en-US" sz="4200" dirty="0" smtClean="0">
                <a:solidFill>
                  <a:schemeClr val="bg1"/>
                </a:solidFill>
              </a:rPr>
              <a:t>	</a:t>
            </a:r>
            <a:r>
              <a:rPr lang="ne-NP" sz="4200" dirty="0" smtClean="0">
                <a:solidFill>
                  <a:schemeClr val="bg1"/>
                </a:solidFill>
              </a:rPr>
              <a:t>३</a:t>
            </a:r>
            <a:r>
              <a:rPr lang="ne-NP" sz="4200" dirty="0">
                <a:solidFill>
                  <a:schemeClr val="bg1"/>
                </a:solidFill>
              </a:rPr>
              <a:t>. सुम्निमा सह-प्रणाली </a:t>
            </a:r>
          </a:p>
          <a:p>
            <a:pPr marL="45720" indent="0">
              <a:buNone/>
            </a:pPr>
            <a:r>
              <a:rPr lang="en-US" sz="4200" dirty="0" smtClean="0">
                <a:solidFill>
                  <a:schemeClr val="bg1"/>
                </a:solidFill>
              </a:rPr>
              <a:t>	</a:t>
            </a:r>
            <a:r>
              <a:rPr lang="ne-NP" sz="4200" dirty="0" smtClean="0">
                <a:solidFill>
                  <a:schemeClr val="bg1"/>
                </a:solidFill>
              </a:rPr>
              <a:t>४</a:t>
            </a:r>
            <a:r>
              <a:rPr lang="ne-NP" sz="4200" dirty="0">
                <a:solidFill>
                  <a:schemeClr val="bg1"/>
                </a:solidFill>
              </a:rPr>
              <a:t>. रेल्वे सह-प्रणाली </a:t>
            </a:r>
          </a:p>
          <a:p>
            <a:pPr marL="45720" indent="0">
              <a:buNone/>
            </a:pPr>
            <a:r>
              <a:rPr lang="en-US" sz="4200" dirty="0" smtClean="0">
                <a:solidFill>
                  <a:schemeClr val="bg1"/>
                </a:solidFill>
              </a:rPr>
              <a:t>	</a:t>
            </a:r>
            <a:r>
              <a:rPr lang="ne-NP" sz="4200" dirty="0" smtClean="0">
                <a:solidFill>
                  <a:schemeClr val="bg1"/>
                </a:solidFill>
              </a:rPr>
              <a:t>५</a:t>
            </a:r>
            <a:r>
              <a:rPr lang="ne-NP" sz="4200" dirty="0">
                <a:solidFill>
                  <a:schemeClr val="bg1"/>
                </a:solidFill>
              </a:rPr>
              <a:t>. पिण्डेश्‍वर सह-प्रणाली</a:t>
            </a:r>
            <a:endParaRPr lang="en-US" sz="4200" dirty="0" smtClean="0">
              <a:solidFill>
                <a:schemeClr val="bg1"/>
              </a:solidFill>
            </a:endParaRPr>
          </a:p>
          <a:p>
            <a:pPr marL="45720" indent="0">
              <a:buNone/>
            </a:pPr>
            <a:r>
              <a:rPr lang="en-US" sz="4200" dirty="0">
                <a:solidFill>
                  <a:schemeClr val="bg1"/>
                </a:solidFill>
              </a:rPr>
              <a:t> </a:t>
            </a:r>
            <a:r>
              <a:rPr lang="en-US" sz="4200" dirty="0" smtClean="0">
                <a:solidFill>
                  <a:schemeClr val="bg1"/>
                </a:solidFill>
              </a:rPr>
              <a:t>   </a:t>
            </a:r>
            <a:endParaRPr lang="en-US" sz="2400" dirty="0" smtClean="0">
              <a:solidFill>
                <a:schemeClr val="bg1"/>
              </a:solidFill>
            </a:endParaRPr>
          </a:p>
        </p:txBody>
      </p:sp>
      <p:sp>
        <p:nvSpPr>
          <p:cNvPr id="2" name="Rectangle 1"/>
          <p:cNvSpPr/>
          <p:nvPr/>
        </p:nvSpPr>
        <p:spPr>
          <a:xfrm>
            <a:off x="-395954" y="372070"/>
            <a:ext cx="5120354" cy="800219"/>
          </a:xfrm>
          <a:prstGeom prst="rect">
            <a:avLst/>
          </a:prstGeom>
        </p:spPr>
        <p:txBody>
          <a:bodyPr wrap="square">
            <a:spAutoFit/>
          </a:bodyPr>
          <a:lstStyle/>
          <a:p>
            <a:pPr algn="ctr"/>
            <a:r>
              <a:rPr lang="ne-NP" sz="2800" b="1">
                <a:solidFill>
                  <a:schemeClr val="bg1"/>
                </a:solidFill>
              </a:rPr>
              <a:t>धरान खानेपानी आपूर्ति आयोजना </a:t>
            </a:r>
            <a:br>
              <a:rPr lang="ne-NP" sz="2800" b="1">
                <a:solidFill>
                  <a:schemeClr val="bg1"/>
                </a:solidFill>
              </a:rPr>
            </a:br>
            <a:r>
              <a:rPr lang="ne-NP" b="1">
                <a:solidFill>
                  <a:schemeClr val="bg1"/>
                </a:solidFill>
              </a:rPr>
              <a:t>(पुनर्स्थापना, विस्तार र विकास आयोजना</a:t>
            </a:r>
            <a:r>
              <a:rPr lang="ne-NP" b="1" smtClean="0">
                <a:solidFill>
                  <a:schemeClr val="bg1"/>
                </a:solidFill>
              </a:rPr>
              <a:t>) </a:t>
            </a:r>
            <a:endParaRPr lang="en-US" b="1"/>
          </a:p>
        </p:txBody>
      </p:sp>
    </p:spTree>
    <p:extLst>
      <p:ext uri="{BB962C8B-B14F-4D97-AF65-F5344CB8AC3E}">
        <p14:creationId xmlns:p14="http://schemas.microsoft.com/office/powerpoint/2010/main" val="32434627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additive="base">
                                        <p:cTn id="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xEl>
                                              <p:pRg st="2" end="2"/>
                                            </p:txEl>
                                          </p:spTgt>
                                        </p:tgtEl>
                                        <p:attrNameLst>
                                          <p:attrName>style.visibility</p:attrName>
                                        </p:attrNameLst>
                                      </p:cBhvr>
                                      <p:to>
                                        <p:strVal val="visible"/>
                                      </p:to>
                                    </p:set>
                                    <p:anim calcmode="lin" valueType="num">
                                      <p:cBhvr additive="base">
                                        <p:cTn id="11" dur="500" fill="hold"/>
                                        <p:tgtEl>
                                          <p:spTgt spid="17">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7">
                                            <p:txEl>
                                              <p:pRg st="2" end="2"/>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17">
                                            <p:txEl>
                                              <p:pRg st="4" end="4"/>
                                            </p:txEl>
                                          </p:spTgt>
                                        </p:tgtEl>
                                        <p:attrNameLst>
                                          <p:attrName>style.visibility</p:attrName>
                                        </p:attrNameLst>
                                      </p:cBhvr>
                                      <p:to>
                                        <p:strVal val="visible"/>
                                      </p:to>
                                    </p:set>
                                    <p:anim calcmode="lin" valueType="num">
                                      <p:cBhvr additive="base">
                                        <p:cTn id="16" dur="500" fill="hold"/>
                                        <p:tgtEl>
                                          <p:spTgt spid="17">
                                            <p:txEl>
                                              <p:pRg st="4" end="4"/>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17">
                                            <p:txEl>
                                              <p:pRg st="4" end="4"/>
                                            </p:txEl>
                                          </p:spTgt>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7">
                                            <p:txEl>
                                              <p:pRg st="5" end="5"/>
                                            </p:txEl>
                                          </p:spTgt>
                                        </p:tgtEl>
                                        <p:attrNameLst>
                                          <p:attrName>style.visibility</p:attrName>
                                        </p:attrNameLst>
                                      </p:cBhvr>
                                      <p:to>
                                        <p:strVal val="visible"/>
                                      </p:to>
                                    </p:set>
                                    <p:anim calcmode="lin" valueType="num">
                                      <p:cBhvr additive="base">
                                        <p:cTn id="20" dur="500" fill="hold"/>
                                        <p:tgtEl>
                                          <p:spTgt spid="17">
                                            <p:txEl>
                                              <p:pRg st="5" end="5"/>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7">
                                            <p:txEl>
                                              <p:pRg st="5" end="5"/>
                                            </p:txEl>
                                          </p:spTgt>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7">
                                            <p:txEl>
                                              <p:pRg st="6" end="6"/>
                                            </p:txEl>
                                          </p:spTgt>
                                        </p:tgtEl>
                                        <p:attrNameLst>
                                          <p:attrName>style.visibility</p:attrName>
                                        </p:attrNameLst>
                                      </p:cBhvr>
                                      <p:to>
                                        <p:strVal val="visible"/>
                                      </p:to>
                                    </p:set>
                                    <p:anim calcmode="lin" valueType="num">
                                      <p:cBhvr additive="base">
                                        <p:cTn id="24" dur="500" fill="hold"/>
                                        <p:tgtEl>
                                          <p:spTgt spid="17">
                                            <p:txEl>
                                              <p:pRg st="6" end="6"/>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7">
                                            <p:txEl>
                                              <p:pRg st="6" end="6"/>
                                            </p:txEl>
                                          </p:spTgt>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7">
                                            <p:txEl>
                                              <p:pRg st="7" end="7"/>
                                            </p:txEl>
                                          </p:spTgt>
                                        </p:tgtEl>
                                        <p:attrNameLst>
                                          <p:attrName>style.visibility</p:attrName>
                                        </p:attrNameLst>
                                      </p:cBhvr>
                                      <p:to>
                                        <p:strVal val="visible"/>
                                      </p:to>
                                    </p:set>
                                    <p:anim calcmode="lin" valueType="num">
                                      <p:cBhvr additive="base">
                                        <p:cTn id="28" dur="500" fill="hold"/>
                                        <p:tgtEl>
                                          <p:spTgt spid="17">
                                            <p:txEl>
                                              <p:pRg st="7" end="7"/>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17">
                                            <p:txEl>
                                              <p:pRg st="7" end="7"/>
                                            </p:txEl>
                                          </p:spTgt>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7">
                                            <p:txEl>
                                              <p:pRg st="8" end="8"/>
                                            </p:txEl>
                                          </p:spTgt>
                                        </p:tgtEl>
                                        <p:attrNameLst>
                                          <p:attrName>style.visibility</p:attrName>
                                        </p:attrNameLst>
                                      </p:cBhvr>
                                      <p:to>
                                        <p:strVal val="visible"/>
                                      </p:to>
                                    </p:set>
                                    <p:anim calcmode="lin" valueType="num">
                                      <p:cBhvr additive="base">
                                        <p:cTn id="32" dur="500" fill="hold"/>
                                        <p:tgtEl>
                                          <p:spTgt spid="17">
                                            <p:txEl>
                                              <p:pRg st="8" end="8"/>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7">
                                            <p:txEl>
                                              <p:pRg st="8" end="8"/>
                                            </p:txEl>
                                          </p:spTgt>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7">
                                            <p:txEl>
                                              <p:pRg st="9" end="9"/>
                                            </p:txEl>
                                          </p:spTgt>
                                        </p:tgtEl>
                                        <p:attrNameLst>
                                          <p:attrName>style.visibility</p:attrName>
                                        </p:attrNameLst>
                                      </p:cBhvr>
                                      <p:to>
                                        <p:strVal val="visible"/>
                                      </p:to>
                                    </p:set>
                                    <p:anim calcmode="lin" valueType="num">
                                      <p:cBhvr additive="base">
                                        <p:cTn id="36" dur="500" fill="hold"/>
                                        <p:tgtEl>
                                          <p:spTgt spid="17">
                                            <p:txEl>
                                              <p:pRg st="9" end="9"/>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17">
                                            <p:txEl>
                                              <p:pRg st="9" end="9"/>
                                            </p:txEl>
                                          </p:spTgt>
                                        </p:tgtEl>
                                        <p:attrNameLst>
                                          <p:attrName>ppt_y</p:attrName>
                                        </p:attrNameLst>
                                      </p:cBhvr>
                                      <p:tavLst>
                                        <p:tav tm="0">
                                          <p:val>
                                            <p:strVal val="1+#ppt_h/2"/>
                                          </p:val>
                                        </p:tav>
                                        <p:tav tm="100000">
                                          <p:val>
                                            <p:strVal val="#ppt_y"/>
                                          </p:val>
                                        </p:tav>
                                      </p:tavLst>
                                    </p:anim>
                                  </p:childTnLst>
                                </p:cTn>
                              </p:par>
                            </p:childTnLst>
                          </p:cTn>
                        </p:par>
                        <p:par>
                          <p:cTn id="38" fill="hold">
                            <p:stCondLst>
                              <p:cond delay="1000"/>
                            </p:stCondLst>
                            <p:childTnLst>
                              <p:par>
                                <p:cTn id="39" presetID="2" presetClass="entr" presetSubtype="4" fill="hold" grpId="0" nodeType="afterEffect">
                                  <p:stCondLst>
                                    <p:cond delay="0"/>
                                  </p:stCondLst>
                                  <p:childTnLst>
                                    <p:set>
                                      <p:cBhvr>
                                        <p:cTn id="40" dur="1" fill="hold">
                                          <p:stCondLst>
                                            <p:cond delay="0"/>
                                          </p:stCondLst>
                                        </p:cTn>
                                        <p:tgtEl>
                                          <p:spTgt spid="17">
                                            <p:txEl>
                                              <p:pRg st="10" end="10"/>
                                            </p:txEl>
                                          </p:spTgt>
                                        </p:tgtEl>
                                        <p:attrNameLst>
                                          <p:attrName>style.visibility</p:attrName>
                                        </p:attrNameLst>
                                      </p:cBhvr>
                                      <p:to>
                                        <p:strVal val="visible"/>
                                      </p:to>
                                    </p:set>
                                    <p:anim calcmode="lin" valueType="num">
                                      <p:cBhvr additive="base">
                                        <p:cTn id="41" dur="500" fill="hold"/>
                                        <p:tgtEl>
                                          <p:spTgt spid="17">
                                            <p:txEl>
                                              <p:pRg st="10" end="1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7">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allAtOnce"/>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457200"/>
          </a:xfrm>
        </p:spPr>
        <p:txBody>
          <a:bodyPr>
            <a:noAutofit/>
          </a:bodyPr>
          <a:lstStyle/>
          <a:p>
            <a:pPr algn="l">
              <a:buNone/>
            </a:pPr>
            <a:r>
              <a:rPr lang="ne-NP" sz="3600" u="sng" dirty="0">
                <a:solidFill>
                  <a:srgbClr val="006600"/>
                </a:solidFill>
              </a:rPr>
              <a:t>प्रमुख विशेषता</a:t>
            </a:r>
            <a:endParaRPr lang="en-US" sz="3600" u="sng" dirty="0">
              <a:solidFill>
                <a:srgbClr val="006600"/>
              </a:solidFill>
            </a:endParaRPr>
          </a:p>
        </p:txBody>
      </p:sp>
      <p:graphicFrame>
        <p:nvGraphicFramePr>
          <p:cNvPr id="10" name="Content Placeholder 9"/>
          <p:cNvGraphicFramePr>
            <a:graphicFrameLocks noGrp="1"/>
          </p:cNvGraphicFramePr>
          <p:nvPr>
            <p:ph sz="quarter" idx="4294967295"/>
            <p:extLst/>
          </p:nvPr>
        </p:nvGraphicFramePr>
        <p:xfrm>
          <a:off x="304800" y="855198"/>
          <a:ext cx="8839200" cy="5210322"/>
        </p:xfrm>
        <a:graphic>
          <a:graphicData uri="http://schemas.openxmlformats.org/drawingml/2006/table">
            <a:tbl>
              <a:tblPr firstRow="1" bandRow="1">
                <a:tableStyleId>{5C22544A-7EE6-4342-B048-85BDC9FD1C3A}</a:tableStyleId>
              </a:tblPr>
              <a:tblGrid>
                <a:gridCol w="3110090">
                  <a:extLst>
                    <a:ext uri="{9D8B030D-6E8A-4147-A177-3AD203B41FA5}">
                      <a16:colId xmlns:a16="http://schemas.microsoft.com/office/drawing/2014/main" xmlns="" val="20000"/>
                    </a:ext>
                  </a:extLst>
                </a:gridCol>
                <a:gridCol w="5729110">
                  <a:extLst>
                    <a:ext uri="{9D8B030D-6E8A-4147-A177-3AD203B41FA5}">
                      <a16:colId xmlns:a16="http://schemas.microsoft.com/office/drawing/2014/main" xmlns="" val="20001"/>
                    </a:ext>
                  </a:extLst>
                </a:gridCol>
              </a:tblGrid>
              <a:tr h="121920">
                <a:tc>
                  <a:txBody>
                    <a:bodyPr/>
                    <a:lstStyle/>
                    <a:p>
                      <a:r>
                        <a:rPr lang="ne-NP" sz="1600" b="1" dirty="0" smtClean="0">
                          <a:effectLst>
                            <a:outerShdw blurRad="38100" dist="38100" dir="2700000" algn="tl">
                              <a:srgbClr val="000000">
                                <a:alpha val="43137"/>
                              </a:srgbClr>
                            </a:outerShdw>
                          </a:effectLst>
                        </a:rPr>
                        <a:t>आयोजनाको नाम </a:t>
                      </a:r>
                      <a:endParaRPr lang="en-US" sz="1600" dirty="0"/>
                    </a:p>
                  </a:txBody>
                  <a:tcPr>
                    <a:noFill/>
                  </a:tcPr>
                </a:tc>
                <a:tc>
                  <a:txBody>
                    <a:bodyPr/>
                    <a:lstStyle/>
                    <a:p>
                      <a:r>
                        <a:rPr lang="ne-NP" sz="1600" dirty="0" smtClean="0"/>
                        <a:t>एकिकृत शहरी विकाश आयोजना </a:t>
                      </a:r>
                      <a:r>
                        <a:rPr lang="en-US" sz="1600" dirty="0" smtClean="0"/>
                        <a:t>IUDP</a:t>
                      </a:r>
                      <a:endParaRPr lang="en-US" sz="1600" dirty="0"/>
                    </a:p>
                  </a:txBody>
                  <a:tcPr>
                    <a:noFill/>
                  </a:tcPr>
                </a:tc>
                <a:extLst>
                  <a:ext uri="{0D108BD9-81ED-4DB2-BD59-A6C34878D82A}">
                    <a16:rowId xmlns:a16="http://schemas.microsoft.com/office/drawing/2014/main" xmlns="" val="10000"/>
                  </a:ext>
                </a:extLst>
              </a:tr>
              <a:tr h="365174">
                <a:tc>
                  <a:txBody>
                    <a:bodyPr/>
                    <a:lstStyle/>
                    <a:p>
                      <a:r>
                        <a:rPr lang="ne-NP" sz="1600" dirty="0" smtClean="0"/>
                        <a:t>आयोजना संचालन गर्ने निकाय </a:t>
                      </a:r>
                      <a:endParaRPr lang="en-US" sz="1600" dirty="0"/>
                    </a:p>
                  </a:txBody>
                  <a:tcPr>
                    <a:noFill/>
                  </a:tcPr>
                </a:tc>
                <a:tc>
                  <a:txBody>
                    <a:bodyPr/>
                    <a:lstStyle/>
                    <a:p>
                      <a:r>
                        <a:rPr lang="ne-NP" sz="1600" dirty="0" smtClean="0"/>
                        <a:t>नेपाल सरकार, शहरी विकास मन्त्रालय</a:t>
                      </a:r>
                      <a:endParaRPr lang="en-US" sz="1600" dirty="0"/>
                    </a:p>
                  </a:txBody>
                  <a:tcPr>
                    <a:noFill/>
                  </a:tcPr>
                </a:tc>
                <a:extLst>
                  <a:ext uri="{0D108BD9-81ED-4DB2-BD59-A6C34878D82A}">
                    <a16:rowId xmlns:a16="http://schemas.microsoft.com/office/drawing/2014/main" xmlns="" val="10001"/>
                  </a:ext>
                </a:extLst>
              </a:tr>
              <a:tr h="365174">
                <a:tc>
                  <a:txBody>
                    <a:bodyPr/>
                    <a:lstStyle/>
                    <a:p>
                      <a:r>
                        <a:rPr lang="ne-NP" sz="1600" dirty="0" smtClean="0"/>
                        <a:t>कार्यन्वयन गर्ने इकाई </a:t>
                      </a:r>
                      <a:endParaRPr lang="en-US" sz="1600" dirty="0"/>
                    </a:p>
                  </a:txBody>
                  <a:tcPr>
                    <a:noFill/>
                  </a:tcPr>
                </a:tc>
                <a:tc>
                  <a:txBody>
                    <a:bodyPr/>
                    <a:lstStyle/>
                    <a:p>
                      <a:r>
                        <a:rPr lang="ne-NP" sz="1600" dirty="0" smtClean="0"/>
                        <a:t>आयोजना कार्यान्वयन इकाइ </a:t>
                      </a:r>
                      <a:r>
                        <a:rPr lang="en-US" sz="1600" dirty="0" smtClean="0"/>
                        <a:t>PIU, </a:t>
                      </a:r>
                      <a:r>
                        <a:rPr lang="ne-NP" sz="1600" dirty="0" smtClean="0"/>
                        <a:t>धरान</a:t>
                      </a:r>
                      <a:r>
                        <a:rPr lang="en-US" sz="1600" dirty="0" smtClean="0"/>
                        <a:t> </a:t>
                      </a:r>
                      <a:r>
                        <a:rPr lang="ne-NP" sz="1600" dirty="0" smtClean="0"/>
                        <a:t>उपमहानगरपालिका</a:t>
                      </a:r>
                      <a:r>
                        <a:rPr lang="en-US" sz="1600" dirty="0" smtClean="0"/>
                        <a:t>,</a:t>
                      </a:r>
                      <a:r>
                        <a:rPr lang="en-US" sz="1600" baseline="0" dirty="0" smtClean="0"/>
                        <a:t> </a:t>
                      </a:r>
                      <a:r>
                        <a:rPr lang="ne-NP" sz="1600" baseline="0" dirty="0" smtClean="0"/>
                        <a:t>सुनसरी</a:t>
                      </a:r>
                    </a:p>
                    <a:p>
                      <a:endParaRPr lang="en-US" sz="1600" dirty="0"/>
                    </a:p>
                  </a:txBody>
                  <a:tcPr>
                    <a:noFill/>
                  </a:tcPr>
                </a:tc>
                <a:extLst>
                  <a:ext uri="{0D108BD9-81ED-4DB2-BD59-A6C34878D82A}">
                    <a16:rowId xmlns:a16="http://schemas.microsoft.com/office/drawing/2014/main" xmlns="" val="10002"/>
                  </a:ext>
                </a:extLst>
              </a:tr>
              <a:tr h="521677">
                <a:tc>
                  <a:txBody>
                    <a:bodyPr/>
                    <a:lstStyle/>
                    <a:p>
                      <a:r>
                        <a:rPr lang="ne-NP" sz="1600" dirty="0" smtClean="0"/>
                        <a:t>दातृ निकाय 	</a:t>
                      </a:r>
                      <a:endParaRPr lang="en-US" sz="1600" dirty="0"/>
                    </a:p>
                  </a:txBody>
                  <a:tcPr>
                    <a:noFill/>
                  </a:tcPr>
                </a:tc>
                <a:tc>
                  <a:txBody>
                    <a:bodyPr/>
                    <a:lstStyle/>
                    <a:p>
                      <a:r>
                        <a:rPr lang="ne-NP" sz="1600" baseline="0" dirty="0" smtClean="0"/>
                        <a:t>नेपाल सरकार तथा एशियाली विकाश बैक</a:t>
                      </a:r>
                    </a:p>
                    <a:p>
                      <a:r>
                        <a:rPr lang="en-US" sz="1600" baseline="0" dirty="0" smtClean="0"/>
                        <a:t>( ADB loan NUMBER 2851/Grant 0284-NEP)</a:t>
                      </a:r>
                      <a:endParaRPr lang="en-US" sz="1600" dirty="0"/>
                    </a:p>
                  </a:txBody>
                  <a:tcPr>
                    <a:noFill/>
                  </a:tcPr>
                </a:tc>
                <a:extLst>
                  <a:ext uri="{0D108BD9-81ED-4DB2-BD59-A6C34878D82A}">
                    <a16:rowId xmlns:a16="http://schemas.microsoft.com/office/drawing/2014/main" xmlns="" val="10003"/>
                  </a:ext>
                </a:extLst>
              </a:tr>
              <a:tr h="521677">
                <a:tc>
                  <a:txBody>
                    <a:bodyPr/>
                    <a:lstStyle/>
                    <a:p>
                      <a:r>
                        <a:rPr lang="ne-NP" sz="1600" dirty="0" smtClean="0"/>
                        <a:t>कार्यक्रम </a:t>
                      </a:r>
                      <a:endParaRPr lang="en-US" sz="1600" dirty="0"/>
                    </a:p>
                  </a:txBody>
                  <a:tcPr>
                    <a:noFill/>
                  </a:tcPr>
                </a:tc>
                <a:tc>
                  <a:txBody>
                    <a:bodyPr/>
                    <a:lstStyle/>
                    <a:p>
                      <a:r>
                        <a:rPr lang="ne-NP" sz="1600" dirty="0" smtClean="0"/>
                        <a:t>धरान खानेपानी आपूर्ति आयोजना (पुनर्स्थापना, विस्तार र विकास आयोजना)</a:t>
                      </a:r>
                      <a:endParaRPr lang="en-US" sz="1600" dirty="0"/>
                    </a:p>
                  </a:txBody>
                  <a:tcPr>
                    <a:noFill/>
                  </a:tcPr>
                </a:tc>
                <a:extLst>
                  <a:ext uri="{0D108BD9-81ED-4DB2-BD59-A6C34878D82A}">
                    <a16:rowId xmlns:a16="http://schemas.microsoft.com/office/drawing/2014/main" xmlns="" val="10004"/>
                  </a:ext>
                </a:extLst>
              </a:tr>
              <a:tr h="365174">
                <a:tc>
                  <a:txBody>
                    <a:bodyPr/>
                    <a:lstStyle/>
                    <a:p>
                      <a:r>
                        <a:rPr lang="ne-NP" sz="1600" dirty="0" smtClean="0"/>
                        <a:t>आयोजना परामर्शदाता </a:t>
                      </a:r>
                      <a:endParaRPr lang="en-US" sz="1600" dirty="0"/>
                    </a:p>
                  </a:txBody>
                  <a:tcPr>
                    <a:noFill/>
                  </a:tcPr>
                </a:tc>
                <a:tc>
                  <a:txBody>
                    <a:bodyPr/>
                    <a:lstStyle/>
                    <a:p>
                      <a:r>
                        <a:rPr lang="ne-NP" sz="1600" dirty="0" smtClean="0"/>
                        <a:t>विल्डिङ्ग डिजाइन अथोरिटी प्रा. लि, कमलादी, काठमाण्डौ</a:t>
                      </a:r>
                    </a:p>
                    <a:p>
                      <a:endParaRPr lang="en-US" sz="1600" dirty="0"/>
                    </a:p>
                  </a:txBody>
                  <a:tcPr>
                    <a:noFill/>
                  </a:tcPr>
                </a:tc>
                <a:extLst>
                  <a:ext uri="{0D108BD9-81ED-4DB2-BD59-A6C34878D82A}">
                    <a16:rowId xmlns:a16="http://schemas.microsoft.com/office/drawing/2014/main" xmlns="" val="10005"/>
                  </a:ext>
                </a:extLst>
              </a:tr>
              <a:tr h="208671">
                <a:tc>
                  <a:txBody>
                    <a:bodyPr/>
                    <a:lstStyle/>
                    <a:p>
                      <a:r>
                        <a:rPr lang="ne-NP" sz="1600" dirty="0" smtClean="0"/>
                        <a:t>करार न. </a:t>
                      </a:r>
                      <a:endParaRPr lang="en-US" sz="1600" dirty="0"/>
                    </a:p>
                  </a:txBody>
                  <a:tcPr>
                    <a:noFill/>
                  </a:tcPr>
                </a:tc>
                <a:tc>
                  <a:txBody>
                    <a:bodyPr/>
                    <a:lstStyle/>
                    <a:p>
                      <a:r>
                        <a:rPr lang="en-US" sz="1600" dirty="0" smtClean="0"/>
                        <a:t>IUDP/W/DHN/ICB-01</a:t>
                      </a:r>
                      <a:endParaRPr lang="en-US" sz="1600" dirty="0"/>
                    </a:p>
                  </a:txBody>
                  <a:tcPr>
                    <a:noFill/>
                  </a:tcPr>
                </a:tc>
                <a:extLst>
                  <a:ext uri="{0D108BD9-81ED-4DB2-BD59-A6C34878D82A}">
                    <a16:rowId xmlns:a16="http://schemas.microsoft.com/office/drawing/2014/main" xmlns="" val="10006"/>
                  </a:ext>
                </a:extLst>
              </a:tr>
              <a:tr h="365174">
                <a:tc>
                  <a:txBody>
                    <a:bodyPr/>
                    <a:lstStyle/>
                    <a:p>
                      <a:r>
                        <a:rPr lang="ne-NP" sz="1600" dirty="0" smtClean="0"/>
                        <a:t>स्थान </a:t>
                      </a:r>
                      <a:endParaRPr lang="en-US" sz="1600" dirty="0"/>
                    </a:p>
                  </a:txBody>
                  <a:tcPr>
                    <a:noFill/>
                  </a:tcPr>
                </a:tc>
                <a:tc>
                  <a:txBody>
                    <a:bodyPr/>
                    <a:lstStyle/>
                    <a:p>
                      <a:r>
                        <a:rPr lang="ne-NP" sz="1600" baseline="0" dirty="0" smtClean="0"/>
                        <a:t>धरान उपमहानगरपालिका</a:t>
                      </a:r>
                      <a:r>
                        <a:rPr lang="en-US" sz="1600" baseline="0" dirty="0" smtClean="0"/>
                        <a:t> (</a:t>
                      </a:r>
                      <a:r>
                        <a:rPr lang="ne-NP" sz="1600" baseline="0" dirty="0" smtClean="0"/>
                        <a:t>साविक वडा १ देखि १९</a:t>
                      </a:r>
                      <a:r>
                        <a:rPr lang="en-US" sz="1600" baseline="0" dirty="0" smtClean="0"/>
                        <a:t>)</a:t>
                      </a:r>
                      <a:endParaRPr lang="en-US" sz="1600" dirty="0"/>
                    </a:p>
                  </a:txBody>
                  <a:tcPr>
                    <a:noFill/>
                  </a:tcPr>
                </a:tc>
                <a:extLst>
                  <a:ext uri="{0D108BD9-81ED-4DB2-BD59-A6C34878D82A}">
                    <a16:rowId xmlns:a16="http://schemas.microsoft.com/office/drawing/2014/main" xmlns="" val="10007"/>
                  </a:ext>
                </a:extLst>
              </a:tr>
              <a:tr h="669974">
                <a:tc>
                  <a:txBody>
                    <a:bodyPr/>
                    <a:lstStyle/>
                    <a:p>
                      <a:r>
                        <a:rPr lang="ne-NP" sz="1600" dirty="0" smtClean="0"/>
                        <a:t>निर्माण गर्ने ठेकेदार कम्पनी </a:t>
                      </a:r>
                      <a:endParaRPr lang="en-US" sz="1600" dirty="0"/>
                    </a:p>
                  </a:txBody>
                  <a:tcPr>
                    <a:noFill/>
                  </a:tcPr>
                </a:tc>
                <a:tc>
                  <a:txBody>
                    <a:bodyPr/>
                    <a:lstStyle/>
                    <a:p>
                      <a:r>
                        <a:rPr lang="en-US" sz="1600" dirty="0" smtClean="0"/>
                        <a:t>TIANJIN-TUNDI Joint Venture</a:t>
                      </a:r>
                    </a:p>
                    <a:p>
                      <a:endParaRPr lang="en-US" sz="1600" dirty="0"/>
                    </a:p>
                  </a:txBody>
                  <a:tcPr>
                    <a:noFill/>
                  </a:tcPr>
                </a:tc>
                <a:extLst>
                  <a:ext uri="{0D108BD9-81ED-4DB2-BD59-A6C34878D82A}">
                    <a16:rowId xmlns:a16="http://schemas.microsoft.com/office/drawing/2014/main" xmlns="" val="10008"/>
                  </a:ext>
                </a:extLst>
              </a:tr>
              <a:tr h="365174">
                <a:tc>
                  <a:txBody>
                    <a:bodyPr/>
                    <a:lstStyle/>
                    <a:p>
                      <a:r>
                        <a:rPr lang="ne-NP" sz="1600" dirty="0" smtClean="0"/>
                        <a:t>निर्माण शुरु मिति </a:t>
                      </a:r>
                      <a:endParaRPr lang="en-US" sz="1600" dirty="0"/>
                    </a:p>
                  </a:txBody>
                  <a:tcPr>
                    <a:noFill/>
                  </a:tcPr>
                </a:tc>
                <a:tc>
                  <a:txBody>
                    <a:bodyPr/>
                    <a:lstStyle/>
                    <a:p>
                      <a:r>
                        <a:rPr lang="ne-NP" sz="1600" dirty="0" smtClean="0"/>
                        <a:t>१५ जुलाई २०१५</a:t>
                      </a:r>
                    </a:p>
                    <a:p>
                      <a:endParaRPr lang="en-US" sz="1600" dirty="0"/>
                    </a:p>
                  </a:txBody>
                  <a:tcPr>
                    <a:noFill/>
                  </a:tcPr>
                </a:tc>
                <a:extLst>
                  <a:ext uri="{0D108BD9-81ED-4DB2-BD59-A6C34878D82A}">
                    <a16:rowId xmlns:a16="http://schemas.microsoft.com/office/drawing/2014/main" xmlns="" val="10009"/>
                  </a:ext>
                </a:extLst>
              </a:tr>
            </a:tbl>
          </a:graphicData>
        </a:graphic>
      </p:graphicFrame>
    </p:spTree>
    <p:extLst>
      <p:ext uri="{BB962C8B-B14F-4D97-AF65-F5344CB8AC3E}">
        <p14:creationId xmlns:p14="http://schemas.microsoft.com/office/powerpoint/2010/main" val="24764717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2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304800" y="76200"/>
            <a:ext cx="8229600" cy="457200"/>
          </a:xfrm>
        </p:spPr>
        <p:txBody>
          <a:bodyPr>
            <a:noAutofit/>
          </a:bodyPr>
          <a:lstStyle/>
          <a:p>
            <a:pPr algn="l">
              <a:buNone/>
            </a:pPr>
            <a:r>
              <a:rPr lang="ne-NP" sz="3600" u="sng">
                <a:solidFill>
                  <a:srgbClr val="006600"/>
                </a:solidFill>
              </a:rPr>
              <a:t>प्रमुख </a:t>
            </a:r>
            <a:r>
              <a:rPr lang="ne-NP" sz="3600" u="sng" smtClean="0">
                <a:solidFill>
                  <a:srgbClr val="006600"/>
                </a:solidFill>
              </a:rPr>
              <a:t>विशेषता</a:t>
            </a:r>
            <a:r>
              <a:rPr lang="en-US" sz="3600" u="sng" smtClean="0">
                <a:solidFill>
                  <a:srgbClr val="006600"/>
                </a:solidFill>
              </a:rPr>
              <a:t>....</a:t>
            </a:r>
            <a:endParaRPr lang="en-US" sz="3600" u="sng" dirty="0">
              <a:solidFill>
                <a:srgbClr val="006600"/>
              </a:solidFill>
            </a:endParaRPr>
          </a:p>
        </p:txBody>
      </p:sp>
      <p:graphicFrame>
        <p:nvGraphicFramePr>
          <p:cNvPr id="4" name="Content Placeholder 3"/>
          <p:cNvGraphicFramePr>
            <a:graphicFrameLocks noGrp="1"/>
          </p:cNvGraphicFramePr>
          <p:nvPr>
            <p:ph sz="quarter" idx="4294967295"/>
            <p:extLst/>
          </p:nvPr>
        </p:nvGraphicFramePr>
        <p:xfrm>
          <a:off x="304800" y="1295400"/>
          <a:ext cx="8458200" cy="5118425"/>
        </p:xfrm>
        <a:graphic>
          <a:graphicData uri="http://schemas.openxmlformats.org/drawingml/2006/table">
            <a:tbl>
              <a:tblPr firstRow="1" bandRow="1">
                <a:tableStyleId>{5C22544A-7EE6-4342-B048-85BDC9FD1C3A}</a:tableStyleId>
              </a:tblPr>
              <a:tblGrid>
                <a:gridCol w="4648200">
                  <a:extLst>
                    <a:ext uri="{9D8B030D-6E8A-4147-A177-3AD203B41FA5}">
                      <a16:colId xmlns:a16="http://schemas.microsoft.com/office/drawing/2014/main" xmlns="" val="20000"/>
                    </a:ext>
                  </a:extLst>
                </a:gridCol>
                <a:gridCol w="3810000">
                  <a:extLst>
                    <a:ext uri="{9D8B030D-6E8A-4147-A177-3AD203B41FA5}">
                      <a16:colId xmlns:a16="http://schemas.microsoft.com/office/drawing/2014/main" xmlns="" val="20001"/>
                    </a:ext>
                  </a:extLst>
                </a:gridCol>
              </a:tblGrid>
              <a:tr h="295325">
                <a:tc>
                  <a:txBody>
                    <a:bodyPr/>
                    <a:lstStyle/>
                    <a:p>
                      <a:pPr>
                        <a:lnSpc>
                          <a:spcPct val="100000"/>
                        </a:lnSpc>
                        <a:spcBef>
                          <a:spcPts val="600"/>
                        </a:spcBef>
                      </a:pPr>
                      <a:r>
                        <a:rPr lang="ne-NP" sz="2400" smtClean="0">
                          <a:solidFill>
                            <a:srgbClr val="FF0000"/>
                          </a:solidFill>
                        </a:rPr>
                        <a:t>संशोधित</a:t>
                      </a:r>
                      <a:r>
                        <a:rPr lang="en-US" sz="2400" smtClean="0">
                          <a:solidFill>
                            <a:srgbClr val="FF0000"/>
                          </a:solidFill>
                        </a:rPr>
                        <a:t> </a:t>
                      </a:r>
                      <a:r>
                        <a:rPr lang="ne-NP" sz="2400" dirty="0" smtClean="0">
                          <a:solidFill>
                            <a:srgbClr val="FF0000"/>
                          </a:solidFill>
                        </a:rPr>
                        <a:t>निर्माण सम्पन्न गर्ने </a:t>
                      </a:r>
                      <a:r>
                        <a:rPr lang="ne-NP" sz="2400" smtClean="0">
                          <a:solidFill>
                            <a:srgbClr val="FF0000"/>
                          </a:solidFill>
                        </a:rPr>
                        <a:t>मिति </a:t>
                      </a:r>
                      <a:endParaRPr lang="ne-NP" sz="2400" dirty="0" smtClean="0">
                        <a:solidFill>
                          <a:srgbClr val="FF0000"/>
                        </a:solidFill>
                      </a:endParaRPr>
                    </a:p>
                    <a:p>
                      <a:pPr>
                        <a:lnSpc>
                          <a:spcPct val="100000"/>
                        </a:lnSpc>
                        <a:spcBef>
                          <a:spcPts val="600"/>
                        </a:spcBef>
                      </a:pPr>
                      <a:endParaRPr lang="en-US" sz="2400" dirty="0">
                        <a:solidFill>
                          <a:srgbClr val="FF0000"/>
                        </a:solidFill>
                      </a:endParaRPr>
                    </a:p>
                  </a:txBody>
                  <a:tcPr>
                    <a:noFill/>
                  </a:tcPr>
                </a:tc>
                <a:tc>
                  <a:txBody>
                    <a:bodyPr/>
                    <a:lstStyle/>
                    <a:p>
                      <a:pPr>
                        <a:lnSpc>
                          <a:spcPct val="100000"/>
                        </a:lnSpc>
                        <a:spcBef>
                          <a:spcPts val="600"/>
                        </a:spcBef>
                      </a:pPr>
                      <a:r>
                        <a:rPr lang="ne-NP" sz="2400" kern="1200" smtClean="0">
                          <a:solidFill>
                            <a:srgbClr val="FF0000"/>
                          </a:solidFill>
                          <a:latin typeface="+mn-lt"/>
                          <a:ea typeface="+mn-ea"/>
                          <a:cs typeface="+mn-cs"/>
                        </a:rPr>
                        <a:t>१५ जुलाइ २०१५ देखि ६ अक्टोबर २०१८ </a:t>
                      </a:r>
                      <a:endParaRPr lang="en-US" sz="2400" kern="1200" dirty="0">
                        <a:solidFill>
                          <a:srgbClr val="FF0000"/>
                        </a:solidFill>
                        <a:latin typeface="+mn-lt"/>
                        <a:ea typeface="+mn-ea"/>
                        <a:cs typeface="+mn-cs"/>
                      </a:endParaRPr>
                    </a:p>
                  </a:txBody>
                  <a:tcPr>
                    <a:noFill/>
                  </a:tcPr>
                </a:tc>
                <a:extLst>
                  <a:ext uri="{0D108BD9-81ED-4DB2-BD59-A6C34878D82A}">
                    <a16:rowId xmlns:a16="http://schemas.microsoft.com/office/drawing/2014/main" xmlns="" val="10001"/>
                  </a:ext>
                </a:extLst>
              </a:tr>
              <a:tr h="421161">
                <a:tc>
                  <a:txBody>
                    <a:bodyPr/>
                    <a:lstStyle/>
                    <a:p>
                      <a:pPr marL="0" algn="l" defTabSz="914400" rtl="0" eaLnBrk="1" latinLnBrk="0" hangingPunct="1">
                        <a:lnSpc>
                          <a:spcPct val="100000"/>
                        </a:lnSpc>
                        <a:spcBef>
                          <a:spcPts val="600"/>
                        </a:spcBef>
                      </a:pPr>
                      <a:r>
                        <a:rPr lang="ne-NP" sz="2400" kern="1200" dirty="0" smtClean="0">
                          <a:solidFill>
                            <a:schemeClr val="dk1"/>
                          </a:solidFill>
                          <a:latin typeface="+mn-lt"/>
                          <a:ea typeface="+mn-ea"/>
                          <a:cs typeface="+mn-cs"/>
                        </a:rPr>
                        <a:t>करार अवधि </a:t>
                      </a:r>
                      <a:endParaRPr lang="en-US" sz="2400" kern="1200" dirty="0">
                        <a:solidFill>
                          <a:schemeClr val="dk1"/>
                        </a:solidFill>
                        <a:latin typeface="+mn-lt"/>
                        <a:ea typeface="+mn-ea"/>
                        <a:cs typeface="+mn-cs"/>
                      </a:endParaRPr>
                    </a:p>
                  </a:txBody>
                  <a:tcPr>
                    <a:noFill/>
                  </a:tcPr>
                </a:tc>
                <a:tc>
                  <a:txBody>
                    <a:bodyPr/>
                    <a:lstStyle/>
                    <a:p>
                      <a:pPr>
                        <a:lnSpc>
                          <a:spcPct val="100000"/>
                        </a:lnSpc>
                        <a:spcBef>
                          <a:spcPts val="600"/>
                        </a:spcBef>
                      </a:pPr>
                      <a:r>
                        <a:rPr lang="ne-NP" sz="2400" dirty="0" smtClean="0"/>
                        <a:t>७२० दिन (काम सुरु भएदेखि )</a:t>
                      </a:r>
                      <a:endParaRPr lang="en-US" sz="2400" dirty="0" smtClean="0"/>
                    </a:p>
                  </a:txBody>
                  <a:tcPr>
                    <a:noFill/>
                  </a:tcPr>
                </a:tc>
                <a:extLst>
                  <a:ext uri="{0D108BD9-81ED-4DB2-BD59-A6C34878D82A}">
                    <a16:rowId xmlns:a16="http://schemas.microsoft.com/office/drawing/2014/main" xmlns="" val="10002"/>
                  </a:ext>
                </a:extLst>
              </a:tr>
              <a:tr h="674573">
                <a:tc>
                  <a:txBody>
                    <a:bodyPr/>
                    <a:lstStyle/>
                    <a:p>
                      <a:pPr>
                        <a:lnSpc>
                          <a:spcPct val="100000"/>
                        </a:lnSpc>
                        <a:spcBef>
                          <a:spcPts val="600"/>
                        </a:spcBef>
                      </a:pPr>
                      <a:r>
                        <a:rPr lang="ne-NP" sz="2400" dirty="0" smtClean="0"/>
                        <a:t>संशोधित करार अवधि </a:t>
                      </a:r>
                      <a:endParaRPr lang="en-US" sz="2400" dirty="0"/>
                    </a:p>
                  </a:txBody>
                  <a:tcPr>
                    <a:noFill/>
                  </a:tcPr>
                </a:tc>
                <a:tc>
                  <a:txBody>
                    <a:bodyPr/>
                    <a:lstStyle/>
                    <a:p>
                      <a:pPr>
                        <a:lnSpc>
                          <a:spcPct val="100000"/>
                        </a:lnSpc>
                        <a:spcBef>
                          <a:spcPts val="600"/>
                        </a:spcBef>
                      </a:pPr>
                      <a:r>
                        <a:rPr lang="ne-NP" sz="2400" dirty="0" smtClean="0"/>
                        <a:t>७२० + ४५८  दिन (काम सुरु भएदेखि )</a:t>
                      </a:r>
                      <a:endParaRPr lang="en-US" sz="2400" dirty="0"/>
                    </a:p>
                  </a:txBody>
                  <a:tcPr>
                    <a:noFill/>
                  </a:tcPr>
                </a:tc>
                <a:extLst>
                  <a:ext uri="{0D108BD9-81ED-4DB2-BD59-A6C34878D82A}">
                    <a16:rowId xmlns:a16="http://schemas.microsoft.com/office/drawing/2014/main" xmlns="" val="10003"/>
                  </a:ext>
                </a:extLst>
              </a:tr>
              <a:tr h="536954">
                <a:tc>
                  <a:txBody>
                    <a:bodyPr/>
                    <a:lstStyle/>
                    <a:p>
                      <a:pPr marL="0" marR="0" algn="l">
                        <a:lnSpc>
                          <a:spcPct val="100000"/>
                        </a:lnSpc>
                        <a:spcBef>
                          <a:spcPts val="600"/>
                        </a:spcBef>
                        <a:spcAft>
                          <a:spcPts val="0"/>
                        </a:spcAft>
                      </a:pPr>
                      <a:r>
                        <a:rPr lang="ne-NP" sz="2400" kern="1200" dirty="0" smtClean="0">
                          <a:solidFill>
                            <a:schemeClr val="dk1"/>
                          </a:solidFill>
                          <a:latin typeface="+mn-lt"/>
                          <a:ea typeface="+mn-ea"/>
                          <a:cs typeface="+mn-cs"/>
                        </a:rPr>
                        <a:t>कूल ठेक्का रकम </a:t>
                      </a:r>
                      <a:endParaRPr lang="en-US" sz="2400" kern="1200" dirty="0" smtClean="0">
                        <a:solidFill>
                          <a:schemeClr val="dk1"/>
                        </a:solidFill>
                        <a:latin typeface="+mn-lt"/>
                        <a:ea typeface="+mn-ea"/>
                        <a:cs typeface="+mn-cs"/>
                      </a:endParaRPr>
                    </a:p>
                  </a:txBody>
                  <a:tcPr>
                    <a:noFill/>
                  </a:tcPr>
                </a:tc>
                <a:tc>
                  <a:txBody>
                    <a:bodyPr/>
                    <a:lstStyle/>
                    <a:p>
                      <a:pPr marL="0" marR="0" algn="l">
                        <a:lnSpc>
                          <a:spcPct val="100000"/>
                        </a:lnSpc>
                        <a:spcBef>
                          <a:spcPts val="600"/>
                        </a:spcBef>
                        <a:spcAft>
                          <a:spcPts val="0"/>
                        </a:spcAft>
                      </a:pPr>
                      <a:r>
                        <a:rPr lang="ne-NP" sz="2400" kern="1200" dirty="0" smtClean="0">
                          <a:solidFill>
                            <a:schemeClr val="dk1"/>
                          </a:solidFill>
                          <a:latin typeface="+mn-lt"/>
                          <a:ea typeface="+mn-ea"/>
                          <a:cs typeface="+mn-cs"/>
                        </a:rPr>
                        <a:t>१,४८,७३,१७,565.८२ (भ्याट सहित)</a:t>
                      </a:r>
                      <a:endParaRPr lang="en-US" sz="2400" kern="1200" dirty="0" smtClean="0">
                        <a:solidFill>
                          <a:schemeClr val="dk1"/>
                        </a:solidFill>
                        <a:latin typeface="+mn-lt"/>
                        <a:ea typeface="+mn-ea"/>
                        <a:cs typeface="+mn-cs"/>
                      </a:endParaRPr>
                    </a:p>
                  </a:txBody>
                  <a:tcPr>
                    <a:noFill/>
                  </a:tcPr>
                </a:tc>
                <a:extLst>
                  <a:ext uri="{0D108BD9-81ED-4DB2-BD59-A6C34878D82A}">
                    <a16:rowId xmlns:a16="http://schemas.microsoft.com/office/drawing/2014/main" xmlns="" val="10004"/>
                  </a:ext>
                </a:extLst>
              </a:tr>
              <a:tr h="790472">
                <a:tc>
                  <a:txBody>
                    <a:bodyPr/>
                    <a:lstStyle/>
                    <a:p>
                      <a:pPr marL="0" marR="0" algn="l">
                        <a:lnSpc>
                          <a:spcPct val="100000"/>
                        </a:lnSpc>
                        <a:spcBef>
                          <a:spcPts val="600"/>
                        </a:spcBef>
                        <a:spcAft>
                          <a:spcPts val="0"/>
                        </a:spcAft>
                      </a:pPr>
                      <a:r>
                        <a:rPr lang="ne-NP" sz="2400" kern="1200" dirty="0" smtClean="0">
                          <a:solidFill>
                            <a:srgbClr val="FF0000"/>
                          </a:solidFill>
                          <a:latin typeface="+mn-lt"/>
                          <a:ea typeface="+mn-ea"/>
                          <a:cs typeface="+mn-cs"/>
                        </a:rPr>
                        <a:t>संशोधित</a:t>
                      </a:r>
                      <a:r>
                        <a:rPr lang="en-US" sz="2400" kern="1200" dirty="0" smtClean="0">
                          <a:solidFill>
                            <a:srgbClr val="FF0000"/>
                          </a:solidFill>
                          <a:latin typeface="+mn-lt"/>
                          <a:ea typeface="+mn-ea"/>
                          <a:cs typeface="+mn-cs"/>
                        </a:rPr>
                        <a:t> </a:t>
                      </a:r>
                      <a:r>
                        <a:rPr lang="ne-NP" sz="2400" kern="1200" dirty="0" smtClean="0">
                          <a:solidFill>
                            <a:srgbClr val="FF0000"/>
                          </a:solidFill>
                          <a:latin typeface="+mn-lt"/>
                          <a:ea typeface="+mn-ea"/>
                          <a:cs typeface="+mn-cs"/>
                        </a:rPr>
                        <a:t>ठेक्का रकम </a:t>
                      </a:r>
                      <a:endParaRPr lang="en-US" sz="2400" kern="1200" dirty="0" smtClean="0">
                        <a:solidFill>
                          <a:srgbClr val="FF0000"/>
                        </a:solidFill>
                        <a:latin typeface="+mn-lt"/>
                        <a:ea typeface="+mn-ea"/>
                        <a:cs typeface="+mn-cs"/>
                      </a:endParaRPr>
                    </a:p>
                  </a:txBody>
                  <a:tcPr>
                    <a:noFill/>
                  </a:tcPr>
                </a:tc>
                <a:tc>
                  <a:txBody>
                    <a:bodyPr/>
                    <a:lstStyle/>
                    <a:p>
                      <a:pPr marL="0" marR="0" algn="l">
                        <a:lnSpc>
                          <a:spcPct val="100000"/>
                        </a:lnSpc>
                        <a:spcBef>
                          <a:spcPts val="600"/>
                        </a:spcBef>
                        <a:spcAft>
                          <a:spcPts val="0"/>
                        </a:spcAft>
                      </a:pPr>
                      <a:r>
                        <a:rPr lang="ne-NP" sz="2400" kern="1200" dirty="0" smtClean="0">
                          <a:solidFill>
                            <a:srgbClr val="FF0000"/>
                          </a:solidFill>
                          <a:latin typeface="+mn-lt"/>
                          <a:ea typeface="+mn-ea"/>
                          <a:cs typeface="+mn-cs"/>
                        </a:rPr>
                        <a:t>१,७७,५४,३९,४११.३४ (भ्याट सहित)</a:t>
                      </a:r>
                      <a:endParaRPr lang="en-US" sz="2400" kern="1200" dirty="0" smtClean="0">
                        <a:solidFill>
                          <a:srgbClr val="FF0000"/>
                        </a:solidFill>
                        <a:latin typeface="+mn-lt"/>
                        <a:ea typeface="+mn-ea"/>
                        <a:cs typeface="+mn-cs"/>
                      </a:endParaRPr>
                    </a:p>
                  </a:txBody>
                  <a:tcPr>
                    <a:noFill/>
                  </a:tcPr>
                </a:tc>
                <a:extLst>
                  <a:ext uri="{0D108BD9-81ED-4DB2-BD59-A6C34878D82A}">
                    <a16:rowId xmlns:a16="http://schemas.microsoft.com/office/drawing/2014/main" xmlns="" val="10005"/>
                  </a:ext>
                </a:extLst>
              </a:tr>
              <a:tr h="927425">
                <a:tc>
                  <a:txBody>
                    <a:bodyPr/>
                    <a:lstStyle/>
                    <a:p>
                      <a:pPr marL="0" marR="0" algn="l">
                        <a:lnSpc>
                          <a:spcPct val="100000"/>
                        </a:lnSpc>
                        <a:spcBef>
                          <a:spcPts val="600"/>
                        </a:spcBef>
                        <a:spcAft>
                          <a:spcPts val="0"/>
                        </a:spcAft>
                      </a:pPr>
                      <a:r>
                        <a:rPr lang="ne-NP" sz="2400" kern="1200" dirty="0" smtClean="0">
                          <a:solidFill>
                            <a:schemeClr val="tx1"/>
                          </a:solidFill>
                          <a:latin typeface="+mn-lt"/>
                          <a:ea typeface="+mn-ea"/>
                          <a:cs typeface="+mn-cs"/>
                        </a:rPr>
                        <a:t>जुलाई, २०१८ सम्मको भौतिक प्रगति </a:t>
                      </a:r>
                      <a:endParaRPr lang="en-US" sz="2400" kern="1200" dirty="0" smtClean="0">
                        <a:solidFill>
                          <a:schemeClr val="tx1"/>
                        </a:solidFill>
                        <a:latin typeface="+mn-lt"/>
                        <a:ea typeface="+mn-ea"/>
                        <a:cs typeface="+mn-cs"/>
                      </a:endParaRPr>
                    </a:p>
                  </a:txBody>
                  <a:tcPr>
                    <a:noFill/>
                  </a:tcPr>
                </a:tc>
                <a:tc>
                  <a:txBody>
                    <a:bodyPr/>
                    <a:lstStyle/>
                    <a:p>
                      <a:pPr marL="0" marR="0" indent="0" algn="l" defTabSz="914400" rtl="0" eaLnBrk="1" fontAlgn="auto" latinLnBrk="0" hangingPunct="1">
                        <a:lnSpc>
                          <a:spcPct val="100000"/>
                        </a:lnSpc>
                        <a:spcBef>
                          <a:spcPts val="600"/>
                        </a:spcBef>
                        <a:spcAft>
                          <a:spcPts val="0"/>
                        </a:spcAft>
                        <a:buClrTx/>
                        <a:buSzTx/>
                        <a:buFontTx/>
                        <a:buNone/>
                        <a:tabLst/>
                        <a:defRPr/>
                      </a:pPr>
                      <a:r>
                        <a:rPr lang="ne-NP" sz="3200" b="1" smtClean="0">
                          <a:solidFill>
                            <a:schemeClr val="tx1"/>
                          </a:solidFill>
                        </a:rPr>
                        <a:t>९६%</a:t>
                      </a:r>
                      <a:endParaRPr lang="en-US" sz="3200" kern="1200" dirty="0" smtClean="0">
                        <a:solidFill>
                          <a:schemeClr val="tx1"/>
                        </a:solidFill>
                        <a:latin typeface="+mn-lt"/>
                        <a:ea typeface="+mn-ea"/>
                        <a:cs typeface="+mn-cs"/>
                      </a:endParaRPr>
                    </a:p>
                  </a:txBody>
                  <a:tcPr>
                    <a:noFill/>
                  </a:tcP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958092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4294967295"/>
          </p:nvPr>
        </p:nvSpPr>
        <p:spPr>
          <a:xfrm>
            <a:off x="457200" y="1"/>
            <a:ext cx="8229600" cy="3733799"/>
          </a:xfrm>
        </p:spPr>
        <p:txBody>
          <a:bodyPr>
            <a:normAutofit fontScale="70000" lnSpcReduction="20000"/>
          </a:bodyPr>
          <a:lstStyle/>
          <a:p>
            <a:pPr algn="ctr">
              <a:buNone/>
            </a:pPr>
            <a:r>
              <a:rPr lang="ne-NP" sz="2800" b="1" dirty="0" smtClean="0">
                <a:solidFill>
                  <a:srgbClr val="006600"/>
                </a:solidFill>
                <a:effectLst>
                  <a:reflection blurRad="6350" stA="55000" endA="300" endPos="45500" dir="5400000" sy="-100000" algn="bl" rotWithShape="0"/>
                </a:effectLst>
                <a:latin typeface="+mj-lt"/>
                <a:ea typeface="+mj-ea"/>
                <a:cs typeface="+mj-cs"/>
              </a:rPr>
              <a:t>काम </a:t>
            </a:r>
            <a:r>
              <a:rPr lang="ne-NP" sz="2800" b="1" dirty="0">
                <a:solidFill>
                  <a:srgbClr val="006600"/>
                </a:solidFill>
                <a:effectLst>
                  <a:reflection blurRad="6350" stA="55000" endA="300" endPos="45500" dir="5400000" sy="-100000" algn="bl" rotWithShape="0"/>
                </a:effectLst>
                <a:latin typeface="+mj-lt"/>
                <a:ea typeface="+mj-ea"/>
                <a:cs typeface="+mj-cs"/>
              </a:rPr>
              <a:t>प्रगति</a:t>
            </a:r>
            <a:endParaRPr lang="en-US" sz="2800" b="1" dirty="0" smtClean="0">
              <a:solidFill>
                <a:srgbClr val="006600"/>
              </a:solidFill>
              <a:effectLst>
                <a:reflection blurRad="6350" stA="55000" endA="300" endPos="45500" dir="5400000" sy="-100000" algn="bl" rotWithShape="0"/>
              </a:effectLst>
              <a:latin typeface="+mj-lt"/>
              <a:ea typeface="+mj-ea"/>
              <a:cs typeface="+mj-cs"/>
            </a:endParaRPr>
          </a:p>
          <a:p>
            <a:pPr marL="45720" lvl="0" indent="0">
              <a:buNone/>
            </a:pPr>
            <a:r>
              <a:rPr lang="ne-NP" sz="2700" b="1" smtClean="0"/>
              <a:t>रेल्वे उप-प्रणाली </a:t>
            </a:r>
            <a:endParaRPr lang="en-US" sz="2700" b="1" dirty="0" smtClean="0"/>
          </a:p>
          <a:p>
            <a:pPr lvl="0"/>
            <a:r>
              <a:rPr lang="ne-NP" sz="2700" dirty="0" smtClean="0"/>
              <a:t>जलाशय</a:t>
            </a:r>
            <a:r>
              <a:rPr lang="en-US" sz="2700" dirty="0" smtClean="0"/>
              <a:t> </a:t>
            </a:r>
            <a:r>
              <a:rPr lang="ne-NP" sz="2700" dirty="0"/>
              <a:t>क्षमता</a:t>
            </a:r>
            <a:r>
              <a:rPr lang="en-US" sz="2700" dirty="0" smtClean="0"/>
              <a:t>: </a:t>
            </a:r>
            <a:r>
              <a:rPr lang="ne-NP" sz="2700" dirty="0"/>
              <a:t>५०० घन मिटर</a:t>
            </a:r>
            <a:endParaRPr lang="en-US" sz="2700" dirty="0" smtClean="0"/>
          </a:p>
          <a:p>
            <a:pPr lvl="0"/>
            <a:r>
              <a:rPr lang="ne-NP" sz="2700" dirty="0"/>
              <a:t>स्थान</a:t>
            </a:r>
            <a:r>
              <a:rPr lang="en-US" sz="2700" dirty="0" smtClean="0"/>
              <a:t>: </a:t>
            </a:r>
            <a:r>
              <a:rPr lang="ne-NP" sz="2700" dirty="0"/>
              <a:t>बिष्णु चोक (वडा न. ११)</a:t>
            </a:r>
            <a:endParaRPr lang="en-US" sz="2700" dirty="0" smtClean="0"/>
          </a:p>
          <a:p>
            <a:pPr lvl="0"/>
            <a:r>
              <a:rPr lang="ne-NP" sz="2700" dirty="0"/>
              <a:t>स्थिति</a:t>
            </a:r>
            <a:r>
              <a:rPr lang="en-US" sz="2700" dirty="0" smtClean="0"/>
              <a:t>: </a:t>
            </a:r>
            <a:r>
              <a:rPr lang="ne-NP" sz="2700" dirty="0" smtClean="0"/>
              <a:t>चालु</a:t>
            </a:r>
            <a:endParaRPr lang="en-US" sz="2700" dirty="0" smtClean="0"/>
          </a:p>
          <a:p>
            <a:pPr lvl="0"/>
            <a:r>
              <a:rPr lang="en-US" sz="2800" dirty="0" smtClean="0"/>
              <a:t>Deep Tube Well :</a:t>
            </a:r>
            <a:r>
              <a:rPr lang="en-US" sz="2800" dirty="0"/>
              <a:t> </a:t>
            </a:r>
            <a:r>
              <a:rPr lang="ne-NP" sz="2800" dirty="0" smtClean="0"/>
              <a:t>३</a:t>
            </a:r>
            <a:r>
              <a:rPr lang="en-US" sz="2800" dirty="0" smtClean="0"/>
              <a:t> </a:t>
            </a:r>
            <a:r>
              <a:rPr lang="en-US" sz="2800" dirty="0" err="1" smtClean="0"/>
              <a:t>nos</a:t>
            </a:r>
            <a:r>
              <a:rPr lang="ne-NP" sz="2800" dirty="0" smtClean="0"/>
              <a:t> </a:t>
            </a:r>
            <a:endParaRPr lang="en-US" sz="2800" dirty="0" smtClean="0"/>
          </a:p>
          <a:p>
            <a:pPr lvl="0"/>
            <a:r>
              <a:rPr lang="en-US" sz="2800" dirty="0" smtClean="0"/>
              <a:t>Deep Tube Well </a:t>
            </a:r>
            <a:r>
              <a:rPr lang="ne-NP" sz="2800" dirty="0"/>
              <a:t>को क्षमता </a:t>
            </a:r>
            <a:r>
              <a:rPr lang="en-US" sz="2800" dirty="0" smtClean="0"/>
              <a:t>: 7 lps,16 lps,14 </a:t>
            </a:r>
            <a:r>
              <a:rPr lang="en-US" sz="2800" dirty="0" err="1" smtClean="0"/>
              <a:t>lps</a:t>
            </a:r>
            <a:endParaRPr lang="en-US" sz="2800" dirty="0" smtClean="0"/>
          </a:p>
          <a:p>
            <a:pPr lvl="0"/>
            <a:r>
              <a:rPr lang="ne-NP" sz="2800" dirty="0"/>
              <a:t>स्थिति: </a:t>
            </a:r>
            <a:r>
              <a:rPr lang="ne-NP" sz="2800" dirty="0" smtClean="0"/>
              <a:t>चालु</a:t>
            </a:r>
            <a:endParaRPr lang="en-US" sz="2800" dirty="0" smtClean="0"/>
          </a:p>
          <a:p>
            <a:pPr lvl="0"/>
            <a:r>
              <a:rPr lang="en-US" sz="2800" dirty="0" smtClean="0"/>
              <a:t>Sump Well Capacity: </a:t>
            </a:r>
            <a:r>
              <a:rPr lang="ne-NP" sz="2800" dirty="0" smtClean="0"/>
              <a:t>५० </a:t>
            </a:r>
            <a:r>
              <a:rPr lang="ne-NP" sz="2800" dirty="0"/>
              <a:t>घन मिटर</a:t>
            </a:r>
          </a:p>
          <a:p>
            <a:pPr lvl="0"/>
            <a:r>
              <a:rPr lang="ne-NP" sz="2800" dirty="0"/>
              <a:t>स्थान</a:t>
            </a:r>
            <a:r>
              <a:rPr lang="en-US" sz="2800" dirty="0" smtClean="0"/>
              <a:t>: </a:t>
            </a:r>
            <a:r>
              <a:rPr lang="ne-NP" sz="2800" dirty="0"/>
              <a:t>कुम्बिअहल (वडा न. १७</a:t>
            </a:r>
            <a:r>
              <a:rPr lang="ne-NP" sz="2800" dirty="0" smtClean="0"/>
              <a:t>)</a:t>
            </a:r>
            <a:endParaRPr lang="en-US" sz="2800" dirty="0" smtClean="0"/>
          </a:p>
          <a:p>
            <a:pPr lvl="0"/>
            <a:r>
              <a:rPr lang="ne-NP" sz="2800" dirty="0"/>
              <a:t>स्थिति: </a:t>
            </a:r>
            <a:r>
              <a:rPr lang="ne-NP" sz="2800" dirty="0" smtClean="0"/>
              <a:t>चालु</a:t>
            </a:r>
            <a:endParaRPr lang="en-US" sz="2800" dirty="0" smtClean="0"/>
          </a:p>
          <a:p>
            <a:pPr lvl="0"/>
            <a:r>
              <a:rPr lang="ne-NP" sz="2800" dirty="0" smtClean="0"/>
              <a:t>लाभान्बित </a:t>
            </a:r>
            <a:r>
              <a:rPr lang="ne-NP" sz="2800" dirty="0"/>
              <a:t>घर-परिवार </a:t>
            </a:r>
            <a:r>
              <a:rPr lang="en-US" sz="2800" dirty="0" smtClean="0"/>
              <a:t>: </a:t>
            </a:r>
            <a:r>
              <a:rPr lang="ne-NP" sz="2800" dirty="0"/>
              <a:t>२०७५ (हाल सम्म)</a:t>
            </a:r>
            <a:endParaRPr lang="en-US" sz="2800" dirty="0" smtClean="0"/>
          </a:p>
          <a:p>
            <a:pPr>
              <a:buNone/>
            </a:pPr>
            <a:endParaRPr lang="en-US" dirty="0" smtClean="0">
              <a:solidFill>
                <a:srgbClr val="002060"/>
              </a:solidFill>
            </a:endParaRPr>
          </a:p>
          <a:p>
            <a:pPr>
              <a:buNone/>
            </a:pPr>
            <a:endParaRPr lang="en-US" dirty="0">
              <a:solidFill>
                <a:srgbClr val="002060"/>
              </a:solidFill>
            </a:endParaRPr>
          </a:p>
          <a:p>
            <a:pPr marL="109728" indent="0">
              <a:buNone/>
            </a:pPr>
            <a:endParaRPr lang="en-US" dirty="0"/>
          </a:p>
        </p:txBody>
      </p:sp>
      <p:pic>
        <p:nvPicPr>
          <p:cNvPr id="6" name="Picture 5" descr="Bishnu Chowk RVT.jpg"/>
          <p:cNvPicPr/>
          <p:nvPr/>
        </p:nvPicPr>
        <p:blipFill>
          <a:blip r:embed="rId2" cstate="print"/>
          <a:stretch>
            <a:fillRect/>
          </a:stretch>
        </p:blipFill>
        <p:spPr>
          <a:xfrm>
            <a:off x="1066800" y="3684905"/>
            <a:ext cx="6324600" cy="3249295"/>
          </a:xfrm>
          <a:prstGeom prst="rect">
            <a:avLst/>
          </a:prstGeom>
        </p:spPr>
      </p:pic>
    </p:spTree>
    <p:extLst>
      <p:ext uri="{BB962C8B-B14F-4D97-AF65-F5344CB8AC3E}">
        <p14:creationId xmlns:p14="http://schemas.microsoft.com/office/powerpoint/2010/main" val="2753686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additive="base">
                                        <p:cTn id="12"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additive="base">
                                        <p:cTn id="1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 calcmode="lin" valueType="num">
                                      <p:cBhvr additive="base">
                                        <p:cTn id="22"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 calcmode="lin" valueType="num">
                                      <p:cBhvr additive="base">
                                        <p:cTn id="2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nodeType="after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 calcmode="lin" valueType="num">
                                      <p:cBhvr additive="base">
                                        <p:cTn id="32"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nodeType="after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 calcmode="lin" valueType="num">
                                      <p:cBhvr additive="base">
                                        <p:cTn id="37"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nodeType="after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 calcmode="lin" valueType="num">
                                      <p:cBhvr additive="base">
                                        <p:cTn id="42"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par>
                          <p:cTn id="44" fill="hold">
                            <p:stCondLst>
                              <p:cond delay="4000"/>
                            </p:stCondLst>
                            <p:childTnLst>
                              <p:par>
                                <p:cTn id="45" presetID="2" presetClass="entr" presetSubtype="4" fill="hold" nodeType="after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 calcmode="lin" valueType="num">
                                      <p:cBhvr additive="base">
                                        <p:cTn id="47"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par>
                          <p:cTn id="49" fill="hold">
                            <p:stCondLst>
                              <p:cond delay="4500"/>
                            </p:stCondLst>
                            <p:childTnLst>
                              <p:par>
                                <p:cTn id="50" presetID="2" presetClass="entr" presetSubtype="4" fill="hold" nodeType="afterEffect">
                                  <p:stCondLst>
                                    <p:cond delay="0"/>
                                  </p:stCondLst>
                                  <p:childTnLst>
                                    <p:set>
                                      <p:cBhvr>
                                        <p:cTn id="51" dur="1" fill="hold">
                                          <p:stCondLst>
                                            <p:cond delay="0"/>
                                          </p:stCondLst>
                                        </p:cTn>
                                        <p:tgtEl>
                                          <p:spTgt spid="2">
                                            <p:txEl>
                                              <p:pRg st="9" end="9"/>
                                            </p:txEl>
                                          </p:spTgt>
                                        </p:tgtEl>
                                        <p:attrNameLst>
                                          <p:attrName>style.visibility</p:attrName>
                                        </p:attrNameLst>
                                      </p:cBhvr>
                                      <p:to>
                                        <p:strVal val="visible"/>
                                      </p:to>
                                    </p:set>
                                    <p:anim calcmode="lin" valueType="num">
                                      <p:cBhvr additive="base">
                                        <p:cTn id="52"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par>
                          <p:cTn id="54" fill="hold">
                            <p:stCondLst>
                              <p:cond delay="5000"/>
                            </p:stCondLst>
                            <p:childTnLst>
                              <p:par>
                                <p:cTn id="55" presetID="2" presetClass="entr" presetSubtype="4" fill="hold" nodeType="afterEffect">
                                  <p:stCondLst>
                                    <p:cond delay="0"/>
                                  </p:stCondLst>
                                  <p:childTnLst>
                                    <p:set>
                                      <p:cBhvr>
                                        <p:cTn id="56" dur="1" fill="hold">
                                          <p:stCondLst>
                                            <p:cond delay="0"/>
                                          </p:stCondLst>
                                        </p:cTn>
                                        <p:tgtEl>
                                          <p:spTgt spid="2">
                                            <p:txEl>
                                              <p:pRg st="10" end="10"/>
                                            </p:txEl>
                                          </p:spTgt>
                                        </p:tgtEl>
                                        <p:attrNameLst>
                                          <p:attrName>style.visibility</p:attrName>
                                        </p:attrNameLst>
                                      </p:cBhvr>
                                      <p:to>
                                        <p:strVal val="visible"/>
                                      </p:to>
                                    </p:set>
                                    <p:anim calcmode="lin" valueType="num">
                                      <p:cBhvr additive="base">
                                        <p:cTn id="57"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par>
                          <p:cTn id="59" fill="hold">
                            <p:stCondLst>
                              <p:cond delay="5500"/>
                            </p:stCondLst>
                            <p:childTnLst>
                              <p:par>
                                <p:cTn id="60" presetID="2" presetClass="entr" presetSubtype="4" fill="hold" nodeType="afterEffect">
                                  <p:stCondLst>
                                    <p:cond delay="0"/>
                                  </p:stCondLst>
                                  <p:childTnLst>
                                    <p:set>
                                      <p:cBhvr>
                                        <p:cTn id="61" dur="1" fill="hold">
                                          <p:stCondLst>
                                            <p:cond delay="0"/>
                                          </p:stCondLst>
                                        </p:cTn>
                                        <p:tgtEl>
                                          <p:spTgt spid="2">
                                            <p:txEl>
                                              <p:pRg st="11" end="11"/>
                                            </p:txEl>
                                          </p:spTgt>
                                        </p:tgtEl>
                                        <p:attrNameLst>
                                          <p:attrName>style.visibility</p:attrName>
                                        </p:attrNameLst>
                                      </p:cBhvr>
                                      <p:to>
                                        <p:strVal val="visible"/>
                                      </p:to>
                                    </p:set>
                                    <p:anim calcmode="lin" valueType="num">
                                      <p:cBhvr additive="base">
                                        <p:cTn id="62"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4294967295"/>
          </p:nvPr>
        </p:nvSpPr>
        <p:spPr>
          <a:xfrm>
            <a:off x="457200" y="1"/>
            <a:ext cx="8229600" cy="2819399"/>
          </a:xfrm>
        </p:spPr>
        <p:txBody>
          <a:bodyPr>
            <a:normAutofit lnSpcReduction="10000"/>
          </a:bodyPr>
          <a:lstStyle/>
          <a:p>
            <a:pPr algn="ctr">
              <a:buNone/>
            </a:pPr>
            <a:r>
              <a:rPr lang="ne-NP" sz="2800" b="1" dirty="0" smtClean="0">
                <a:solidFill>
                  <a:srgbClr val="006600"/>
                </a:solidFill>
                <a:effectLst>
                  <a:reflection blurRad="6350" stA="55000" endA="300" endPos="45500" dir="5400000" sy="-100000" algn="bl" rotWithShape="0"/>
                </a:effectLst>
                <a:latin typeface="+mj-lt"/>
                <a:ea typeface="+mj-ea"/>
                <a:cs typeface="+mj-cs"/>
              </a:rPr>
              <a:t>काम </a:t>
            </a:r>
            <a:r>
              <a:rPr lang="ne-NP" sz="2800" b="1" dirty="0">
                <a:solidFill>
                  <a:srgbClr val="006600"/>
                </a:solidFill>
                <a:effectLst>
                  <a:reflection blurRad="6350" stA="55000" endA="300" endPos="45500" dir="5400000" sy="-100000" algn="bl" rotWithShape="0"/>
                </a:effectLst>
                <a:latin typeface="+mj-lt"/>
                <a:ea typeface="+mj-ea"/>
                <a:cs typeface="+mj-cs"/>
              </a:rPr>
              <a:t>प्रगति</a:t>
            </a:r>
          </a:p>
          <a:p>
            <a:pPr algn="ctr">
              <a:buNone/>
            </a:pPr>
            <a:endParaRPr lang="en-US" sz="2800" b="1" dirty="0" smtClean="0">
              <a:solidFill>
                <a:srgbClr val="006600"/>
              </a:solidFill>
              <a:effectLst>
                <a:reflection blurRad="6350" stA="55000" endA="300" endPos="45500" dir="5400000" sy="-100000" algn="bl" rotWithShape="0"/>
              </a:effectLst>
              <a:latin typeface="+mj-lt"/>
              <a:ea typeface="+mj-ea"/>
              <a:cs typeface="+mj-cs"/>
            </a:endParaRPr>
          </a:p>
          <a:p>
            <a:pPr lvl="0"/>
            <a:r>
              <a:rPr lang="ne-NP" sz="2800" b="1"/>
              <a:t>पिण्डेश्‍वर </a:t>
            </a:r>
            <a:r>
              <a:rPr lang="ne-NP" sz="2800" b="1" smtClean="0"/>
              <a:t>उप-प्रणाली</a:t>
            </a:r>
            <a:endParaRPr lang="ne-NP" sz="2800" b="1" dirty="0"/>
          </a:p>
          <a:p>
            <a:pPr lvl="0"/>
            <a:r>
              <a:rPr lang="ne-NP" sz="2800" dirty="0"/>
              <a:t>जलाशय क्षमता: ९०० घन </a:t>
            </a:r>
            <a:r>
              <a:rPr lang="ne-NP" sz="2800" dirty="0" smtClean="0"/>
              <a:t>मिटर</a:t>
            </a:r>
            <a:endParaRPr lang="en-US" sz="2800" dirty="0" smtClean="0"/>
          </a:p>
          <a:p>
            <a:pPr lvl="0"/>
            <a:r>
              <a:rPr lang="ne-NP" sz="2800" dirty="0"/>
              <a:t>स्थान</a:t>
            </a:r>
            <a:r>
              <a:rPr lang="en-US" sz="2800" dirty="0" smtClean="0"/>
              <a:t>: </a:t>
            </a:r>
            <a:r>
              <a:rPr lang="ne-NP" sz="2800" dirty="0"/>
              <a:t>पिण्डेश्‍वर</a:t>
            </a:r>
            <a:r>
              <a:rPr lang="en-US" sz="2800" dirty="0" smtClean="0"/>
              <a:t> </a:t>
            </a:r>
            <a:r>
              <a:rPr lang="ne-NP" sz="2800" dirty="0" smtClean="0"/>
              <a:t>डाँडा</a:t>
            </a:r>
            <a:endParaRPr lang="en-US" sz="2800" dirty="0" smtClean="0"/>
          </a:p>
          <a:p>
            <a:pPr lvl="0"/>
            <a:r>
              <a:rPr lang="ne-NP" sz="2800" dirty="0"/>
              <a:t>स्थिति</a:t>
            </a:r>
            <a:r>
              <a:rPr lang="en-US" sz="2800" dirty="0" smtClean="0"/>
              <a:t>: </a:t>
            </a:r>
            <a:r>
              <a:rPr lang="ne-NP" sz="2800" dirty="0"/>
              <a:t>पूरा भयो</a:t>
            </a:r>
            <a:endParaRPr lang="en-US" sz="2800" dirty="0" smtClean="0"/>
          </a:p>
          <a:p>
            <a:pPr>
              <a:buNone/>
            </a:pPr>
            <a:endParaRPr lang="en-US" dirty="0" smtClean="0">
              <a:solidFill>
                <a:srgbClr val="002060"/>
              </a:solidFill>
            </a:endParaRPr>
          </a:p>
          <a:p>
            <a:pPr>
              <a:buNone/>
            </a:pPr>
            <a:endParaRPr lang="en-US" dirty="0">
              <a:solidFill>
                <a:srgbClr val="002060"/>
              </a:solidFill>
            </a:endParaRPr>
          </a:p>
          <a:p>
            <a:pPr marL="109728" indent="0">
              <a:buNone/>
            </a:pPr>
            <a:endParaRPr lang="en-US" dirty="0"/>
          </a:p>
        </p:txBody>
      </p:sp>
      <p:pic>
        <p:nvPicPr>
          <p:cNvPr id="4" name="Picture 3" descr="Pindeshwor RVT.jpg"/>
          <p:cNvPicPr/>
          <p:nvPr/>
        </p:nvPicPr>
        <p:blipFill>
          <a:blip r:embed="rId2" cstate="print"/>
          <a:stretch>
            <a:fillRect/>
          </a:stretch>
        </p:blipFill>
        <p:spPr>
          <a:xfrm>
            <a:off x="1447800" y="2819401"/>
            <a:ext cx="6091526" cy="3733800"/>
          </a:xfrm>
          <a:prstGeom prst="rect">
            <a:avLst/>
          </a:prstGeom>
        </p:spPr>
      </p:pic>
    </p:spTree>
    <p:extLst>
      <p:ext uri="{BB962C8B-B14F-4D97-AF65-F5344CB8AC3E}">
        <p14:creationId xmlns:p14="http://schemas.microsoft.com/office/powerpoint/2010/main" val="990182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 calcmode="lin" valueType="num">
                                      <p:cBhvr additive="base">
                                        <p:cTn id="12"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 calcmode="lin" valueType="num">
                                      <p:cBhvr additive="base">
                                        <p:cTn id="1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 calcmode="lin" valueType="num">
                                      <p:cBhvr additive="base">
                                        <p:cTn id="22"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 calcmode="lin" valueType="num">
                                      <p:cBhvr additive="base">
                                        <p:cTn id="2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8229600" cy="609600"/>
          </a:xfrm>
        </p:spPr>
        <p:txBody>
          <a:bodyPr>
            <a:noAutofit/>
          </a:bodyPr>
          <a:lstStyle/>
          <a:p>
            <a:pPr algn="ctr"/>
            <a:r>
              <a:rPr lang="ne-NP" sz="2800" dirty="0" smtClean="0">
                <a:latin typeface="Shangrila Numeric" pitchFamily="2" charset="0"/>
                <a:cs typeface="Kalimati" pitchFamily="2"/>
              </a:rPr>
              <a:t>आ.व. 2074/075 को आन्तरिक आयको प्रगति विवरण</a:t>
            </a:r>
            <a:endParaRPr lang="en-US" sz="2800" dirty="0">
              <a:latin typeface="Shangrila Numeric" pitchFamily="2" charset="0"/>
              <a:cs typeface="Kalimati" pitchFamily="2"/>
            </a:endParaRPr>
          </a:p>
        </p:txBody>
      </p:sp>
      <p:graphicFrame>
        <p:nvGraphicFramePr>
          <p:cNvPr id="4" name="Content Placeholder 3"/>
          <p:cNvGraphicFramePr>
            <a:graphicFrameLocks noGrp="1"/>
          </p:cNvGraphicFramePr>
          <p:nvPr>
            <p:ph idx="1"/>
            <p:extLst/>
          </p:nvPr>
        </p:nvGraphicFramePr>
        <p:xfrm>
          <a:off x="685801" y="1142999"/>
          <a:ext cx="8077199" cy="5415405"/>
        </p:xfrm>
        <a:graphic>
          <a:graphicData uri="http://schemas.openxmlformats.org/drawingml/2006/table">
            <a:tbl>
              <a:tblPr>
                <a:tableStyleId>{5C22544A-7EE6-4342-B048-85BDC9FD1C3A}</a:tableStyleId>
              </a:tblPr>
              <a:tblGrid>
                <a:gridCol w="4149378">
                  <a:extLst>
                    <a:ext uri="{9D8B030D-6E8A-4147-A177-3AD203B41FA5}">
                      <a16:colId xmlns:a16="http://schemas.microsoft.com/office/drawing/2014/main" xmlns="" val="20000"/>
                    </a:ext>
                  </a:extLst>
                </a:gridCol>
                <a:gridCol w="1469571">
                  <a:extLst>
                    <a:ext uri="{9D8B030D-6E8A-4147-A177-3AD203B41FA5}">
                      <a16:colId xmlns:a16="http://schemas.microsoft.com/office/drawing/2014/main" xmlns="" val="20001"/>
                    </a:ext>
                  </a:extLst>
                </a:gridCol>
                <a:gridCol w="1469571">
                  <a:extLst>
                    <a:ext uri="{9D8B030D-6E8A-4147-A177-3AD203B41FA5}">
                      <a16:colId xmlns:a16="http://schemas.microsoft.com/office/drawing/2014/main" xmlns="" val="20002"/>
                    </a:ext>
                  </a:extLst>
                </a:gridCol>
                <a:gridCol w="988679">
                  <a:extLst>
                    <a:ext uri="{9D8B030D-6E8A-4147-A177-3AD203B41FA5}">
                      <a16:colId xmlns:a16="http://schemas.microsoft.com/office/drawing/2014/main" xmlns="" val="20003"/>
                    </a:ext>
                  </a:extLst>
                </a:gridCol>
              </a:tblGrid>
              <a:tr h="613924">
                <a:tc>
                  <a:txBody>
                    <a:bodyPr/>
                    <a:lstStyle/>
                    <a:p>
                      <a:pPr algn="ctr" fontAlgn="ctr"/>
                      <a:r>
                        <a:rPr lang="en-US" sz="2000" u="none" strike="noStrike" dirty="0" err="1">
                          <a:effectLst/>
                          <a:latin typeface="Shangrila Numeric" pitchFamily="2" charset="0"/>
                        </a:rPr>
                        <a:t>cfo</a:t>
                      </a:r>
                      <a:r>
                        <a:rPr lang="en-US" sz="2000" u="none" strike="noStrike" dirty="0">
                          <a:effectLst/>
                          <a:latin typeface="Shangrila Numeric" pitchFamily="2" charset="0"/>
                        </a:rPr>
                        <a:t> </a:t>
                      </a:r>
                      <a:r>
                        <a:rPr lang="en-US" sz="2000" u="none" strike="noStrike" dirty="0" err="1">
                          <a:effectLst/>
                          <a:latin typeface="Shangrila Numeric" pitchFamily="2" charset="0"/>
                        </a:rPr>
                        <a:t>zLì</a:t>
                      </a:r>
                      <a:r>
                        <a:rPr lang="en-US" sz="2000" u="none" strike="noStrike" dirty="0">
                          <a:effectLst/>
                          <a:latin typeface="Shangrila Numeric" pitchFamily="2" charset="0"/>
                        </a:rPr>
                        <a:t>{s</a:t>
                      </a:r>
                      <a:endParaRPr lang="en-US" sz="2000" b="1" i="0" u="none" strike="noStrike" dirty="0">
                        <a:solidFill>
                          <a:srgbClr val="000000"/>
                        </a:solidFill>
                        <a:effectLst/>
                        <a:latin typeface="Shangrila Numeric"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2000" u="none" strike="noStrike" dirty="0" err="1">
                          <a:effectLst/>
                          <a:latin typeface="Shangrila Numeric" pitchFamily="2" charset="0"/>
                        </a:rPr>
                        <a:t>cg'dflgt</a:t>
                      </a:r>
                      <a:r>
                        <a:rPr lang="en-US" sz="2000" u="none" strike="noStrike" dirty="0">
                          <a:effectLst/>
                          <a:latin typeface="Shangrila Numeric" pitchFamily="2" charset="0"/>
                        </a:rPr>
                        <a:t> </a:t>
                      </a:r>
                      <a:r>
                        <a:rPr lang="en-US" sz="2000" u="none" strike="noStrike" dirty="0" err="1">
                          <a:effectLst/>
                          <a:latin typeface="Shangrila Numeric" pitchFamily="2" charset="0"/>
                        </a:rPr>
                        <a:t>cfo</a:t>
                      </a:r>
                      <a:endParaRPr lang="en-US" sz="2000" b="1" i="0" u="none" strike="noStrike" dirty="0">
                        <a:solidFill>
                          <a:srgbClr val="000000"/>
                        </a:solidFill>
                        <a:effectLst/>
                        <a:latin typeface="Shangrila Numeric"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2000" u="none" strike="noStrike" dirty="0" err="1">
                          <a:effectLst/>
                          <a:latin typeface="Shangrila Numeric" pitchFamily="2" charset="0"/>
                        </a:rPr>
                        <a:t>c;f</a:t>
                      </a:r>
                      <a:r>
                        <a:rPr lang="en-US" sz="2000" u="none" strike="noStrike" dirty="0">
                          <a:effectLst/>
                          <a:latin typeface="Shangrila Numeric" pitchFamily="2" charset="0"/>
                        </a:rPr>
                        <a:t>&lt;;</a:t>
                      </a:r>
                      <a:r>
                        <a:rPr lang="en-US" sz="2000" u="none" strike="noStrike" dirty="0" err="1">
                          <a:effectLst/>
                          <a:latin typeface="Shangrila Numeric" pitchFamily="2" charset="0"/>
                        </a:rPr>
                        <a:t>Ddsf</a:t>
                      </a:r>
                      <a:r>
                        <a:rPr lang="en-US" sz="2000" u="none" strike="noStrike" dirty="0">
                          <a:effectLst/>
                          <a:latin typeface="Shangrila Numeric" pitchFamily="2" charset="0"/>
                        </a:rPr>
                        <a:t>] </a:t>
                      </a:r>
                      <a:r>
                        <a:rPr lang="en-US" sz="2000" u="none" strike="noStrike" dirty="0" err="1">
                          <a:effectLst/>
                          <a:latin typeface="Shangrila Numeric" pitchFamily="2" charset="0"/>
                        </a:rPr>
                        <a:t>cfo</a:t>
                      </a:r>
                      <a:endParaRPr lang="en-US" sz="2000" b="1" i="0" u="none" strike="noStrike" dirty="0">
                        <a:solidFill>
                          <a:srgbClr val="000000"/>
                        </a:solidFill>
                        <a:effectLst/>
                        <a:latin typeface="Shangrila Numeric"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2000" u="none" strike="noStrike" dirty="0" err="1">
                          <a:effectLst/>
                          <a:latin typeface="Shangrila Numeric" pitchFamily="2" charset="0"/>
                        </a:rPr>
                        <a:t>k|ult</a:t>
                      </a:r>
                      <a:r>
                        <a:rPr lang="en-US" sz="2000" u="none" strike="noStrike" dirty="0">
                          <a:effectLst/>
                          <a:latin typeface="Shangrila Numeric" pitchFamily="2" charset="0"/>
                        </a:rPr>
                        <a:t> </a:t>
                      </a:r>
                      <a:r>
                        <a:rPr lang="en-US" sz="2000" u="none" strike="noStrike" dirty="0" err="1">
                          <a:effectLst/>
                          <a:latin typeface="Shangrila Numeric" pitchFamily="2" charset="0"/>
                        </a:rPr>
                        <a:t>œk|ltztdf</a:t>
                      </a:r>
                      <a:r>
                        <a:rPr lang="en-US" sz="2000" u="none" strike="noStrike" dirty="0">
                          <a:effectLst/>
                          <a:latin typeface="Shangrila Numeric" pitchFamily="2" charset="0"/>
                        </a:rPr>
                        <a:t></a:t>
                      </a:r>
                      <a:endParaRPr lang="en-US" sz="2000" b="1" i="0" u="none" strike="noStrike" dirty="0">
                        <a:solidFill>
                          <a:srgbClr val="000000"/>
                        </a:solidFill>
                        <a:effectLst/>
                        <a:latin typeface="Shangrila Numeric"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0"/>
                  </a:ext>
                </a:extLst>
              </a:tr>
              <a:tr h="319752">
                <a:tc>
                  <a:txBody>
                    <a:bodyPr/>
                    <a:lstStyle/>
                    <a:p>
                      <a:pPr algn="l" fontAlgn="b"/>
                      <a:r>
                        <a:rPr lang="en-US" sz="1800" b="0" i="0" u="none" strike="noStrike" dirty="0">
                          <a:solidFill>
                            <a:srgbClr val="000000"/>
                          </a:solidFill>
                          <a:effectLst/>
                          <a:latin typeface="Shangrila Numeric"/>
                        </a:rPr>
                        <a:t>1.02 - ;]</a:t>
                      </a:r>
                      <a:r>
                        <a:rPr lang="en-US" sz="1800" b="0" i="0" u="none" strike="noStrike" dirty="0" err="1">
                          <a:solidFill>
                            <a:srgbClr val="000000"/>
                          </a:solidFill>
                          <a:effectLst/>
                          <a:latin typeface="Shangrila Numeric"/>
                        </a:rPr>
                        <a:t>jf</a:t>
                      </a:r>
                      <a:r>
                        <a:rPr lang="en-US" sz="1800" b="0" i="0" u="none" strike="noStrike" dirty="0">
                          <a:solidFill>
                            <a:srgbClr val="000000"/>
                          </a:solidFill>
                          <a:effectLst/>
                          <a:latin typeface="Shangrila Numeric"/>
                        </a:rPr>
                        <a:t> </a:t>
                      </a:r>
                      <a:r>
                        <a:rPr lang="en-US" sz="1800" b="0" i="0" u="none" strike="noStrike" dirty="0" err="1">
                          <a:solidFill>
                            <a:srgbClr val="000000"/>
                          </a:solidFill>
                          <a:effectLst/>
                          <a:latin typeface="Shangrila Numeric"/>
                        </a:rPr>
                        <a:t>z'Ns</a:t>
                      </a:r>
                      <a:r>
                        <a:rPr lang="en-US" sz="1800" b="0" i="0" u="none" strike="noStrike" dirty="0">
                          <a:solidFill>
                            <a:srgbClr val="000000"/>
                          </a:solidFill>
                          <a:effectLst/>
                          <a:latin typeface="Shangrila Numeric"/>
                        </a:rPr>
                        <a:t> </a:t>
                      </a:r>
                      <a:r>
                        <a:rPr lang="en-US" sz="1800" b="0" i="0" u="none" strike="noStrike" dirty="0" err="1">
                          <a:solidFill>
                            <a:srgbClr val="000000"/>
                          </a:solidFill>
                          <a:effectLst/>
                          <a:latin typeface="Shangrila Numeric"/>
                        </a:rPr>
                        <a:t>tyf</a:t>
                      </a:r>
                      <a:r>
                        <a:rPr lang="en-US" sz="1800" b="0" i="0" u="none" strike="noStrike" dirty="0">
                          <a:solidFill>
                            <a:srgbClr val="000000"/>
                          </a:solidFill>
                          <a:effectLst/>
                          <a:latin typeface="Shangrila Numeric"/>
                        </a:rPr>
                        <a:t> </a:t>
                      </a:r>
                      <a:r>
                        <a:rPr lang="en-US" sz="1800" b="0" i="0" u="none" strike="noStrike" dirty="0" err="1">
                          <a:solidFill>
                            <a:srgbClr val="000000"/>
                          </a:solidFill>
                          <a:effectLst/>
                          <a:latin typeface="Shangrila Numeric"/>
                        </a:rPr>
                        <a:t>b:t</a:t>
                      </a:r>
                      <a:r>
                        <a:rPr lang="en-US" sz="1800" b="0" i="0" u="none" strike="noStrike" dirty="0">
                          <a:solidFill>
                            <a:srgbClr val="000000"/>
                          </a:solidFill>
                          <a:effectLst/>
                          <a:latin typeface="Shangrila Numeric"/>
                        </a:rPr>
                        <a:t>'&lt;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r" fontAlgn="b"/>
                      <a:r>
                        <a:rPr lang="en-US" sz="1800" b="0" i="0" u="none" strike="noStrike">
                          <a:solidFill>
                            <a:srgbClr val="000000"/>
                          </a:solidFill>
                          <a:effectLst/>
                          <a:latin typeface="Shangrila Numeric"/>
                        </a:rPr>
                        <a:t>84199800.00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r" fontAlgn="b"/>
                      <a:r>
                        <a:rPr lang="en-US" sz="1800" b="0" i="0" u="none" strike="noStrike">
                          <a:solidFill>
                            <a:srgbClr val="000000"/>
                          </a:solidFill>
                          <a:effectLst/>
                          <a:latin typeface="Shangrila Numeric"/>
                        </a:rPr>
                        <a:t>65349013.00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fontAlgn="b"/>
                      <a:r>
                        <a:rPr lang="en-US" sz="1800" b="0" i="0" u="none" strike="noStrike" dirty="0">
                          <a:solidFill>
                            <a:srgbClr val="000000"/>
                          </a:solidFill>
                          <a:effectLst/>
                          <a:latin typeface="Shangrila Numeric"/>
                        </a:rPr>
                        <a:t>77.61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xmlns="" val="10001"/>
                  </a:ext>
                </a:extLst>
              </a:tr>
              <a:tr h="319752">
                <a:tc>
                  <a:txBody>
                    <a:bodyPr/>
                    <a:lstStyle/>
                    <a:p>
                      <a:pPr algn="l" fontAlgn="b"/>
                      <a:r>
                        <a:rPr lang="en-US" sz="1800" b="0" i="0" u="none" strike="noStrike">
                          <a:solidFill>
                            <a:srgbClr val="000000"/>
                          </a:solidFill>
                          <a:effectLst/>
                          <a:latin typeface="Shangrila Numeric"/>
                        </a:rPr>
                        <a:t>1.02.01 - ;&lt;;kmfO{ ;]jf</a:t>
                      </a:r>
                    </a:p>
                  </a:txBody>
                  <a:tcPr marL="171450"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a:solidFill>
                            <a:srgbClr val="000000"/>
                          </a:solidFill>
                          <a:effectLst/>
                          <a:latin typeface="Shangrila Numeric"/>
                        </a:rPr>
                        <a:t>5000000.00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a:solidFill>
                            <a:srgbClr val="000000"/>
                          </a:solidFill>
                          <a:effectLst/>
                          <a:latin typeface="Shangrila Numeric"/>
                        </a:rPr>
                        <a:t>4655243.00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800" b="0" i="0" u="none" strike="noStrike" dirty="0">
                          <a:solidFill>
                            <a:srgbClr val="000000"/>
                          </a:solidFill>
                          <a:effectLst/>
                          <a:latin typeface="Shangrila Numeric"/>
                        </a:rPr>
                        <a:t>93.10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2"/>
                  </a:ext>
                </a:extLst>
              </a:tr>
              <a:tr h="319752">
                <a:tc>
                  <a:txBody>
                    <a:bodyPr/>
                    <a:lstStyle/>
                    <a:p>
                      <a:pPr algn="l" fontAlgn="b"/>
                      <a:r>
                        <a:rPr lang="en-US" sz="1800" b="0" i="0" u="none" strike="noStrike">
                          <a:solidFill>
                            <a:srgbClr val="000000"/>
                          </a:solidFill>
                          <a:effectLst/>
                          <a:latin typeface="Shangrila Numeric"/>
                        </a:rPr>
                        <a:t>1.02.02 - ;*saQL dd{t ;]jf z'Ns</a:t>
                      </a:r>
                    </a:p>
                  </a:txBody>
                  <a:tcPr marL="171450"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a:solidFill>
                            <a:srgbClr val="000000"/>
                          </a:solidFill>
                          <a:effectLst/>
                          <a:latin typeface="Shangrila Numeric"/>
                        </a:rPr>
                        <a:t>2000000.00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a:solidFill>
                            <a:srgbClr val="000000"/>
                          </a:solidFill>
                          <a:effectLst/>
                          <a:latin typeface="Shangrila Numeric"/>
                        </a:rPr>
                        <a:t>1644790.00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800" b="0" i="0" u="none" strike="noStrike" dirty="0">
                          <a:solidFill>
                            <a:srgbClr val="000000"/>
                          </a:solidFill>
                          <a:effectLst/>
                          <a:latin typeface="Shangrila Numeric"/>
                        </a:rPr>
                        <a:t>82.24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3"/>
                  </a:ext>
                </a:extLst>
              </a:tr>
              <a:tr h="319752">
                <a:tc>
                  <a:txBody>
                    <a:bodyPr/>
                    <a:lstStyle/>
                    <a:p>
                      <a:pPr algn="l" fontAlgn="b"/>
                      <a:r>
                        <a:rPr lang="en-US" sz="1800" b="0" i="0" u="none" strike="noStrike">
                          <a:solidFill>
                            <a:srgbClr val="000000"/>
                          </a:solidFill>
                          <a:effectLst/>
                          <a:latin typeface="Shangrila Numeric"/>
                        </a:rPr>
                        <a:t>1.02.03 - ;jf&lt;L kfls{Ë z'Ns</a:t>
                      </a:r>
                    </a:p>
                  </a:txBody>
                  <a:tcPr marL="171450"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a:solidFill>
                            <a:srgbClr val="000000"/>
                          </a:solidFill>
                          <a:effectLst/>
                          <a:latin typeface="Shangrila Numeric"/>
                        </a:rPr>
                        <a:t>1800000.00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a:solidFill>
                            <a:srgbClr val="000000"/>
                          </a:solidFill>
                          <a:effectLst/>
                          <a:latin typeface="Shangrila Numeric"/>
                        </a:rPr>
                        <a:t>1957200.00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800" b="0" i="0" u="none" strike="noStrike" dirty="0">
                          <a:solidFill>
                            <a:srgbClr val="000000"/>
                          </a:solidFill>
                          <a:effectLst/>
                          <a:latin typeface="Shangrila Numeric"/>
                        </a:rPr>
                        <a:t>108.73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4"/>
                  </a:ext>
                </a:extLst>
              </a:tr>
              <a:tr h="319752">
                <a:tc>
                  <a:txBody>
                    <a:bodyPr/>
                    <a:lstStyle/>
                    <a:p>
                      <a:pPr algn="l" fontAlgn="b"/>
                      <a:r>
                        <a:rPr lang="en-US" sz="1800" b="0" i="0" u="none" strike="noStrike">
                          <a:solidFill>
                            <a:srgbClr val="000000"/>
                          </a:solidFill>
                          <a:effectLst/>
                          <a:latin typeface="Shangrila Numeric"/>
                        </a:rPr>
                        <a:t>1.02.04 - xf^ahf&lt; tyf dj]zL ;]jf z'Ns</a:t>
                      </a:r>
                    </a:p>
                  </a:txBody>
                  <a:tcPr marL="171450"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a:solidFill>
                            <a:srgbClr val="000000"/>
                          </a:solidFill>
                          <a:effectLst/>
                          <a:latin typeface="Shangrila Numeric"/>
                        </a:rPr>
                        <a:t>615000.00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a:solidFill>
                            <a:srgbClr val="000000"/>
                          </a:solidFill>
                          <a:effectLst/>
                          <a:latin typeface="Shangrila Numeric"/>
                        </a:rPr>
                        <a:t>670500.00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800" b="0" i="0" u="none" strike="noStrike" dirty="0">
                          <a:solidFill>
                            <a:srgbClr val="000000"/>
                          </a:solidFill>
                          <a:effectLst/>
                          <a:latin typeface="Shangrila Numeric"/>
                        </a:rPr>
                        <a:t>109.02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5"/>
                  </a:ext>
                </a:extLst>
              </a:tr>
              <a:tr h="319752">
                <a:tc>
                  <a:txBody>
                    <a:bodyPr/>
                    <a:lstStyle/>
                    <a:p>
                      <a:pPr algn="l" fontAlgn="b"/>
                      <a:r>
                        <a:rPr lang="en-US" sz="1800" b="0" i="0" u="none" strike="noStrike">
                          <a:solidFill>
                            <a:srgbClr val="000000"/>
                          </a:solidFill>
                          <a:effectLst/>
                          <a:latin typeface="Shangrila Numeric"/>
                        </a:rPr>
                        <a:t>1.02.05 - sf~hL xfp; z'Ns</a:t>
                      </a:r>
                    </a:p>
                  </a:txBody>
                  <a:tcPr marL="171450"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a:solidFill>
                            <a:srgbClr val="000000"/>
                          </a:solidFill>
                          <a:effectLst/>
                          <a:latin typeface="Shangrila Numeric"/>
                        </a:rPr>
                        <a:t>25000.00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a:solidFill>
                            <a:srgbClr val="000000"/>
                          </a:solidFill>
                          <a:effectLst/>
                          <a:latin typeface="Shangrila Numeric"/>
                        </a:rPr>
                        <a:t>2950.00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800" b="0" i="0" u="none" strike="noStrike" dirty="0">
                          <a:solidFill>
                            <a:srgbClr val="000000"/>
                          </a:solidFill>
                          <a:effectLst/>
                          <a:latin typeface="Shangrila Numeric"/>
                        </a:rPr>
                        <a:t>11.80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6"/>
                  </a:ext>
                </a:extLst>
              </a:tr>
              <a:tr h="319752">
                <a:tc>
                  <a:txBody>
                    <a:bodyPr/>
                    <a:lstStyle/>
                    <a:p>
                      <a:pPr algn="l" fontAlgn="b"/>
                      <a:r>
                        <a:rPr lang="en-US" sz="1800" b="0" i="0" u="none" strike="noStrike" dirty="0">
                          <a:solidFill>
                            <a:srgbClr val="000000"/>
                          </a:solidFill>
                          <a:effectLst/>
                          <a:latin typeface="Shangrila Numeric"/>
                        </a:rPr>
                        <a:t>1.02.06 - </a:t>
                      </a:r>
                      <a:r>
                        <a:rPr lang="en-US" sz="1800" b="0" i="0" u="none" strike="noStrike" dirty="0" err="1">
                          <a:solidFill>
                            <a:srgbClr val="000000"/>
                          </a:solidFill>
                          <a:effectLst/>
                          <a:latin typeface="Shangrila Numeric"/>
                        </a:rPr>
                        <a:t>laleGg</a:t>
                      </a:r>
                      <a:r>
                        <a:rPr lang="en-US" sz="1800" b="0" i="0" u="none" strike="noStrike" dirty="0">
                          <a:solidFill>
                            <a:srgbClr val="000000"/>
                          </a:solidFill>
                          <a:effectLst/>
                          <a:latin typeface="Shangrila Numeric"/>
                        </a:rPr>
                        <a:t> </a:t>
                      </a:r>
                      <a:r>
                        <a:rPr lang="en-US" sz="1800" b="0" i="0" u="none" strike="noStrike" dirty="0" err="1">
                          <a:solidFill>
                            <a:srgbClr val="000000"/>
                          </a:solidFill>
                          <a:effectLst/>
                          <a:latin typeface="Shangrila Numeric"/>
                        </a:rPr>
                        <a:t>lgj</a:t>
                      </a:r>
                      <a:r>
                        <a:rPr lang="en-US" sz="1800" b="0" i="0" u="none" strike="noStrike" dirty="0">
                          <a:solidFill>
                            <a:srgbClr val="000000"/>
                          </a:solidFill>
                          <a:effectLst/>
                          <a:latin typeface="Shangrila Numeric"/>
                        </a:rPr>
                        <a:t>]</a:t>
                      </a:r>
                      <a:r>
                        <a:rPr lang="en-US" sz="1800" b="0" i="0" u="none" strike="noStrike" dirty="0" err="1">
                          <a:solidFill>
                            <a:srgbClr val="000000"/>
                          </a:solidFill>
                          <a:effectLst/>
                          <a:latin typeface="Shangrila Numeric"/>
                        </a:rPr>
                        <a:t>bg</a:t>
                      </a:r>
                      <a:r>
                        <a:rPr lang="en-US" sz="1800" b="0" i="0" u="none" strike="noStrike" dirty="0">
                          <a:solidFill>
                            <a:srgbClr val="000000"/>
                          </a:solidFill>
                          <a:effectLst/>
                          <a:latin typeface="Shangrila Numeric"/>
                        </a:rPr>
                        <a:t> </a:t>
                      </a:r>
                      <a:r>
                        <a:rPr lang="en-US" sz="1800" b="0" i="0" u="none" strike="noStrike" dirty="0" err="1">
                          <a:solidFill>
                            <a:srgbClr val="000000"/>
                          </a:solidFill>
                          <a:effectLst/>
                          <a:latin typeface="Shangrila Numeric"/>
                        </a:rPr>
                        <a:t>btf</a:t>
                      </a:r>
                      <a:r>
                        <a:rPr lang="en-US" sz="1800" b="0" i="0" u="none" strike="noStrike" dirty="0">
                          <a:solidFill>
                            <a:srgbClr val="000000"/>
                          </a:solidFill>
                          <a:effectLst/>
                          <a:latin typeface="Shangrila Numeric"/>
                        </a:rPr>
                        <a:t>{</a:t>
                      </a:r>
                    </a:p>
                  </a:txBody>
                  <a:tcPr marL="171450"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a:solidFill>
                            <a:srgbClr val="000000"/>
                          </a:solidFill>
                          <a:effectLst/>
                          <a:latin typeface="Shangrila Numeric"/>
                        </a:rPr>
                        <a:t>600000.00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a:solidFill>
                            <a:srgbClr val="000000"/>
                          </a:solidFill>
                          <a:effectLst/>
                          <a:latin typeface="Shangrila Numeric"/>
                        </a:rPr>
                        <a:t>471605.00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800" b="0" i="0" u="none" strike="noStrike" dirty="0">
                          <a:solidFill>
                            <a:srgbClr val="000000"/>
                          </a:solidFill>
                          <a:effectLst/>
                          <a:latin typeface="Shangrila Numeric"/>
                        </a:rPr>
                        <a:t>78.60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7"/>
                  </a:ext>
                </a:extLst>
              </a:tr>
              <a:tr h="319752">
                <a:tc>
                  <a:txBody>
                    <a:bodyPr/>
                    <a:lstStyle/>
                    <a:p>
                      <a:pPr algn="l" fontAlgn="b"/>
                      <a:r>
                        <a:rPr lang="en-US" sz="1800" b="0" i="0" u="none" strike="noStrike">
                          <a:solidFill>
                            <a:srgbClr val="000000"/>
                          </a:solidFill>
                          <a:effectLst/>
                          <a:latin typeface="Shangrila Numeric"/>
                        </a:rPr>
                        <a:t>1.02.07 - gS;f kf; b:t'&lt;</a:t>
                      </a:r>
                    </a:p>
                  </a:txBody>
                  <a:tcPr marL="171450"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a:solidFill>
                            <a:srgbClr val="000000"/>
                          </a:solidFill>
                          <a:effectLst/>
                          <a:latin typeface="Shangrila Numeric"/>
                        </a:rPr>
                        <a:t>30000000.00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a:solidFill>
                            <a:srgbClr val="000000"/>
                          </a:solidFill>
                          <a:effectLst/>
                          <a:latin typeface="Shangrila Numeric"/>
                        </a:rPr>
                        <a:t>30744147.00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800" b="0" i="0" u="none" strike="noStrike" dirty="0">
                          <a:solidFill>
                            <a:srgbClr val="000000"/>
                          </a:solidFill>
                          <a:effectLst/>
                          <a:latin typeface="Shangrila Numeric"/>
                        </a:rPr>
                        <a:t>102.48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8"/>
                  </a:ext>
                </a:extLst>
              </a:tr>
              <a:tr h="319752">
                <a:tc>
                  <a:txBody>
                    <a:bodyPr/>
                    <a:lstStyle/>
                    <a:p>
                      <a:pPr algn="l" fontAlgn="b"/>
                      <a:r>
                        <a:rPr lang="en-US" sz="1800" b="0" i="0" u="none" strike="noStrike">
                          <a:solidFill>
                            <a:srgbClr val="000000"/>
                          </a:solidFill>
                          <a:effectLst/>
                          <a:latin typeface="Shangrila Numeric"/>
                        </a:rPr>
                        <a:t>1.02.08 - aS;f}gL tyf l;kmfl&lt;z b:t'&lt;</a:t>
                      </a:r>
                    </a:p>
                  </a:txBody>
                  <a:tcPr marL="171450"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a:solidFill>
                            <a:srgbClr val="000000"/>
                          </a:solidFill>
                          <a:effectLst/>
                          <a:latin typeface="Shangrila Numeric"/>
                        </a:rPr>
                        <a:t>15000000.00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a:solidFill>
                            <a:srgbClr val="000000"/>
                          </a:solidFill>
                          <a:effectLst/>
                          <a:latin typeface="Shangrila Numeric"/>
                        </a:rPr>
                        <a:t>13927512.00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800" b="0" i="0" u="none" strike="noStrike" dirty="0">
                          <a:solidFill>
                            <a:srgbClr val="000000"/>
                          </a:solidFill>
                          <a:effectLst/>
                          <a:latin typeface="Shangrila Numeric"/>
                        </a:rPr>
                        <a:t>92.85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9"/>
                  </a:ext>
                </a:extLst>
              </a:tr>
              <a:tr h="319752">
                <a:tc>
                  <a:txBody>
                    <a:bodyPr/>
                    <a:lstStyle/>
                    <a:p>
                      <a:pPr algn="l" fontAlgn="b"/>
                      <a:r>
                        <a:rPr lang="en-US" sz="1800" b="0" i="0" u="none" strike="noStrike">
                          <a:solidFill>
                            <a:srgbClr val="000000"/>
                          </a:solidFill>
                          <a:effectLst/>
                          <a:latin typeface="Shangrila Numeric"/>
                        </a:rPr>
                        <a:t>1.02.09 - d"Nofª\sg &lt; rf&lt;lsNnf k|dfl)ft</a:t>
                      </a:r>
                    </a:p>
                  </a:txBody>
                  <a:tcPr marL="171450"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a:solidFill>
                            <a:srgbClr val="000000"/>
                          </a:solidFill>
                          <a:effectLst/>
                          <a:latin typeface="Shangrila Numeric"/>
                        </a:rPr>
                        <a:t>3750000.00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a:solidFill>
                            <a:srgbClr val="000000"/>
                          </a:solidFill>
                          <a:effectLst/>
                          <a:latin typeface="Shangrila Numeric"/>
                        </a:rPr>
                        <a:t>3293867.00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800" b="0" i="0" u="none" strike="noStrike" dirty="0">
                          <a:solidFill>
                            <a:srgbClr val="000000"/>
                          </a:solidFill>
                          <a:effectLst/>
                          <a:latin typeface="Shangrila Numeric"/>
                        </a:rPr>
                        <a:t>87.84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10"/>
                  </a:ext>
                </a:extLst>
              </a:tr>
              <a:tr h="319752">
                <a:tc>
                  <a:txBody>
                    <a:bodyPr/>
                    <a:lstStyle/>
                    <a:p>
                      <a:pPr algn="l" fontAlgn="b"/>
                      <a:r>
                        <a:rPr lang="en-US" sz="1800" b="0" i="0" u="none" strike="noStrike" dirty="0">
                          <a:solidFill>
                            <a:srgbClr val="000000"/>
                          </a:solidFill>
                          <a:effectLst/>
                          <a:latin typeface="Shangrila Numeric"/>
                        </a:rPr>
                        <a:t>1.02.10 - ;</a:t>
                      </a:r>
                      <a:r>
                        <a:rPr lang="en-US" sz="1800" b="0" i="0" u="none" strike="noStrike" dirty="0" err="1">
                          <a:solidFill>
                            <a:srgbClr val="000000"/>
                          </a:solidFill>
                          <a:effectLst/>
                          <a:latin typeface="Shangrila Numeric"/>
                        </a:rPr>
                        <a:t>DaGw</a:t>
                      </a:r>
                      <a:r>
                        <a:rPr lang="en-US" sz="1800" b="0" i="0" u="none" strike="noStrike" dirty="0">
                          <a:solidFill>
                            <a:srgbClr val="000000"/>
                          </a:solidFill>
                          <a:effectLst/>
                          <a:latin typeface="Shangrila Numeric"/>
                        </a:rPr>
                        <a:t> </a:t>
                      </a:r>
                      <a:r>
                        <a:rPr lang="en-US" sz="1800" b="0" i="0" u="none" strike="noStrike" dirty="0" err="1">
                          <a:solidFill>
                            <a:srgbClr val="000000"/>
                          </a:solidFill>
                          <a:effectLst/>
                          <a:latin typeface="Shangrila Numeric"/>
                        </a:rPr>
                        <a:t>tyf</a:t>
                      </a:r>
                      <a:r>
                        <a:rPr lang="en-US" sz="1800" b="0" i="0" u="none" strike="noStrike" dirty="0">
                          <a:solidFill>
                            <a:srgbClr val="000000"/>
                          </a:solidFill>
                          <a:effectLst/>
                          <a:latin typeface="Shangrila Numeric"/>
                        </a:rPr>
                        <a:t> </a:t>
                      </a:r>
                      <a:r>
                        <a:rPr lang="en-US" sz="1800" b="0" i="0" u="none" strike="noStrike" dirty="0" err="1">
                          <a:solidFill>
                            <a:srgbClr val="000000"/>
                          </a:solidFill>
                          <a:effectLst/>
                          <a:latin typeface="Shangrila Numeric"/>
                        </a:rPr>
                        <a:t>gftf</a:t>
                      </a:r>
                      <a:r>
                        <a:rPr lang="en-US" sz="1800" b="0" i="0" u="none" strike="noStrike" dirty="0">
                          <a:solidFill>
                            <a:srgbClr val="000000"/>
                          </a:solidFill>
                          <a:effectLst/>
                          <a:latin typeface="Shangrila Numeric"/>
                        </a:rPr>
                        <a:t> </a:t>
                      </a:r>
                      <a:r>
                        <a:rPr lang="en-US" sz="1800" b="0" i="0" u="none" strike="noStrike" dirty="0" err="1">
                          <a:solidFill>
                            <a:srgbClr val="000000"/>
                          </a:solidFill>
                          <a:effectLst/>
                          <a:latin typeface="Shangrila Numeric"/>
                        </a:rPr>
                        <a:t>k|dfl</a:t>
                      </a:r>
                      <a:r>
                        <a:rPr lang="en-US" sz="1800" b="0" i="0" u="none" strike="noStrike" dirty="0">
                          <a:solidFill>
                            <a:srgbClr val="000000"/>
                          </a:solidFill>
                          <a:effectLst/>
                          <a:latin typeface="Shangrila Numeric"/>
                        </a:rPr>
                        <a:t>)</a:t>
                      </a:r>
                      <a:r>
                        <a:rPr lang="en-US" sz="1800" b="0" i="0" u="none" strike="noStrike" dirty="0" err="1">
                          <a:solidFill>
                            <a:srgbClr val="000000"/>
                          </a:solidFill>
                          <a:effectLst/>
                          <a:latin typeface="Shangrila Numeric"/>
                        </a:rPr>
                        <a:t>ft</a:t>
                      </a:r>
                      <a:r>
                        <a:rPr lang="en-US" sz="1800" b="0" i="0" u="none" strike="noStrike" dirty="0">
                          <a:solidFill>
                            <a:srgbClr val="000000"/>
                          </a:solidFill>
                          <a:effectLst/>
                          <a:latin typeface="Shangrila Numeric"/>
                        </a:rPr>
                        <a:t> </a:t>
                      </a:r>
                      <a:r>
                        <a:rPr lang="en-US" sz="1800" b="0" i="0" u="none" strike="noStrike" dirty="0" err="1">
                          <a:solidFill>
                            <a:srgbClr val="000000"/>
                          </a:solidFill>
                          <a:effectLst/>
                          <a:latin typeface="Shangrila Numeric"/>
                        </a:rPr>
                        <a:t>b:t</a:t>
                      </a:r>
                      <a:r>
                        <a:rPr lang="en-US" sz="1800" b="0" i="0" u="none" strike="noStrike" dirty="0">
                          <a:solidFill>
                            <a:srgbClr val="000000"/>
                          </a:solidFill>
                          <a:effectLst/>
                          <a:latin typeface="Shangrila Numeric"/>
                        </a:rPr>
                        <a:t>'&lt;</a:t>
                      </a:r>
                    </a:p>
                  </a:txBody>
                  <a:tcPr marL="171450"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a:solidFill>
                            <a:srgbClr val="000000"/>
                          </a:solidFill>
                          <a:effectLst/>
                          <a:latin typeface="Shangrila Numeric"/>
                        </a:rPr>
                        <a:t>1100000.00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a:solidFill>
                            <a:srgbClr val="000000"/>
                          </a:solidFill>
                          <a:effectLst/>
                          <a:latin typeface="Shangrila Numeric"/>
                        </a:rPr>
                        <a:t>705407.00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800" b="0" i="0" u="none" strike="noStrike" dirty="0">
                          <a:solidFill>
                            <a:srgbClr val="000000"/>
                          </a:solidFill>
                          <a:effectLst/>
                          <a:latin typeface="Shangrila Numeric"/>
                        </a:rPr>
                        <a:t>64.13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11"/>
                  </a:ext>
                </a:extLst>
              </a:tr>
              <a:tr h="319752">
                <a:tc>
                  <a:txBody>
                    <a:bodyPr/>
                    <a:lstStyle/>
                    <a:p>
                      <a:pPr algn="l" fontAlgn="b"/>
                      <a:r>
                        <a:rPr lang="en-US" sz="1800" b="0" i="0" u="none" strike="noStrike">
                          <a:solidFill>
                            <a:srgbClr val="000000"/>
                          </a:solidFill>
                          <a:effectLst/>
                          <a:latin typeface="Shangrila Numeric"/>
                        </a:rPr>
                        <a:t>1.02.11 - b)* hl&lt;jfgf</a:t>
                      </a:r>
                    </a:p>
                  </a:txBody>
                  <a:tcPr marL="171450"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a:solidFill>
                            <a:srgbClr val="000000"/>
                          </a:solidFill>
                          <a:effectLst/>
                          <a:latin typeface="Shangrila Numeric"/>
                        </a:rPr>
                        <a:t>1000000.00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a:solidFill>
                            <a:srgbClr val="000000"/>
                          </a:solidFill>
                          <a:effectLst/>
                          <a:latin typeface="Shangrila Numeric"/>
                        </a:rPr>
                        <a:t>1353101.00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800" b="0" i="0" u="none" strike="noStrike" dirty="0">
                          <a:solidFill>
                            <a:srgbClr val="000000"/>
                          </a:solidFill>
                          <a:effectLst/>
                          <a:latin typeface="Shangrila Numeric"/>
                        </a:rPr>
                        <a:t>135.31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12"/>
                  </a:ext>
                </a:extLst>
              </a:tr>
              <a:tr h="319752">
                <a:tc>
                  <a:txBody>
                    <a:bodyPr/>
                    <a:lstStyle/>
                    <a:p>
                      <a:pPr algn="l" fontAlgn="b"/>
                      <a:r>
                        <a:rPr lang="en-US" sz="1800" b="0" i="0" u="none" strike="noStrike">
                          <a:solidFill>
                            <a:srgbClr val="000000"/>
                          </a:solidFill>
                          <a:effectLst/>
                          <a:latin typeface="Shangrila Numeric"/>
                        </a:rPr>
                        <a:t>1.02.12 - gS;f l*hfOg z'Ns</a:t>
                      </a:r>
                    </a:p>
                  </a:txBody>
                  <a:tcPr marL="171450"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a:solidFill>
                            <a:srgbClr val="000000"/>
                          </a:solidFill>
                          <a:effectLst/>
                          <a:latin typeface="Shangrila Numeric"/>
                        </a:rPr>
                        <a:t>100000.00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a:solidFill>
                            <a:srgbClr val="000000"/>
                          </a:solidFill>
                          <a:effectLst/>
                          <a:latin typeface="Shangrila Numeric"/>
                        </a:rPr>
                        <a:t>94185.00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800" b="0" i="0" u="none" strike="noStrike" dirty="0">
                          <a:solidFill>
                            <a:srgbClr val="000000"/>
                          </a:solidFill>
                          <a:effectLst/>
                          <a:latin typeface="Shangrila Numeric"/>
                        </a:rPr>
                        <a:t>94.19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13"/>
                  </a:ext>
                </a:extLst>
              </a:tr>
              <a:tr h="319752">
                <a:tc>
                  <a:txBody>
                    <a:bodyPr/>
                    <a:lstStyle/>
                    <a:p>
                      <a:pPr algn="l" fontAlgn="b"/>
                      <a:r>
                        <a:rPr lang="en-US" sz="1800" b="0" i="0" u="none" strike="noStrike">
                          <a:solidFill>
                            <a:srgbClr val="000000"/>
                          </a:solidFill>
                          <a:effectLst/>
                          <a:latin typeface="Shangrila Numeric"/>
                        </a:rPr>
                        <a:t>1.02.13 - ;fj{hlgs zf}rfno ;]jf z'Ns</a:t>
                      </a:r>
                    </a:p>
                  </a:txBody>
                  <a:tcPr marL="171450"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a:solidFill>
                            <a:srgbClr val="000000"/>
                          </a:solidFill>
                          <a:effectLst/>
                          <a:latin typeface="Shangrila Numeric"/>
                        </a:rPr>
                        <a:t>1750000.00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a:solidFill>
                            <a:srgbClr val="000000"/>
                          </a:solidFill>
                          <a:effectLst/>
                          <a:latin typeface="Shangrila Numeric"/>
                        </a:rPr>
                        <a:t>1562796.00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800" b="0" i="0" u="none" strike="noStrike" dirty="0">
                          <a:solidFill>
                            <a:srgbClr val="000000"/>
                          </a:solidFill>
                          <a:effectLst/>
                          <a:latin typeface="Shangrila Numeric"/>
                        </a:rPr>
                        <a:t>89.30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14"/>
                  </a:ext>
                </a:extLst>
              </a:tr>
              <a:tr h="319752">
                <a:tc>
                  <a:txBody>
                    <a:bodyPr/>
                    <a:lstStyle/>
                    <a:p>
                      <a:pPr algn="l" fontAlgn="b"/>
                      <a:r>
                        <a:rPr lang="en-US" sz="1800" b="0" i="0" u="none" strike="noStrike" dirty="0">
                          <a:solidFill>
                            <a:srgbClr val="000000"/>
                          </a:solidFill>
                          <a:effectLst/>
                          <a:latin typeface="Shangrila Numeric"/>
                        </a:rPr>
                        <a:t>1.02.14 - n] </a:t>
                      </a:r>
                      <a:r>
                        <a:rPr lang="en-US" sz="1800" b="0" i="0" u="none" strike="noStrike" dirty="0" err="1">
                          <a:solidFill>
                            <a:srgbClr val="000000"/>
                          </a:solidFill>
                          <a:effectLst/>
                          <a:latin typeface="Shangrila Numeric"/>
                        </a:rPr>
                        <a:t>cfp</a:t>
                      </a:r>
                      <a:r>
                        <a:rPr lang="en-US" sz="1800" b="0" i="0" u="none" strike="noStrike" dirty="0">
                          <a:solidFill>
                            <a:srgbClr val="000000"/>
                          </a:solidFill>
                          <a:effectLst/>
                          <a:latin typeface="Shangrila Numeric"/>
                        </a:rPr>
                        <a:t>^</a:t>
                      </a:r>
                    </a:p>
                  </a:txBody>
                  <a:tcPr marL="171450"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a:solidFill>
                            <a:srgbClr val="000000"/>
                          </a:solidFill>
                          <a:effectLst/>
                          <a:latin typeface="Shangrila Numeric"/>
                        </a:rPr>
                        <a:t>350000.00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a:solidFill>
                            <a:srgbClr val="000000"/>
                          </a:solidFill>
                          <a:effectLst/>
                          <a:latin typeface="Shangrila Numeric"/>
                        </a:rPr>
                        <a:t>217125.00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800" b="0" i="0" u="none" strike="noStrike" dirty="0">
                          <a:solidFill>
                            <a:srgbClr val="000000"/>
                          </a:solidFill>
                          <a:effectLst/>
                          <a:latin typeface="Shangrila Numeric"/>
                        </a:rPr>
                        <a:t>62.04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15"/>
                  </a:ext>
                </a:extLst>
              </a:tr>
            </a:tbl>
          </a:graphicData>
        </a:graphic>
      </p:graphicFrame>
    </p:spTree>
    <p:extLst>
      <p:ext uri="{BB962C8B-B14F-4D97-AF65-F5344CB8AC3E}">
        <p14:creationId xmlns:p14="http://schemas.microsoft.com/office/powerpoint/2010/main" val="2452028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38204251_662961244084408_6211615701883420672_n.jpg"/>
          <p:cNvPicPr/>
          <p:nvPr/>
        </p:nvPicPr>
        <p:blipFill>
          <a:blip r:embed="rId2" cstate="print"/>
          <a:stretch>
            <a:fillRect/>
          </a:stretch>
        </p:blipFill>
        <p:spPr>
          <a:xfrm>
            <a:off x="1219200" y="2743201"/>
            <a:ext cx="6323613" cy="3962400"/>
          </a:xfrm>
          <a:prstGeom prst="rect">
            <a:avLst/>
          </a:prstGeom>
        </p:spPr>
      </p:pic>
      <p:sp>
        <p:nvSpPr>
          <p:cNvPr id="2" name="Content Placeholder 1"/>
          <p:cNvSpPr>
            <a:spLocks noGrp="1"/>
          </p:cNvSpPr>
          <p:nvPr>
            <p:ph sz="quarter" idx="4294967295"/>
          </p:nvPr>
        </p:nvSpPr>
        <p:spPr>
          <a:xfrm>
            <a:off x="457200" y="1"/>
            <a:ext cx="8229600" cy="3047999"/>
          </a:xfrm>
        </p:spPr>
        <p:txBody>
          <a:bodyPr>
            <a:normAutofit fontScale="70000" lnSpcReduction="20000"/>
          </a:bodyPr>
          <a:lstStyle/>
          <a:p>
            <a:pPr algn="ctr">
              <a:buNone/>
            </a:pPr>
            <a:r>
              <a:rPr lang="ne-NP" sz="5100" b="1" dirty="0">
                <a:solidFill>
                  <a:srgbClr val="006600"/>
                </a:solidFill>
                <a:effectLst>
                  <a:reflection blurRad="6350" stA="55000" endA="300" endPos="45500" dir="5400000" sy="-100000" algn="bl" rotWithShape="0"/>
                </a:effectLst>
                <a:latin typeface="+mj-lt"/>
                <a:ea typeface="+mj-ea"/>
                <a:cs typeface="+mj-cs"/>
              </a:rPr>
              <a:t>काम प्रगति</a:t>
            </a:r>
          </a:p>
          <a:p>
            <a:pPr>
              <a:lnSpc>
                <a:spcPct val="110000"/>
              </a:lnSpc>
            </a:pPr>
            <a:r>
              <a:rPr lang="ne-NP" sz="3200" b="1" dirty="0" smtClean="0"/>
              <a:t>फुश्रे </a:t>
            </a:r>
            <a:r>
              <a:rPr lang="ne-NP" sz="3200" b="1" dirty="0"/>
              <a:t>सह-प्रणाली </a:t>
            </a:r>
          </a:p>
          <a:p>
            <a:pPr lvl="0"/>
            <a:r>
              <a:rPr lang="ne-NP" sz="2800" dirty="0"/>
              <a:t>जलाशय क्षमता: ५०० घन मिटर</a:t>
            </a:r>
          </a:p>
          <a:p>
            <a:pPr lvl="0"/>
            <a:r>
              <a:rPr lang="ne-NP" sz="2800" dirty="0"/>
              <a:t>स्थान</a:t>
            </a:r>
            <a:r>
              <a:rPr lang="en-US" sz="2800" dirty="0" smtClean="0"/>
              <a:t>: </a:t>
            </a:r>
            <a:r>
              <a:rPr lang="ne-NP" sz="2800" dirty="0"/>
              <a:t>फुश्रे</a:t>
            </a:r>
            <a:endParaRPr lang="en-US" sz="2800" dirty="0" smtClean="0"/>
          </a:p>
          <a:p>
            <a:pPr lvl="0"/>
            <a:r>
              <a:rPr lang="ne-NP" sz="2800" dirty="0"/>
              <a:t>स्थिति: पूरा भयो</a:t>
            </a:r>
          </a:p>
          <a:p>
            <a:pPr lvl="0"/>
            <a:r>
              <a:rPr lang="en-US" sz="2800" dirty="0" smtClean="0"/>
              <a:t>Overhead Tank </a:t>
            </a:r>
            <a:r>
              <a:rPr lang="ne-NP" sz="2800" dirty="0"/>
              <a:t>क्षमता</a:t>
            </a:r>
            <a:r>
              <a:rPr lang="en-US" sz="2800" dirty="0" smtClean="0"/>
              <a:t>: </a:t>
            </a:r>
            <a:r>
              <a:rPr lang="ne-NP" sz="2800" dirty="0" smtClean="0"/>
              <a:t>२००</a:t>
            </a:r>
            <a:r>
              <a:rPr lang="en-US" sz="2800" dirty="0" smtClean="0"/>
              <a:t> </a:t>
            </a:r>
            <a:r>
              <a:rPr lang="ne-NP" sz="2800" dirty="0" smtClean="0"/>
              <a:t>घन मिटर</a:t>
            </a:r>
            <a:r>
              <a:rPr lang="en-US" sz="2800" dirty="0" smtClean="0"/>
              <a:t> (for backwash of RSF) </a:t>
            </a:r>
            <a:r>
              <a:rPr lang="ne-NP" sz="2800" dirty="0"/>
              <a:t>पूरा भयो</a:t>
            </a:r>
          </a:p>
          <a:p>
            <a:pPr lvl="0"/>
            <a:r>
              <a:rPr lang="en-US" sz="2800" dirty="0" smtClean="0"/>
              <a:t>RSF: </a:t>
            </a:r>
            <a:r>
              <a:rPr lang="ne-NP" sz="2800" dirty="0" smtClean="0"/>
              <a:t>संरचनात्मक </a:t>
            </a:r>
            <a:r>
              <a:rPr lang="ne-NP" sz="2800" dirty="0"/>
              <a:t>निर्माण</a:t>
            </a:r>
            <a:r>
              <a:rPr lang="en-US" sz="2800" dirty="0" smtClean="0"/>
              <a:t> </a:t>
            </a:r>
            <a:r>
              <a:rPr lang="ne-NP" sz="2800" dirty="0"/>
              <a:t>पूरा भयो</a:t>
            </a:r>
          </a:p>
          <a:p>
            <a:pPr lvl="0"/>
            <a:r>
              <a:rPr lang="en-US" sz="2800" smtClean="0"/>
              <a:t>SumpWell</a:t>
            </a:r>
            <a:r>
              <a:rPr lang="ne-NP" sz="2800" smtClean="0"/>
              <a:t> </a:t>
            </a:r>
            <a:r>
              <a:rPr lang="en-US" sz="2800" smtClean="0"/>
              <a:t>(</a:t>
            </a:r>
            <a:r>
              <a:rPr lang="ne-NP" sz="2800" dirty="0" smtClean="0"/>
              <a:t>५०</a:t>
            </a:r>
            <a:r>
              <a:rPr lang="en-US" sz="2800" dirty="0" smtClean="0"/>
              <a:t> </a:t>
            </a:r>
            <a:r>
              <a:rPr lang="ne-NP" sz="2800" dirty="0"/>
              <a:t>घन </a:t>
            </a:r>
            <a:r>
              <a:rPr lang="ne-NP" sz="2800" dirty="0" smtClean="0"/>
              <a:t>मिटर</a:t>
            </a:r>
            <a:r>
              <a:rPr lang="en-US" sz="2800" dirty="0" smtClean="0"/>
              <a:t>) </a:t>
            </a:r>
            <a:r>
              <a:rPr lang="ne-NP" sz="2800" dirty="0" smtClean="0"/>
              <a:t>विजयपुरका</a:t>
            </a:r>
            <a:r>
              <a:rPr lang="en-US" sz="2800" dirty="0" smtClean="0"/>
              <a:t> </a:t>
            </a:r>
            <a:r>
              <a:rPr lang="ne-NP" sz="2800" dirty="0" smtClean="0"/>
              <a:t>लागि</a:t>
            </a:r>
            <a:r>
              <a:rPr lang="en-US" sz="2800" dirty="0" smtClean="0"/>
              <a:t>: </a:t>
            </a:r>
            <a:r>
              <a:rPr lang="ne-NP" sz="2800" dirty="0"/>
              <a:t>संरचनात्मक निर्माण पूरा भयो</a:t>
            </a:r>
          </a:p>
          <a:p>
            <a:pPr lvl="0"/>
            <a:endParaRPr lang="en-US" sz="2800" dirty="0" smtClean="0"/>
          </a:p>
          <a:p>
            <a:pPr>
              <a:buNone/>
            </a:pPr>
            <a:endParaRPr lang="en-US" dirty="0" smtClean="0">
              <a:solidFill>
                <a:srgbClr val="002060"/>
              </a:solidFill>
            </a:endParaRPr>
          </a:p>
          <a:p>
            <a:pPr>
              <a:buNone/>
            </a:pPr>
            <a:endParaRPr lang="en-US" dirty="0">
              <a:solidFill>
                <a:srgbClr val="002060"/>
              </a:solidFill>
            </a:endParaRPr>
          </a:p>
          <a:p>
            <a:pPr marL="109728" indent="0">
              <a:buNone/>
            </a:pPr>
            <a:endParaRPr lang="en-US" dirty="0"/>
          </a:p>
        </p:txBody>
      </p:sp>
    </p:spTree>
    <p:extLst>
      <p:ext uri="{BB962C8B-B14F-4D97-AF65-F5344CB8AC3E}">
        <p14:creationId xmlns:p14="http://schemas.microsoft.com/office/powerpoint/2010/main" val="2710518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 calcmode="lin" valueType="num">
                                      <p:cBhvr additive="base">
                                        <p:cTn id="12"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 calcmode="lin" valueType="num">
                                      <p:cBhvr additive="base">
                                        <p:cTn id="1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 calcmode="lin" valueType="num">
                                      <p:cBhvr additive="base">
                                        <p:cTn id="22"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 calcmode="lin" valueType="num">
                                      <p:cBhvr additive="base">
                                        <p:cTn id="2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nodeType="after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 calcmode="lin" valueType="num">
                                      <p:cBhvr additive="base">
                                        <p:cTn id="32"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nodeType="after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 calcmode="lin" valueType="num">
                                      <p:cBhvr additive="base">
                                        <p:cTn id="37"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nodeType="after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 calcmode="lin" valueType="num">
                                      <p:cBhvr additive="base">
                                        <p:cTn id="42"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4294967295"/>
          </p:nvPr>
        </p:nvSpPr>
        <p:spPr>
          <a:xfrm>
            <a:off x="457200" y="1"/>
            <a:ext cx="8229600" cy="2819399"/>
          </a:xfrm>
        </p:spPr>
        <p:txBody>
          <a:bodyPr>
            <a:normAutofit lnSpcReduction="10000"/>
          </a:bodyPr>
          <a:lstStyle/>
          <a:p>
            <a:pPr algn="ctr">
              <a:buNone/>
            </a:pPr>
            <a:r>
              <a:rPr lang="ne-NP" sz="2800" b="1" dirty="0">
                <a:solidFill>
                  <a:srgbClr val="006600"/>
                </a:solidFill>
                <a:effectLst>
                  <a:reflection blurRad="6350" stA="55000" endA="300" endPos="45500" dir="5400000" sy="-100000" algn="bl" rotWithShape="0"/>
                </a:effectLst>
                <a:latin typeface="+mj-lt"/>
                <a:ea typeface="+mj-ea"/>
                <a:cs typeface="+mj-cs"/>
              </a:rPr>
              <a:t>काम प्रगति</a:t>
            </a:r>
          </a:p>
          <a:p>
            <a:pPr lvl="0"/>
            <a:r>
              <a:rPr lang="ne-NP" sz="1600" b="1" smtClean="0"/>
              <a:t>केन्द्रिय प्रणाली</a:t>
            </a:r>
            <a:endParaRPr lang="en-US" sz="1600" dirty="0" smtClean="0"/>
          </a:p>
          <a:p>
            <a:pPr lvl="0"/>
            <a:r>
              <a:rPr lang="en-US" sz="1600" dirty="0" smtClean="0"/>
              <a:t>Sump Well </a:t>
            </a:r>
            <a:r>
              <a:rPr lang="ne-NP" sz="1600" dirty="0"/>
              <a:t>क्षमता</a:t>
            </a:r>
            <a:r>
              <a:rPr lang="en-US" sz="1600" dirty="0" smtClean="0"/>
              <a:t>: </a:t>
            </a:r>
            <a:r>
              <a:rPr lang="ne-NP" sz="1600" dirty="0"/>
              <a:t>२०० घन मिटर</a:t>
            </a:r>
          </a:p>
          <a:p>
            <a:pPr lvl="0"/>
            <a:r>
              <a:rPr lang="en-US" sz="1600" dirty="0" smtClean="0"/>
              <a:t>Deep Tube Well: 4 </a:t>
            </a:r>
            <a:r>
              <a:rPr lang="en-US" sz="1600" dirty="0" err="1" smtClean="0"/>
              <a:t>nos</a:t>
            </a:r>
            <a:endParaRPr lang="en-US" sz="1600" dirty="0" smtClean="0"/>
          </a:p>
          <a:p>
            <a:pPr lvl="0"/>
            <a:r>
              <a:rPr lang="en-US" sz="1600" dirty="0" smtClean="0"/>
              <a:t>Deep Tube Well </a:t>
            </a:r>
            <a:r>
              <a:rPr lang="ne-NP" sz="1600" dirty="0" smtClean="0"/>
              <a:t>को </a:t>
            </a:r>
            <a:r>
              <a:rPr lang="ne-NP" sz="1600" dirty="0"/>
              <a:t>क्षमता </a:t>
            </a:r>
            <a:r>
              <a:rPr lang="en-US" sz="1600" dirty="0" smtClean="0"/>
              <a:t> : 17 lps,24 </a:t>
            </a:r>
            <a:r>
              <a:rPr lang="en-US" sz="1600" dirty="0" err="1" smtClean="0"/>
              <a:t>lps,24</a:t>
            </a:r>
            <a:r>
              <a:rPr lang="en-US" sz="1600" dirty="0" smtClean="0"/>
              <a:t> </a:t>
            </a:r>
            <a:r>
              <a:rPr lang="en-US" sz="1600" dirty="0" err="1" smtClean="0"/>
              <a:t>lps</a:t>
            </a:r>
            <a:r>
              <a:rPr lang="en-US" sz="1600" dirty="0" smtClean="0"/>
              <a:t>, 20 </a:t>
            </a:r>
            <a:r>
              <a:rPr lang="en-US" sz="1600" dirty="0" err="1" smtClean="0"/>
              <a:t>lps</a:t>
            </a:r>
            <a:endParaRPr lang="en-US" sz="1600" dirty="0" smtClean="0"/>
          </a:p>
          <a:p>
            <a:pPr lvl="0"/>
            <a:r>
              <a:rPr lang="ne-NP" sz="1600" dirty="0"/>
              <a:t>स्थिति</a:t>
            </a:r>
            <a:r>
              <a:rPr lang="en-US" sz="1600" dirty="0" smtClean="0"/>
              <a:t>: 4 on operation(Backwashing of test well remaining, will be done after line connection)</a:t>
            </a:r>
          </a:p>
          <a:p>
            <a:pPr lvl="0"/>
            <a:r>
              <a:rPr lang="en-US" sz="1600" dirty="0" smtClean="0"/>
              <a:t>Booster Pump: 5 </a:t>
            </a:r>
            <a:r>
              <a:rPr lang="en-US" sz="1600" dirty="0" err="1" smtClean="0"/>
              <a:t>nos</a:t>
            </a:r>
            <a:endParaRPr lang="en-US" sz="1600" dirty="0" smtClean="0"/>
          </a:p>
          <a:p>
            <a:pPr lvl="0"/>
            <a:r>
              <a:rPr lang="en-US" sz="1600" dirty="0" smtClean="0"/>
              <a:t>Status: </a:t>
            </a:r>
            <a:r>
              <a:rPr lang="ne-NP" sz="1600" dirty="0"/>
              <a:t>चालु</a:t>
            </a:r>
          </a:p>
          <a:p>
            <a:pPr lvl="0"/>
            <a:endParaRPr lang="en-US" sz="2800" dirty="0" smtClean="0"/>
          </a:p>
          <a:p>
            <a:pPr>
              <a:buNone/>
            </a:pPr>
            <a:endParaRPr lang="en-US" dirty="0" smtClean="0">
              <a:solidFill>
                <a:srgbClr val="002060"/>
              </a:solidFill>
            </a:endParaRPr>
          </a:p>
          <a:p>
            <a:pPr>
              <a:buNone/>
            </a:pPr>
            <a:endParaRPr lang="en-US" dirty="0">
              <a:solidFill>
                <a:srgbClr val="002060"/>
              </a:solidFill>
            </a:endParaRPr>
          </a:p>
          <a:p>
            <a:pPr marL="109728" indent="0">
              <a:buNone/>
            </a:pPr>
            <a:endParaRPr lang="en-US" dirty="0"/>
          </a:p>
        </p:txBody>
      </p:sp>
      <p:pic>
        <p:nvPicPr>
          <p:cNvPr id="5" name="Picture 4" descr="38204251_662961244084408_6211615701883420672_n.jpg"/>
          <p:cNvPicPr/>
          <p:nvPr/>
        </p:nvPicPr>
        <p:blipFill>
          <a:blip r:embed="rId2" cstate="print"/>
          <a:stretch>
            <a:fillRect/>
          </a:stretch>
        </p:blipFill>
        <p:spPr>
          <a:xfrm>
            <a:off x="1219200" y="2819400"/>
            <a:ext cx="6323613" cy="3683517"/>
          </a:xfrm>
          <a:prstGeom prst="rect">
            <a:avLst/>
          </a:prstGeom>
        </p:spPr>
      </p:pic>
    </p:spTree>
    <p:extLst>
      <p:ext uri="{BB962C8B-B14F-4D97-AF65-F5344CB8AC3E}">
        <p14:creationId xmlns:p14="http://schemas.microsoft.com/office/powerpoint/2010/main" val="227229184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4294967295"/>
          </p:nvPr>
        </p:nvSpPr>
        <p:spPr>
          <a:xfrm>
            <a:off x="304800" y="152400"/>
            <a:ext cx="8686800" cy="2286000"/>
          </a:xfrm>
        </p:spPr>
        <p:txBody>
          <a:bodyPr>
            <a:normAutofit/>
          </a:bodyPr>
          <a:lstStyle/>
          <a:p>
            <a:pPr algn="ctr">
              <a:buNone/>
            </a:pPr>
            <a:r>
              <a:rPr lang="ne-NP" sz="2800" b="1" dirty="0">
                <a:solidFill>
                  <a:srgbClr val="006600"/>
                </a:solidFill>
                <a:effectLst>
                  <a:reflection blurRad="6350" stA="55000" endA="300" endPos="45500" dir="5400000" sy="-100000" algn="bl" rotWithShape="0"/>
                </a:effectLst>
                <a:latin typeface="+mj-lt"/>
                <a:ea typeface="+mj-ea"/>
                <a:cs typeface="+mj-cs"/>
              </a:rPr>
              <a:t>काम प्रगति</a:t>
            </a:r>
          </a:p>
          <a:p>
            <a:pPr lvl="0"/>
            <a:r>
              <a:rPr lang="ne-NP" sz="1900" b="1" smtClean="0"/>
              <a:t>शुद्धीकरण इकाइ </a:t>
            </a:r>
            <a:r>
              <a:rPr lang="en-US" sz="1900" b="1" smtClean="0"/>
              <a:t>Filtration Unit</a:t>
            </a:r>
            <a:r>
              <a:rPr lang="ne-NP" sz="1900" b="1" smtClean="0"/>
              <a:t> </a:t>
            </a:r>
            <a:r>
              <a:rPr lang="en-US" sz="1900" b="1" smtClean="0"/>
              <a:t>(</a:t>
            </a:r>
            <a:r>
              <a:rPr lang="en-US" sz="1900" b="1" dirty="0" smtClean="0"/>
              <a:t>Flocculation Tank, Sedimentation Tank)</a:t>
            </a:r>
            <a:endParaRPr lang="en-US" sz="1900" dirty="0" smtClean="0"/>
          </a:p>
          <a:p>
            <a:pPr lvl="0"/>
            <a:r>
              <a:rPr lang="en-US" sz="1900" dirty="0" smtClean="0"/>
              <a:t>Flocculation Tank- </a:t>
            </a:r>
            <a:r>
              <a:rPr lang="ne-NP" sz="1900" dirty="0"/>
              <a:t>पूरा </a:t>
            </a:r>
            <a:r>
              <a:rPr lang="ne-NP" sz="1900" dirty="0" smtClean="0"/>
              <a:t>भयो</a:t>
            </a:r>
            <a:r>
              <a:rPr lang="en-US" sz="1900" b="1" i="1" dirty="0" smtClean="0"/>
              <a:t>, </a:t>
            </a:r>
            <a:r>
              <a:rPr lang="ne-NP" sz="1900" b="1" i="1" dirty="0" smtClean="0"/>
              <a:t>परीक्षण</a:t>
            </a:r>
            <a:r>
              <a:rPr lang="en-US" sz="1900" b="1" i="1" dirty="0" smtClean="0"/>
              <a:t> </a:t>
            </a:r>
            <a:r>
              <a:rPr lang="ne-NP" sz="1900" b="1" i="1" dirty="0"/>
              <a:t>चलिरहेको</a:t>
            </a:r>
            <a:r>
              <a:rPr lang="en-US" sz="1900" b="1" i="1" dirty="0" smtClean="0"/>
              <a:t> </a:t>
            </a:r>
          </a:p>
          <a:p>
            <a:pPr lvl="0"/>
            <a:r>
              <a:rPr lang="en-US" sz="1900" dirty="0" smtClean="0"/>
              <a:t>Sedimentation Tank- </a:t>
            </a:r>
            <a:r>
              <a:rPr lang="ne-NP" sz="1900" dirty="0" smtClean="0"/>
              <a:t>संरचनात्मक </a:t>
            </a:r>
            <a:r>
              <a:rPr lang="ne-NP" sz="1900" dirty="0"/>
              <a:t>निर्माण पूरा भयो</a:t>
            </a:r>
          </a:p>
          <a:p>
            <a:pPr lvl="0"/>
            <a:r>
              <a:rPr lang="en-US" sz="1900" b="1" i="1" dirty="0" smtClean="0"/>
              <a:t>Remaining of V-notch weir installation</a:t>
            </a:r>
            <a:endParaRPr lang="en-US" sz="1900" dirty="0" smtClean="0"/>
          </a:p>
          <a:p>
            <a:pPr>
              <a:buNone/>
            </a:pPr>
            <a:endParaRPr lang="en-US" sz="2800" dirty="0" smtClean="0"/>
          </a:p>
          <a:p>
            <a:pPr>
              <a:buNone/>
            </a:pPr>
            <a:endParaRPr lang="en-US" dirty="0" smtClean="0">
              <a:solidFill>
                <a:srgbClr val="002060"/>
              </a:solidFill>
            </a:endParaRPr>
          </a:p>
          <a:p>
            <a:pPr>
              <a:buNone/>
            </a:pPr>
            <a:endParaRPr lang="en-US" dirty="0">
              <a:solidFill>
                <a:srgbClr val="002060"/>
              </a:solidFill>
            </a:endParaRPr>
          </a:p>
          <a:p>
            <a:pPr marL="109728" indent="0">
              <a:buNone/>
            </a:pPr>
            <a:endParaRPr lang="en-US" dirty="0"/>
          </a:p>
        </p:txBody>
      </p:sp>
      <p:pic>
        <p:nvPicPr>
          <p:cNvPr id="5" name="Picture 4" descr="38204251_662961244084408_6211615701883420672_n.jpg"/>
          <p:cNvPicPr/>
          <p:nvPr/>
        </p:nvPicPr>
        <p:blipFill>
          <a:blip r:embed="rId2"/>
          <a:stretch>
            <a:fillRect/>
          </a:stretch>
        </p:blipFill>
        <p:spPr>
          <a:xfrm>
            <a:off x="866581" y="2438400"/>
            <a:ext cx="3019619" cy="3683517"/>
          </a:xfrm>
          <a:prstGeom prst="rect">
            <a:avLst/>
          </a:prstGeom>
        </p:spPr>
      </p:pic>
      <p:pic>
        <p:nvPicPr>
          <p:cNvPr id="4" name="Picture 3" descr="38204251_662961244084408_6211615701883420672_n.jpg"/>
          <p:cNvPicPr/>
          <p:nvPr/>
        </p:nvPicPr>
        <p:blipFill>
          <a:blip r:embed="rId3"/>
          <a:stretch>
            <a:fillRect/>
          </a:stretch>
        </p:blipFill>
        <p:spPr>
          <a:xfrm>
            <a:off x="4648200" y="2514600"/>
            <a:ext cx="3581400" cy="3352800"/>
          </a:xfrm>
          <a:prstGeom prst="rect">
            <a:avLst/>
          </a:prstGeom>
        </p:spPr>
      </p:pic>
    </p:spTree>
    <p:extLst>
      <p:ext uri="{BB962C8B-B14F-4D97-AF65-F5344CB8AC3E}">
        <p14:creationId xmlns:p14="http://schemas.microsoft.com/office/powerpoint/2010/main" val="1513723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additive="base">
                                        <p:cTn id="12"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additive="base">
                                        <p:cTn id="1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 calcmode="lin" valueType="num">
                                      <p:cBhvr additive="base">
                                        <p:cTn id="22"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 calcmode="lin" valueType="num">
                                      <p:cBhvr additive="base">
                                        <p:cTn id="2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620000" cy="1371600"/>
          </a:xfrm>
        </p:spPr>
        <p:txBody>
          <a:bodyPr/>
          <a:lstStyle/>
          <a:p>
            <a:pPr algn="ctr">
              <a:buNone/>
            </a:pPr>
            <a:r>
              <a:rPr lang="ne-NP" smtClean="0"/>
              <a:t>चुनौति</a:t>
            </a:r>
            <a:endParaRPr lang="en-US" dirty="0"/>
          </a:p>
        </p:txBody>
      </p:sp>
      <p:sp>
        <p:nvSpPr>
          <p:cNvPr id="3" name="Content Placeholder 2"/>
          <p:cNvSpPr>
            <a:spLocks noGrp="1"/>
          </p:cNvSpPr>
          <p:nvPr>
            <p:ph sz="quarter" idx="4294967295"/>
          </p:nvPr>
        </p:nvSpPr>
        <p:spPr>
          <a:xfrm>
            <a:off x="457200" y="1600200"/>
            <a:ext cx="8534400" cy="3581400"/>
          </a:xfrm>
        </p:spPr>
        <p:txBody>
          <a:bodyPr>
            <a:normAutofit/>
          </a:bodyPr>
          <a:lstStyle/>
          <a:p>
            <a:pPr>
              <a:buFont typeface="Wingdings" pitchFamily="2" charset="2"/>
              <a:buChar char="Ø"/>
            </a:pPr>
            <a:r>
              <a:rPr lang="ne-NP" sz="3000" dirty="0">
                <a:latin typeface="Times New Roman" pitchFamily="18" charset="0"/>
                <a:cs typeface="Times New Roman" pitchFamily="18" charset="0"/>
              </a:rPr>
              <a:t>विजयपुर पानीटंकी निर्माण </a:t>
            </a:r>
            <a:r>
              <a:rPr lang="ne-NP" sz="3000">
                <a:latin typeface="Times New Roman" pitchFamily="18" charset="0"/>
                <a:cs typeface="Times New Roman" pitchFamily="18" charset="0"/>
              </a:rPr>
              <a:t>शुरु </a:t>
            </a:r>
            <a:r>
              <a:rPr lang="ne-NP" sz="3000" smtClean="0">
                <a:latin typeface="Times New Roman" pitchFamily="18" charset="0"/>
                <a:cs typeface="Times New Roman" pitchFamily="18" charset="0"/>
              </a:rPr>
              <a:t>गर्ने ।</a:t>
            </a:r>
            <a:endParaRPr lang="ne-NP" sz="3000" dirty="0">
              <a:latin typeface="Times New Roman" pitchFamily="18" charset="0"/>
              <a:cs typeface="Times New Roman" pitchFamily="18" charset="0"/>
            </a:endParaRPr>
          </a:p>
          <a:p>
            <a:pPr>
              <a:buFont typeface="Wingdings" pitchFamily="2" charset="2"/>
              <a:buChar char="Ø"/>
            </a:pPr>
            <a:r>
              <a:rPr lang="ne-NP" sz="3000" smtClean="0">
                <a:latin typeface="Times New Roman" pitchFamily="18" charset="0"/>
                <a:cs typeface="Times New Roman" pitchFamily="18" charset="0"/>
              </a:rPr>
              <a:t>खानेपानी संस्थानको पाइप </a:t>
            </a:r>
            <a:r>
              <a:rPr lang="ne-NP" sz="3000" dirty="0">
                <a:latin typeface="Times New Roman" pitchFamily="18" charset="0"/>
                <a:cs typeface="Times New Roman" pitchFamily="18" charset="0"/>
              </a:rPr>
              <a:t>संजालमा पाइप </a:t>
            </a:r>
            <a:r>
              <a:rPr lang="ne-NP" sz="3000">
                <a:latin typeface="Times New Roman" pitchFamily="18" charset="0"/>
                <a:cs typeface="Times New Roman" pitchFamily="18" charset="0"/>
              </a:rPr>
              <a:t>जोड्नु </a:t>
            </a:r>
            <a:r>
              <a:rPr lang="ne-NP" sz="3000" smtClean="0">
                <a:latin typeface="Times New Roman" pitchFamily="18" charset="0"/>
                <a:cs typeface="Times New Roman" pitchFamily="18" charset="0"/>
              </a:rPr>
              <a:t>।</a:t>
            </a:r>
            <a:endParaRPr lang="en-US" sz="3000" dirty="0" smtClean="0">
              <a:latin typeface="Times New Roman" pitchFamily="18" charset="0"/>
              <a:cs typeface="Times New Roman" pitchFamily="18" charset="0"/>
            </a:endParaRPr>
          </a:p>
          <a:p>
            <a:pPr>
              <a:buFont typeface="Wingdings" pitchFamily="2" charset="2"/>
              <a:buChar char="Ø"/>
            </a:pPr>
            <a:r>
              <a:rPr lang="ne-NP" sz="3000" dirty="0">
                <a:latin typeface="Times New Roman" pitchFamily="18" charset="0"/>
                <a:cs typeface="Times New Roman" pitchFamily="18" charset="0"/>
              </a:rPr>
              <a:t>नयाँ बनेको सडकमा वितरण पाइप संजाल विस्तार </a:t>
            </a:r>
            <a:r>
              <a:rPr lang="ne-NP" sz="3000" smtClean="0">
                <a:latin typeface="Times New Roman" pitchFamily="18" charset="0"/>
                <a:cs typeface="Times New Roman" pitchFamily="18" charset="0"/>
              </a:rPr>
              <a:t>गर्नु  ।</a:t>
            </a:r>
            <a:endParaRPr lang="en-US" sz="3000" dirty="0" smtClean="0">
              <a:latin typeface="Times New Roman" pitchFamily="18" charset="0"/>
              <a:cs typeface="Times New Roman" pitchFamily="18" charset="0"/>
            </a:endParaRPr>
          </a:p>
          <a:p>
            <a:pPr>
              <a:buFont typeface="Wingdings" pitchFamily="2" charset="2"/>
              <a:buChar char="Ø"/>
            </a:pPr>
            <a:r>
              <a:rPr lang="ne-NP" sz="3000" smtClean="0">
                <a:latin typeface="Times New Roman" pitchFamily="18" charset="0"/>
                <a:cs typeface="Times New Roman" pitchFamily="18" charset="0"/>
              </a:rPr>
              <a:t>भुक्तानीमा ढिलाई </a:t>
            </a:r>
          </a:p>
          <a:p>
            <a:pPr>
              <a:buFont typeface="Wingdings" pitchFamily="2" charset="2"/>
              <a:buChar char="Ø"/>
            </a:pPr>
            <a:r>
              <a:rPr lang="ne-NP" sz="3000" smtClean="0">
                <a:latin typeface="Times New Roman" pitchFamily="18" charset="0"/>
                <a:cs typeface="Times New Roman" pitchFamily="18" charset="0"/>
              </a:rPr>
              <a:t>आयोजनाको दैनिकी संचालन र व्यवस्थापन ।</a:t>
            </a:r>
            <a:endParaRPr lang="en-US" sz="3000" dirty="0" smtClean="0">
              <a:latin typeface="Times New Roman" pitchFamily="18" charset="0"/>
              <a:cs typeface="Times New Roman" pitchFamily="18" charset="0"/>
            </a:endParaRPr>
          </a:p>
          <a:p>
            <a:pPr>
              <a:buNone/>
            </a:pPr>
            <a:endParaRPr lang="en-US" sz="30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41235199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8458200" cy="4614672"/>
          </a:xfrm>
        </p:spPr>
        <p:txBody>
          <a:bodyPr>
            <a:normAutofit/>
          </a:bodyPr>
          <a:lstStyle/>
          <a:p>
            <a:r>
              <a:rPr lang="ne-NP" smtClean="0"/>
              <a:t>सहभागितामूलक योजना तर्जुमा र प्राथमिकीकरण</a:t>
            </a:r>
          </a:p>
          <a:p>
            <a:r>
              <a:rPr lang="ne-NP" smtClean="0"/>
              <a:t>बालमैत्री</a:t>
            </a:r>
            <a:r>
              <a:rPr lang="en-US" smtClean="0"/>
              <a:t>,</a:t>
            </a:r>
            <a:r>
              <a:rPr lang="ne-NP" smtClean="0"/>
              <a:t> पूर्ण खोप</a:t>
            </a:r>
            <a:r>
              <a:rPr lang="en-US"/>
              <a:t>,</a:t>
            </a:r>
            <a:r>
              <a:rPr lang="ne-NP" smtClean="0"/>
              <a:t> पूर्ण सरसफाइ अभियान संचालन</a:t>
            </a:r>
          </a:p>
          <a:p>
            <a:r>
              <a:rPr lang="ne-NP" smtClean="0"/>
              <a:t>खेलकुद </a:t>
            </a:r>
            <a:r>
              <a:rPr lang="ne-NP" dirty="0" smtClean="0"/>
              <a:t>सामाग्री वितरण</a:t>
            </a:r>
          </a:p>
          <a:p>
            <a:r>
              <a:rPr lang="ne-NP" dirty="0" smtClean="0"/>
              <a:t>जेष्ठ नागरिक सम्मान</a:t>
            </a:r>
          </a:p>
          <a:p>
            <a:r>
              <a:rPr lang="ne-NP" smtClean="0"/>
              <a:t>विपद् </a:t>
            </a:r>
            <a:r>
              <a:rPr lang="ne-NP" dirty="0" smtClean="0"/>
              <a:t>जोखिम न्युनिकरणका लागि कोष स्थापना गरेको </a:t>
            </a:r>
            <a:endParaRPr lang="ne-NP" dirty="0"/>
          </a:p>
          <a:p>
            <a:r>
              <a:rPr lang="ne-NP" dirty="0" smtClean="0"/>
              <a:t>वेवारिसे लास दाह संस्कारका लागि व्यवस्थापन</a:t>
            </a:r>
          </a:p>
          <a:p>
            <a:r>
              <a:rPr lang="ne-NP" dirty="0" smtClean="0"/>
              <a:t>सार्वजनिक सम्पत्ति </a:t>
            </a:r>
            <a:r>
              <a:rPr lang="ne-NP" smtClean="0"/>
              <a:t>तथा साँस्कितिक सम्पदा संरक्षण</a:t>
            </a:r>
          </a:p>
          <a:p>
            <a:r>
              <a:rPr lang="ne-NP" smtClean="0"/>
              <a:t>जेष्ठ नागरिक चौतारी निर्माण ।</a:t>
            </a:r>
            <a:endParaRPr lang="en-GB" dirty="0"/>
          </a:p>
        </p:txBody>
      </p:sp>
      <p:sp>
        <p:nvSpPr>
          <p:cNvPr id="3" name="Title 2"/>
          <p:cNvSpPr>
            <a:spLocks noGrp="1"/>
          </p:cNvSpPr>
          <p:nvPr>
            <p:ph type="title"/>
          </p:nvPr>
        </p:nvSpPr>
        <p:spPr/>
        <p:txBody>
          <a:bodyPr>
            <a:normAutofit/>
          </a:bodyPr>
          <a:lstStyle/>
          <a:p>
            <a:pPr algn="ctr"/>
            <a:r>
              <a:rPr lang="ne-NP" sz="2800" smtClean="0"/>
              <a:t>वडाबाट भएका </a:t>
            </a:r>
            <a:r>
              <a:rPr lang="ne-NP" sz="2800" dirty="0" smtClean="0"/>
              <a:t>मुख्य क्रियाकलापहरु</a:t>
            </a:r>
            <a:endParaRPr lang="en-GB" sz="2800" dirty="0"/>
          </a:p>
        </p:txBody>
      </p:sp>
      <p:sp>
        <p:nvSpPr>
          <p:cNvPr id="5" name="Slide Number Placeholder 4"/>
          <p:cNvSpPr>
            <a:spLocks noGrp="1"/>
          </p:cNvSpPr>
          <p:nvPr>
            <p:ph type="sldNum" sz="quarter" idx="12"/>
          </p:nvPr>
        </p:nvSpPr>
        <p:spPr/>
        <p:txBody>
          <a:bodyPr/>
          <a:lstStyle/>
          <a:p>
            <a:fld id="{D5A3C07E-D37F-45BB-9AEA-E961484A1A12}" type="slidenum">
              <a:rPr lang="en-US" smtClean="0"/>
              <a:t>94</a:t>
            </a:fld>
            <a:endParaRPr lang="en-US"/>
          </a:p>
        </p:txBody>
      </p:sp>
    </p:spTree>
    <p:extLst>
      <p:ext uri="{BB962C8B-B14F-4D97-AF65-F5344CB8AC3E}">
        <p14:creationId xmlns:p14="http://schemas.microsoft.com/office/powerpoint/2010/main" val="359378221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752601"/>
            <a:ext cx="8229600" cy="4038600"/>
          </a:xfrm>
        </p:spPr>
        <p:txBody>
          <a:bodyPr/>
          <a:lstStyle/>
          <a:p>
            <a:r>
              <a:rPr lang="ne-NP" dirty="0" smtClean="0"/>
              <a:t>स्थानिय मुद्दा तथा झै-झगडालाई स्थानिय रुप मै सहजिकरण गरी मिलाउन पहल गरेको</a:t>
            </a:r>
          </a:p>
          <a:p>
            <a:r>
              <a:rPr lang="en-US" dirty="0" err="1" smtClean="0"/>
              <a:t>TLO</a:t>
            </a:r>
            <a:r>
              <a:rPr lang="en-US" dirty="0" smtClean="0"/>
              <a:t> </a:t>
            </a:r>
            <a:r>
              <a:rPr lang="ne-NP" dirty="0" smtClean="0"/>
              <a:t>निर्माण कार्यमा सहयोग गरेको</a:t>
            </a:r>
          </a:p>
          <a:p>
            <a:r>
              <a:rPr lang="ne-NP" dirty="0" smtClean="0"/>
              <a:t>सामाजिक सुरक्षा भत्ता कार्ड नविकरणमा सहयोग </a:t>
            </a:r>
          </a:p>
          <a:p>
            <a:r>
              <a:rPr lang="ne-NP" dirty="0" smtClean="0"/>
              <a:t>सडक बत्ति व्यवस्थापनमा आवस्यक सहयोग</a:t>
            </a:r>
            <a:endParaRPr lang="en-US" dirty="0"/>
          </a:p>
        </p:txBody>
      </p:sp>
      <p:sp>
        <p:nvSpPr>
          <p:cNvPr id="3" name="Title 2"/>
          <p:cNvSpPr>
            <a:spLocks noGrp="1"/>
          </p:cNvSpPr>
          <p:nvPr>
            <p:ph type="title"/>
          </p:nvPr>
        </p:nvSpPr>
        <p:spPr/>
        <p:txBody>
          <a:bodyPr>
            <a:normAutofit/>
          </a:bodyPr>
          <a:lstStyle/>
          <a:p>
            <a:r>
              <a:rPr lang="ne-NP" sz="3200" dirty="0"/>
              <a:t>वडाको पहलमा भएका मुख्य क्रियाकलापहरु</a:t>
            </a:r>
            <a:endParaRPr lang="en-US" sz="3200" dirty="0"/>
          </a:p>
        </p:txBody>
      </p:sp>
      <p:sp>
        <p:nvSpPr>
          <p:cNvPr id="5" name="Slide Number Placeholder 4"/>
          <p:cNvSpPr>
            <a:spLocks noGrp="1"/>
          </p:cNvSpPr>
          <p:nvPr>
            <p:ph type="sldNum" sz="quarter" idx="12"/>
          </p:nvPr>
        </p:nvSpPr>
        <p:spPr/>
        <p:txBody>
          <a:bodyPr/>
          <a:lstStyle/>
          <a:p>
            <a:fld id="{D5A3C07E-D37F-45BB-9AEA-E961484A1A12}" type="slidenum">
              <a:rPr lang="en-US" smtClean="0"/>
              <a:t>95</a:t>
            </a:fld>
            <a:endParaRPr lang="en-US"/>
          </a:p>
        </p:txBody>
      </p:sp>
    </p:spTree>
    <p:extLst>
      <p:ext uri="{BB962C8B-B14F-4D97-AF65-F5344CB8AC3E}">
        <p14:creationId xmlns:p14="http://schemas.microsoft.com/office/powerpoint/2010/main" val="125071865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e-NP" sz="3200" dirty="0" smtClean="0"/>
              <a:t>सूचना संस्कृति तथा पर्यटन</a:t>
            </a:r>
            <a:endParaRPr lang="en-US" sz="3200" dirty="0"/>
          </a:p>
        </p:txBody>
      </p:sp>
      <p:pic>
        <p:nvPicPr>
          <p:cNvPr id="5" name="Picture 2" descr="C:\Users\Sunil\Desktop\desktop\dharan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390958"/>
            <a:ext cx="821787" cy="8282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All Desktop Folders\New folder (2)\Nepal_gov_logo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174318"/>
            <a:ext cx="1178366" cy="1197282"/>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a:xfrm>
            <a:off x="466187" y="1219200"/>
            <a:ext cx="8229600" cy="571500"/>
          </a:xfrm>
          <a:prstGeom prst="rect">
            <a:avLst/>
          </a:prstGeom>
        </p:spPr>
        <p:txBody>
          <a:bodyPr vert="horz" rtlCol="0" anchor="ctr">
            <a:normAutofit lnSpcReduction="10000"/>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Kalimati" pitchFamily="2"/>
              </a:defRPr>
            </a:lvl1pPr>
            <a:extLst/>
          </a:lstStyle>
          <a:p>
            <a:pPr algn="ctr"/>
            <a:endParaRPr lang="en-US" sz="3200" dirty="0"/>
          </a:p>
        </p:txBody>
      </p:sp>
      <p:graphicFrame>
        <p:nvGraphicFramePr>
          <p:cNvPr id="11" name="Content Placeholder 10"/>
          <p:cNvGraphicFramePr>
            <a:graphicFrameLocks noGrp="1"/>
          </p:cNvGraphicFramePr>
          <p:nvPr>
            <p:ph idx="1"/>
            <p:extLst>
              <p:ext uri="{D42A27DB-BD31-4B8C-83A1-F6EECF244321}">
                <p14:modId xmlns:p14="http://schemas.microsoft.com/office/powerpoint/2010/main" val="4151825156"/>
              </p:ext>
            </p:extLst>
          </p:nvPr>
        </p:nvGraphicFramePr>
        <p:xfrm>
          <a:off x="457200" y="1481138"/>
          <a:ext cx="7239000" cy="2865120"/>
        </p:xfrm>
        <a:graphic>
          <a:graphicData uri="http://schemas.openxmlformats.org/drawingml/2006/table">
            <a:tbl>
              <a:tblPr firstRow="1" bandRow="1">
                <a:tableStyleId>{5C22544A-7EE6-4342-B048-85BDC9FD1C3A}</a:tableStyleId>
              </a:tblPr>
              <a:tblGrid>
                <a:gridCol w="2819400">
                  <a:extLst>
                    <a:ext uri="{9D8B030D-6E8A-4147-A177-3AD203B41FA5}">
                      <a16:colId xmlns:a16="http://schemas.microsoft.com/office/drawing/2014/main" xmlns="" val="20000"/>
                    </a:ext>
                  </a:extLst>
                </a:gridCol>
                <a:gridCol w="1524000">
                  <a:extLst>
                    <a:ext uri="{9D8B030D-6E8A-4147-A177-3AD203B41FA5}">
                      <a16:colId xmlns:a16="http://schemas.microsoft.com/office/drawing/2014/main" xmlns="" val="20001"/>
                    </a:ext>
                  </a:extLst>
                </a:gridCol>
                <a:gridCol w="1447800">
                  <a:extLst>
                    <a:ext uri="{9D8B030D-6E8A-4147-A177-3AD203B41FA5}">
                      <a16:colId xmlns:a16="http://schemas.microsoft.com/office/drawing/2014/main" xmlns="" val="20002"/>
                    </a:ext>
                  </a:extLst>
                </a:gridCol>
                <a:gridCol w="1447800">
                  <a:extLst>
                    <a:ext uri="{9D8B030D-6E8A-4147-A177-3AD203B41FA5}">
                      <a16:colId xmlns:a16="http://schemas.microsoft.com/office/drawing/2014/main" xmlns="" val="20003"/>
                    </a:ext>
                  </a:extLst>
                </a:gridCol>
              </a:tblGrid>
              <a:tr h="370840">
                <a:tc>
                  <a:txBody>
                    <a:bodyPr/>
                    <a:lstStyle/>
                    <a:p>
                      <a:r>
                        <a:rPr lang="ne-NP" dirty="0" smtClean="0">
                          <a:cs typeface="Kalimati" panose="00000400000000000000" pitchFamily="2"/>
                        </a:rPr>
                        <a:t>कार्य विवरण</a:t>
                      </a:r>
                      <a:endParaRPr lang="en-US" dirty="0">
                        <a:cs typeface="Kalimati" panose="00000400000000000000" pitchFamily="2"/>
                      </a:endParaRPr>
                    </a:p>
                  </a:txBody>
                  <a:tcPr/>
                </a:tc>
                <a:tc>
                  <a:txBody>
                    <a:bodyPr/>
                    <a:lstStyle/>
                    <a:p>
                      <a:r>
                        <a:rPr lang="ne-NP" dirty="0" smtClean="0">
                          <a:cs typeface="Kalimati" panose="00000400000000000000" pitchFamily="2"/>
                        </a:rPr>
                        <a:t>संख्या</a:t>
                      </a:r>
                      <a:endParaRPr lang="en-US" dirty="0">
                        <a:cs typeface="Kalimati" panose="00000400000000000000" pitchFamily="2"/>
                      </a:endParaRPr>
                    </a:p>
                  </a:txBody>
                  <a:tcPr/>
                </a:tc>
                <a:tc>
                  <a:txBody>
                    <a:bodyPr/>
                    <a:lstStyle/>
                    <a:p>
                      <a:r>
                        <a:rPr lang="ne-NP" dirty="0" smtClean="0">
                          <a:cs typeface="Kalimati" panose="00000400000000000000" pitchFamily="2"/>
                        </a:rPr>
                        <a:t>चालु</a:t>
                      </a:r>
                      <a:endParaRPr lang="en-US" dirty="0">
                        <a:cs typeface="Kalimati" panose="00000400000000000000" pitchFamily="2"/>
                      </a:endParaRPr>
                    </a:p>
                  </a:txBody>
                  <a:tcPr/>
                </a:tc>
                <a:tc>
                  <a:txBody>
                    <a:bodyPr/>
                    <a:lstStyle/>
                    <a:p>
                      <a:r>
                        <a:rPr lang="ne-NP" dirty="0" smtClean="0">
                          <a:cs typeface="Kalimati" panose="00000400000000000000" pitchFamily="2"/>
                        </a:rPr>
                        <a:t>सम्पन्न</a:t>
                      </a:r>
                      <a:endParaRPr lang="en-US" dirty="0">
                        <a:cs typeface="Kalimati" panose="00000400000000000000" pitchFamily="2"/>
                      </a:endParaRPr>
                    </a:p>
                  </a:txBody>
                  <a:tcPr/>
                </a:tc>
                <a:extLst>
                  <a:ext uri="{0D108BD9-81ED-4DB2-BD59-A6C34878D82A}">
                    <a16:rowId xmlns:a16="http://schemas.microsoft.com/office/drawing/2014/main" xmlns="" val="10000"/>
                  </a:ext>
                </a:extLst>
              </a:tr>
              <a:tr h="370840">
                <a:tc>
                  <a:txBody>
                    <a:bodyPr/>
                    <a:lstStyle/>
                    <a:p>
                      <a:r>
                        <a:rPr lang="ne-NP" dirty="0" smtClean="0">
                          <a:cs typeface="Kalimati" panose="00000400000000000000" pitchFamily="2"/>
                        </a:rPr>
                        <a:t>पर्यटन</a:t>
                      </a:r>
                      <a:r>
                        <a:rPr lang="ne-NP" baseline="0" dirty="0" smtClean="0">
                          <a:cs typeface="Kalimati" panose="00000400000000000000" pitchFamily="2"/>
                        </a:rPr>
                        <a:t> सम्बन्धी कार्यक्रम</a:t>
                      </a:r>
                      <a:endParaRPr lang="en-US" dirty="0">
                        <a:cs typeface="Kalimati" panose="00000400000000000000" pitchFamily="2"/>
                      </a:endParaRPr>
                    </a:p>
                  </a:txBody>
                  <a:tcPr/>
                </a:tc>
                <a:tc>
                  <a:txBody>
                    <a:bodyPr/>
                    <a:lstStyle/>
                    <a:p>
                      <a:r>
                        <a:rPr lang="ne-NP" dirty="0" smtClean="0">
                          <a:cs typeface="Kalimati" panose="00000400000000000000" pitchFamily="2"/>
                        </a:rPr>
                        <a:t>२७</a:t>
                      </a:r>
                      <a:endParaRPr lang="en-US" dirty="0">
                        <a:cs typeface="Kalimati" panose="00000400000000000000" pitchFamily="2"/>
                      </a:endParaRPr>
                    </a:p>
                  </a:txBody>
                  <a:tcPr/>
                </a:tc>
                <a:tc>
                  <a:txBody>
                    <a:bodyPr/>
                    <a:lstStyle/>
                    <a:p>
                      <a:endParaRPr lang="en-US" dirty="0">
                        <a:cs typeface="Kalimati" panose="00000400000000000000" pitchFamily="2"/>
                      </a:endParaRPr>
                    </a:p>
                  </a:txBody>
                  <a:tcPr/>
                </a:tc>
                <a:tc>
                  <a:txBody>
                    <a:bodyPr/>
                    <a:lstStyle/>
                    <a:p>
                      <a:r>
                        <a:rPr lang="ne-NP" dirty="0" smtClean="0">
                          <a:cs typeface="Kalimati" panose="00000400000000000000" pitchFamily="2"/>
                        </a:rPr>
                        <a:t>१५</a:t>
                      </a:r>
                      <a:endParaRPr lang="en-US" dirty="0">
                        <a:cs typeface="Kalimati" panose="00000400000000000000" pitchFamily="2"/>
                      </a:endParaRPr>
                    </a:p>
                  </a:txBody>
                  <a:tcPr/>
                </a:tc>
                <a:extLst>
                  <a:ext uri="{0D108BD9-81ED-4DB2-BD59-A6C34878D82A}">
                    <a16:rowId xmlns:a16="http://schemas.microsoft.com/office/drawing/2014/main" xmlns="" val="10001"/>
                  </a:ext>
                </a:extLst>
              </a:tr>
              <a:tr h="370840">
                <a:tc>
                  <a:txBody>
                    <a:bodyPr/>
                    <a:lstStyle/>
                    <a:p>
                      <a:r>
                        <a:rPr lang="ne-NP" dirty="0" smtClean="0">
                          <a:cs typeface="Kalimati" panose="00000400000000000000" pitchFamily="2"/>
                        </a:rPr>
                        <a:t>कला साहित्य तथा</a:t>
                      </a:r>
                      <a:r>
                        <a:rPr lang="ne-NP" baseline="0" dirty="0" smtClean="0">
                          <a:cs typeface="Kalimati" panose="00000400000000000000" pitchFamily="2"/>
                        </a:rPr>
                        <a:t> संस्कृति</a:t>
                      </a:r>
                      <a:endParaRPr lang="en-US" dirty="0">
                        <a:cs typeface="Kalimati" panose="00000400000000000000" pitchFamily="2"/>
                      </a:endParaRPr>
                    </a:p>
                  </a:txBody>
                  <a:tcPr/>
                </a:tc>
                <a:tc>
                  <a:txBody>
                    <a:bodyPr/>
                    <a:lstStyle/>
                    <a:p>
                      <a:r>
                        <a:rPr lang="ne-NP" dirty="0" smtClean="0">
                          <a:cs typeface="Kalimati" panose="00000400000000000000" pitchFamily="2"/>
                        </a:rPr>
                        <a:t>९</a:t>
                      </a:r>
                      <a:endParaRPr lang="en-US" dirty="0">
                        <a:cs typeface="Kalimati" panose="00000400000000000000" pitchFamily="2"/>
                      </a:endParaRPr>
                    </a:p>
                  </a:txBody>
                  <a:tcPr/>
                </a:tc>
                <a:tc>
                  <a:txBody>
                    <a:bodyPr/>
                    <a:lstStyle/>
                    <a:p>
                      <a:endParaRPr lang="en-US">
                        <a:cs typeface="Kalimati" panose="00000400000000000000" pitchFamily="2"/>
                      </a:endParaRPr>
                    </a:p>
                  </a:txBody>
                  <a:tcPr/>
                </a:tc>
                <a:tc>
                  <a:txBody>
                    <a:bodyPr/>
                    <a:lstStyle/>
                    <a:p>
                      <a:r>
                        <a:rPr lang="ne-NP" dirty="0" smtClean="0">
                          <a:cs typeface="Kalimati" panose="00000400000000000000" pitchFamily="2"/>
                        </a:rPr>
                        <a:t>६</a:t>
                      </a:r>
                      <a:endParaRPr lang="en-US" dirty="0">
                        <a:cs typeface="Kalimati" panose="00000400000000000000" pitchFamily="2"/>
                      </a:endParaRPr>
                    </a:p>
                  </a:txBody>
                  <a:tcPr/>
                </a:tc>
                <a:extLst>
                  <a:ext uri="{0D108BD9-81ED-4DB2-BD59-A6C34878D82A}">
                    <a16:rowId xmlns:a16="http://schemas.microsoft.com/office/drawing/2014/main" xmlns="" val="10002"/>
                  </a:ext>
                </a:extLst>
              </a:tr>
              <a:tr h="370840">
                <a:tc>
                  <a:txBody>
                    <a:bodyPr/>
                    <a:lstStyle/>
                    <a:p>
                      <a:r>
                        <a:rPr lang="ne-NP" dirty="0" smtClean="0">
                          <a:cs typeface="Kalimati" panose="00000400000000000000" pitchFamily="2"/>
                        </a:rPr>
                        <a:t>सूचना तथा सञ्‍चार</a:t>
                      </a:r>
                      <a:endParaRPr lang="en-US" dirty="0">
                        <a:cs typeface="Kalimati" panose="00000400000000000000" pitchFamily="2"/>
                      </a:endParaRPr>
                    </a:p>
                  </a:txBody>
                  <a:tcPr/>
                </a:tc>
                <a:tc>
                  <a:txBody>
                    <a:bodyPr/>
                    <a:lstStyle/>
                    <a:p>
                      <a:r>
                        <a:rPr lang="ne-NP" dirty="0" smtClean="0">
                          <a:cs typeface="Kalimati" panose="00000400000000000000" pitchFamily="2"/>
                        </a:rPr>
                        <a:t>६</a:t>
                      </a:r>
                      <a:endParaRPr lang="en-US" dirty="0">
                        <a:cs typeface="Kalimati" panose="00000400000000000000" pitchFamily="2"/>
                      </a:endParaRPr>
                    </a:p>
                  </a:txBody>
                  <a:tcPr/>
                </a:tc>
                <a:tc>
                  <a:txBody>
                    <a:bodyPr/>
                    <a:lstStyle/>
                    <a:p>
                      <a:endParaRPr lang="en-US" dirty="0">
                        <a:cs typeface="Kalimati" panose="00000400000000000000" pitchFamily="2"/>
                      </a:endParaRPr>
                    </a:p>
                  </a:txBody>
                  <a:tcPr/>
                </a:tc>
                <a:tc>
                  <a:txBody>
                    <a:bodyPr/>
                    <a:lstStyle/>
                    <a:p>
                      <a:r>
                        <a:rPr lang="ne-NP" dirty="0" smtClean="0">
                          <a:cs typeface="Kalimati" panose="00000400000000000000" pitchFamily="2"/>
                        </a:rPr>
                        <a:t>४</a:t>
                      </a:r>
                      <a:endParaRPr lang="en-US" dirty="0">
                        <a:cs typeface="Kalimati" panose="00000400000000000000" pitchFamily="2"/>
                      </a:endParaRPr>
                    </a:p>
                  </a:txBody>
                  <a:tcPr/>
                </a:tc>
                <a:extLst>
                  <a:ext uri="{0D108BD9-81ED-4DB2-BD59-A6C34878D82A}">
                    <a16:rowId xmlns:a16="http://schemas.microsoft.com/office/drawing/2014/main" xmlns="" val="10003"/>
                  </a:ext>
                </a:extLst>
              </a:tr>
              <a:tr h="370840">
                <a:tc>
                  <a:txBody>
                    <a:bodyPr/>
                    <a:lstStyle/>
                    <a:p>
                      <a:r>
                        <a:rPr lang="ne-NP" dirty="0" smtClean="0">
                          <a:cs typeface="Kalimati" panose="00000400000000000000" pitchFamily="2"/>
                        </a:rPr>
                        <a:t>एस एम एस मार्फत</a:t>
                      </a:r>
                      <a:r>
                        <a:rPr lang="ne-NP" baseline="0" dirty="0" smtClean="0">
                          <a:cs typeface="Kalimati" panose="00000400000000000000" pitchFamily="2"/>
                        </a:rPr>
                        <a:t> सूचना </a:t>
                      </a:r>
                      <a:endParaRPr lang="en-US" dirty="0">
                        <a:cs typeface="Kalimati" panose="00000400000000000000" pitchFamily="2"/>
                      </a:endParaRPr>
                    </a:p>
                  </a:txBody>
                  <a:tcPr/>
                </a:tc>
                <a:tc>
                  <a:txBody>
                    <a:bodyPr/>
                    <a:lstStyle/>
                    <a:p>
                      <a:r>
                        <a:rPr lang="ne-NP" dirty="0" smtClean="0">
                          <a:cs typeface="Kalimati" panose="00000400000000000000" pitchFamily="2"/>
                        </a:rPr>
                        <a:t>२४०</a:t>
                      </a:r>
                      <a:endParaRPr lang="en-US" dirty="0">
                        <a:cs typeface="Kalimati" panose="00000400000000000000" pitchFamily="2"/>
                      </a:endParaRPr>
                    </a:p>
                  </a:txBody>
                  <a:tcPr/>
                </a:tc>
                <a:tc>
                  <a:txBody>
                    <a:bodyPr/>
                    <a:lstStyle/>
                    <a:p>
                      <a:endParaRPr lang="en-US">
                        <a:cs typeface="Kalimati" panose="00000400000000000000" pitchFamily="2"/>
                      </a:endParaRPr>
                    </a:p>
                  </a:txBody>
                  <a:tcPr/>
                </a:tc>
                <a:tc>
                  <a:txBody>
                    <a:bodyPr/>
                    <a:lstStyle/>
                    <a:p>
                      <a:r>
                        <a:rPr lang="ne-NP" dirty="0" smtClean="0">
                          <a:cs typeface="Kalimati" panose="00000400000000000000" pitchFamily="2"/>
                        </a:rPr>
                        <a:t>२४०</a:t>
                      </a:r>
                      <a:endParaRPr lang="en-US" dirty="0">
                        <a:cs typeface="Kalimati" panose="00000400000000000000" pitchFamily="2"/>
                      </a:endParaRPr>
                    </a:p>
                  </a:txBody>
                  <a:tcPr/>
                </a:tc>
                <a:extLst>
                  <a:ext uri="{0D108BD9-81ED-4DB2-BD59-A6C34878D82A}">
                    <a16:rowId xmlns:a16="http://schemas.microsoft.com/office/drawing/2014/main" xmlns="" val="10004"/>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e-NP" dirty="0" smtClean="0">
                          <a:cs typeface="Kalimati" panose="00000400000000000000" pitchFamily="2"/>
                        </a:rPr>
                        <a:t>राजपत्र प्रकाशन</a:t>
                      </a:r>
                      <a:endParaRPr lang="en-US" dirty="0" smtClean="0">
                        <a:cs typeface="Kalimati" panose="00000400000000000000" pitchFamily="2"/>
                      </a:endParaRPr>
                    </a:p>
                    <a:p>
                      <a:endParaRPr lang="en-US" dirty="0">
                        <a:cs typeface="Kalimati" panose="00000400000000000000" pitchFamily="2"/>
                      </a:endParaRPr>
                    </a:p>
                  </a:txBody>
                  <a:tcPr/>
                </a:tc>
                <a:tc>
                  <a:txBody>
                    <a:bodyPr/>
                    <a:lstStyle/>
                    <a:p>
                      <a:r>
                        <a:rPr lang="ne-NP" smtClean="0">
                          <a:cs typeface="Kalimati" panose="00000400000000000000" pitchFamily="2"/>
                        </a:rPr>
                        <a:t>६</a:t>
                      </a:r>
                      <a:endParaRPr lang="en-US" dirty="0">
                        <a:cs typeface="Kalimati" panose="00000400000000000000" pitchFamily="2"/>
                      </a:endParaRPr>
                    </a:p>
                  </a:txBody>
                  <a:tcPr/>
                </a:tc>
                <a:tc>
                  <a:txBody>
                    <a:bodyPr/>
                    <a:lstStyle/>
                    <a:p>
                      <a:endParaRPr lang="en-US">
                        <a:cs typeface="Kalimati" panose="00000400000000000000" pitchFamily="2"/>
                      </a:endParaRPr>
                    </a:p>
                  </a:txBody>
                  <a:tcPr/>
                </a:tc>
                <a:tc>
                  <a:txBody>
                    <a:bodyPr/>
                    <a:lstStyle/>
                    <a:p>
                      <a:r>
                        <a:rPr lang="ne-NP" smtClean="0">
                          <a:cs typeface="Kalimati" panose="00000400000000000000" pitchFamily="2"/>
                        </a:rPr>
                        <a:t>६</a:t>
                      </a:r>
                      <a:endParaRPr lang="en-US" dirty="0">
                        <a:cs typeface="Kalimati" panose="00000400000000000000" pitchFamily="2"/>
                      </a:endParaRPr>
                    </a:p>
                  </a:txBody>
                  <a:tcPr/>
                </a:tc>
                <a:extLst>
                  <a:ext uri="{0D108BD9-81ED-4DB2-BD59-A6C34878D82A}">
                    <a16:rowId xmlns:a16="http://schemas.microsoft.com/office/drawing/2014/main" xmlns="" val="10005"/>
                  </a:ext>
                </a:extLst>
              </a:tr>
              <a:tr h="370840">
                <a:tc>
                  <a:txBody>
                    <a:bodyPr/>
                    <a:lstStyle/>
                    <a:p>
                      <a:r>
                        <a:rPr lang="ne-NP" smtClean="0">
                          <a:cs typeface="Kalimati" panose="00000400000000000000" pitchFamily="2"/>
                        </a:rPr>
                        <a:t>सूचना प्रकाशन गरेको </a:t>
                      </a:r>
                      <a:endParaRPr lang="en-US" dirty="0">
                        <a:cs typeface="Kalimati" panose="00000400000000000000" pitchFamily="2"/>
                      </a:endParaRPr>
                    </a:p>
                  </a:txBody>
                  <a:tcPr/>
                </a:tc>
                <a:tc>
                  <a:txBody>
                    <a:bodyPr/>
                    <a:lstStyle/>
                    <a:p>
                      <a:endParaRPr lang="en-US" dirty="0">
                        <a:cs typeface="Kalimati" panose="00000400000000000000" pitchFamily="2"/>
                      </a:endParaRPr>
                    </a:p>
                  </a:txBody>
                  <a:tcPr/>
                </a:tc>
                <a:tc>
                  <a:txBody>
                    <a:bodyPr/>
                    <a:lstStyle/>
                    <a:p>
                      <a:endParaRPr lang="en-US">
                        <a:cs typeface="Kalimati" panose="00000400000000000000" pitchFamily="2"/>
                      </a:endParaRPr>
                    </a:p>
                  </a:txBody>
                  <a:tcPr/>
                </a:tc>
                <a:tc>
                  <a:txBody>
                    <a:bodyPr/>
                    <a:lstStyle/>
                    <a:p>
                      <a:endParaRPr lang="en-US" dirty="0">
                        <a:cs typeface="Kalimati" panose="00000400000000000000" pitchFamily="2"/>
                      </a:endParaRPr>
                    </a:p>
                  </a:txBody>
                  <a:tcPr/>
                </a:tc>
                <a:extLst>
                  <a:ext uri="{0D108BD9-81ED-4DB2-BD59-A6C34878D82A}">
                    <a16:rowId xmlns:a16="http://schemas.microsoft.com/office/drawing/2014/main" xmlns="" val="10006"/>
                  </a:ext>
                </a:extLst>
              </a:tr>
            </a:tbl>
          </a:graphicData>
        </a:graphic>
      </p:graphicFrame>
      <p:sp>
        <p:nvSpPr>
          <p:cNvPr id="4" name="Slide Number Placeholder 3"/>
          <p:cNvSpPr>
            <a:spLocks noGrp="1"/>
          </p:cNvSpPr>
          <p:nvPr>
            <p:ph type="sldNum" sz="quarter" idx="12"/>
          </p:nvPr>
        </p:nvSpPr>
        <p:spPr/>
        <p:txBody>
          <a:bodyPr/>
          <a:lstStyle/>
          <a:p>
            <a:fld id="{D5A3C07E-D37F-45BB-9AEA-E961484A1A12}" type="slidenum">
              <a:rPr lang="en-US" smtClean="0"/>
              <a:t>96</a:t>
            </a:fld>
            <a:endParaRPr lang="en-US"/>
          </a:p>
        </p:txBody>
      </p:sp>
    </p:spTree>
    <p:extLst>
      <p:ext uri="{BB962C8B-B14F-4D97-AF65-F5344CB8AC3E}">
        <p14:creationId xmlns:p14="http://schemas.microsoft.com/office/powerpoint/2010/main" val="298876300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ne-NP" sz="3600" dirty="0" smtClean="0"/>
              <a:t>धरान पर्यटन विकास समिति</a:t>
            </a:r>
            <a:br>
              <a:rPr lang="ne-NP" sz="3600" dirty="0" smtClean="0"/>
            </a:br>
            <a:endParaRPr lang="en-US" sz="3600" dirty="0"/>
          </a:p>
        </p:txBody>
      </p:sp>
      <p:pic>
        <p:nvPicPr>
          <p:cNvPr id="5" name="Picture 2" descr="C:\Users\Sunil\Desktop\desktop\dharan 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390958"/>
            <a:ext cx="821787" cy="8282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All Desktop Folders\New folder (2)\Nepal_gov_logo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206438"/>
            <a:ext cx="1178366" cy="119728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p:cNvGraphicFramePr>
            <a:graphicFrameLocks noGrp="1"/>
          </p:cNvGraphicFramePr>
          <p:nvPr>
            <p:extLst>
              <p:ext uri="{D42A27DB-BD31-4B8C-83A1-F6EECF244321}">
                <p14:modId xmlns:p14="http://schemas.microsoft.com/office/powerpoint/2010/main" val="1737817255"/>
              </p:ext>
            </p:extLst>
          </p:nvPr>
        </p:nvGraphicFramePr>
        <p:xfrm>
          <a:off x="1088841" y="1374691"/>
          <a:ext cx="7134366" cy="1641584"/>
        </p:xfrm>
        <a:graphic>
          <a:graphicData uri="http://schemas.openxmlformats.org/drawingml/2006/table">
            <a:tbl>
              <a:tblPr firstRow="1" bandRow="1">
                <a:tableStyleId>{5C22544A-7EE6-4342-B048-85BDC9FD1C3A}</a:tableStyleId>
              </a:tblPr>
              <a:tblGrid>
                <a:gridCol w="809766">
                  <a:extLst>
                    <a:ext uri="{9D8B030D-6E8A-4147-A177-3AD203B41FA5}">
                      <a16:colId xmlns:a16="http://schemas.microsoft.com/office/drawing/2014/main" xmlns="" val="20000"/>
                    </a:ext>
                  </a:extLst>
                </a:gridCol>
                <a:gridCol w="5025289">
                  <a:extLst>
                    <a:ext uri="{9D8B030D-6E8A-4147-A177-3AD203B41FA5}">
                      <a16:colId xmlns:a16="http://schemas.microsoft.com/office/drawing/2014/main" xmlns="" val="20001"/>
                    </a:ext>
                  </a:extLst>
                </a:gridCol>
                <a:gridCol w="1299311">
                  <a:extLst>
                    <a:ext uri="{9D8B030D-6E8A-4147-A177-3AD203B41FA5}">
                      <a16:colId xmlns:a16="http://schemas.microsoft.com/office/drawing/2014/main" xmlns="" val="20002"/>
                    </a:ext>
                  </a:extLst>
                </a:gridCol>
              </a:tblGrid>
              <a:tr h="466286">
                <a:tc>
                  <a:txBody>
                    <a:bodyPr/>
                    <a:lstStyle/>
                    <a:p>
                      <a:pPr algn="ctr"/>
                      <a:r>
                        <a:rPr lang="ne-NP" dirty="0" smtClean="0">
                          <a:cs typeface="Kalimati" pitchFamily="2"/>
                        </a:rPr>
                        <a:t>क्र सं</a:t>
                      </a:r>
                      <a:endParaRPr lang="en-US" dirty="0">
                        <a:cs typeface="Kalimati" pitchFamily="2"/>
                      </a:endParaRPr>
                    </a:p>
                  </a:txBody>
                  <a:tcPr/>
                </a:tc>
                <a:tc>
                  <a:txBody>
                    <a:bodyPr/>
                    <a:lstStyle/>
                    <a:p>
                      <a:pPr algn="ctr"/>
                      <a:r>
                        <a:rPr lang="ne-NP" dirty="0" smtClean="0">
                          <a:cs typeface="Kalimati" pitchFamily="2"/>
                        </a:rPr>
                        <a:t>कार्य विवरण</a:t>
                      </a:r>
                      <a:endParaRPr lang="en-US" dirty="0">
                        <a:cs typeface="Kalimati" pitchFamily="2"/>
                      </a:endParaRPr>
                    </a:p>
                  </a:txBody>
                  <a:tcPr/>
                </a:tc>
                <a:tc>
                  <a:txBody>
                    <a:bodyPr/>
                    <a:lstStyle/>
                    <a:p>
                      <a:pPr algn="ctr"/>
                      <a:r>
                        <a:rPr lang="ne-NP" dirty="0" smtClean="0">
                          <a:cs typeface="Kalimati" pitchFamily="2"/>
                        </a:rPr>
                        <a:t>संख्या</a:t>
                      </a:r>
                      <a:endParaRPr lang="en-US" dirty="0">
                        <a:cs typeface="Kalimati" pitchFamily="2"/>
                      </a:endParaRPr>
                    </a:p>
                  </a:txBody>
                  <a:tcPr/>
                </a:tc>
                <a:extLst>
                  <a:ext uri="{0D108BD9-81ED-4DB2-BD59-A6C34878D82A}">
                    <a16:rowId xmlns:a16="http://schemas.microsoft.com/office/drawing/2014/main" xmlns="" val="10000"/>
                  </a:ext>
                </a:extLst>
              </a:tr>
              <a:tr h="587649">
                <a:tc>
                  <a:txBody>
                    <a:bodyPr/>
                    <a:lstStyle/>
                    <a:p>
                      <a:pPr algn="ctr"/>
                      <a:r>
                        <a:rPr lang="ne-NP" smtClean="0">
                          <a:effectLst>
                            <a:outerShdw blurRad="38100" dist="38100" dir="2700000" algn="tl">
                              <a:srgbClr val="000000">
                                <a:alpha val="43137"/>
                              </a:srgbClr>
                            </a:outerShdw>
                          </a:effectLst>
                          <a:cs typeface="Kalimati" pitchFamily="2"/>
                        </a:rPr>
                        <a:t>१</a:t>
                      </a:r>
                      <a:endParaRPr lang="en-US" dirty="0">
                        <a:effectLst>
                          <a:outerShdw blurRad="38100" dist="38100" dir="2700000" algn="tl">
                            <a:srgbClr val="000000">
                              <a:alpha val="43137"/>
                            </a:srgbClr>
                          </a:outerShdw>
                        </a:effectLst>
                        <a:cs typeface="Kalimati" pitchFamily="2"/>
                      </a:endParaRPr>
                    </a:p>
                  </a:txBody>
                  <a:tcPr/>
                </a:tc>
                <a:tc>
                  <a:txBody>
                    <a:bodyPr/>
                    <a:lstStyle/>
                    <a:p>
                      <a:pPr algn="l"/>
                      <a:r>
                        <a:rPr lang="ne-NP" dirty="0" smtClean="0">
                          <a:effectLst>
                            <a:outerShdw blurRad="38100" dist="38100" dir="2700000" algn="tl">
                              <a:srgbClr val="000000">
                                <a:alpha val="43137"/>
                              </a:srgbClr>
                            </a:outerShdw>
                          </a:effectLst>
                          <a:cs typeface="Kalimati" pitchFamily="2"/>
                        </a:rPr>
                        <a:t>पर्यटन</a:t>
                      </a:r>
                      <a:r>
                        <a:rPr lang="ne-NP" baseline="0" dirty="0" smtClean="0">
                          <a:effectLst>
                            <a:outerShdw blurRad="38100" dist="38100" dir="2700000" algn="tl">
                              <a:srgbClr val="000000">
                                <a:alpha val="43137"/>
                              </a:srgbClr>
                            </a:outerShdw>
                          </a:effectLst>
                          <a:cs typeface="Kalimati" pitchFamily="2"/>
                        </a:rPr>
                        <a:t> सम्बन्धी कार्यक्रम</a:t>
                      </a:r>
                      <a:endParaRPr lang="en-US" dirty="0">
                        <a:effectLst>
                          <a:outerShdw blurRad="38100" dist="38100" dir="2700000" algn="tl">
                            <a:srgbClr val="000000">
                              <a:alpha val="43137"/>
                            </a:srgbClr>
                          </a:outerShdw>
                        </a:effectLst>
                        <a:cs typeface="Kalimati" pitchFamily="2"/>
                      </a:endParaRPr>
                    </a:p>
                  </a:txBody>
                  <a:tcPr anchor="ctr"/>
                </a:tc>
                <a:tc>
                  <a:txBody>
                    <a:bodyPr/>
                    <a:lstStyle/>
                    <a:p>
                      <a:pPr algn="ctr"/>
                      <a:r>
                        <a:rPr lang="ne-NP" dirty="0" smtClean="0">
                          <a:effectLst>
                            <a:outerShdw blurRad="38100" dist="38100" dir="2700000" algn="tl">
                              <a:srgbClr val="000000">
                                <a:alpha val="43137"/>
                              </a:srgbClr>
                            </a:outerShdw>
                          </a:effectLst>
                          <a:cs typeface="Kalimati" pitchFamily="2"/>
                        </a:rPr>
                        <a:t>२७</a:t>
                      </a:r>
                      <a:endParaRPr lang="en-US" dirty="0">
                        <a:effectLst>
                          <a:outerShdw blurRad="38100" dist="38100" dir="2700000" algn="tl">
                            <a:srgbClr val="000000">
                              <a:alpha val="43137"/>
                            </a:srgbClr>
                          </a:outerShdw>
                        </a:effectLst>
                        <a:cs typeface="Kalimati" pitchFamily="2"/>
                      </a:endParaRPr>
                    </a:p>
                  </a:txBody>
                  <a:tcPr/>
                </a:tc>
                <a:extLst>
                  <a:ext uri="{0D108BD9-81ED-4DB2-BD59-A6C34878D82A}">
                    <a16:rowId xmlns:a16="http://schemas.microsoft.com/office/drawing/2014/main" xmlns="" val="10001"/>
                  </a:ext>
                </a:extLst>
              </a:tr>
              <a:tr h="587649">
                <a:tc>
                  <a:txBody>
                    <a:bodyPr/>
                    <a:lstStyle/>
                    <a:p>
                      <a:pPr algn="ctr"/>
                      <a:r>
                        <a:rPr lang="ne-NP" smtClean="0">
                          <a:effectLst>
                            <a:outerShdw blurRad="38100" dist="38100" dir="2700000" algn="tl">
                              <a:srgbClr val="000000">
                                <a:alpha val="43137"/>
                              </a:srgbClr>
                            </a:outerShdw>
                          </a:effectLst>
                          <a:cs typeface="Kalimati" pitchFamily="2"/>
                        </a:rPr>
                        <a:t>२</a:t>
                      </a:r>
                      <a:endParaRPr lang="en-US" dirty="0">
                        <a:effectLst>
                          <a:outerShdw blurRad="38100" dist="38100" dir="2700000" algn="tl">
                            <a:srgbClr val="000000">
                              <a:alpha val="43137"/>
                            </a:srgbClr>
                          </a:outerShdw>
                        </a:effectLst>
                        <a:cs typeface="Kalimati" pitchFamily="2"/>
                      </a:endParaRPr>
                    </a:p>
                  </a:txBody>
                  <a:tcPr/>
                </a:tc>
                <a:tc>
                  <a:txBody>
                    <a:bodyPr/>
                    <a:lstStyle/>
                    <a:p>
                      <a:pPr algn="l"/>
                      <a:r>
                        <a:rPr lang="ne-NP" dirty="0" smtClean="0">
                          <a:effectLst>
                            <a:outerShdw blurRad="38100" dist="38100" dir="2700000" algn="tl">
                              <a:srgbClr val="000000">
                                <a:alpha val="43137"/>
                              </a:srgbClr>
                            </a:outerShdw>
                          </a:effectLst>
                          <a:cs typeface="Kalimati" pitchFamily="2"/>
                        </a:rPr>
                        <a:t>कार्य सम्पन्न भएको </a:t>
                      </a:r>
                      <a:endParaRPr lang="en-US" dirty="0">
                        <a:effectLst>
                          <a:outerShdw blurRad="38100" dist="38100" dir="2700000" algn="tl">
                            <a:srgbClr val="000000">
                              <a:alpha val="43137"/>
                            </a:srgbClr>
                          </a:outerShdw>
                        </a:effectLst>
                        <a:cs typeface="Kalimati" pitchFamily="2"/>
                      </a:endParaRPr>
                    </a:p>
                  </a:txBody>
                  <a:tcPr anchor="ctr"/>
                </a:tc>
                <a:tc>
                  <a:txBody>
                    <a:bodyPr/>
                    <a:lstStyle/>
                    <a:p>
                      <a:pPr algn="ctr"/>
                      <a:r>
                        <a:rPr lang="ne-NP" dirty="0" smtClean="0">
                          <a:effectLst>
                            <a:outerShdw blurRad="38100" dist="38100" dir="2700000" algn="tl">
                              <a:srgbClr val="000000">
                                <a:alpha val="43137"/>
                              </a:srgbClr>
                            </a:outerShdw>
                          </a:effectLst>
                          <a:cs typeface="Kalimati" pitchFamily="2"/>
                        </a:rPr>
                        <a:t>१५</a:t>
                      </a:r>
                      <a:endParaRPr lang="en-US" dirty="0">
                        <a:effectLst>
                          <a:outerShdw blurRad="38100" dist="38100" dir="2700000" algn="tl">
                            <a:srgbClr val="000000">
                              <a:alpha val="43137"/>
                            </a:srgbClr>
                          </a:outerShdw>
                        </a:effectLst>
                        <a:cs typeface="Kalimati" pitchFamily="2"/>
                      </a:endParaRPr>
                    </a:p>
                  </a:txBody>
                  <a:tcPr/>
                </a:tc>
                <a:extLst>
                  <a:ext uri="{0D108BD9-81ED-4DB2-BD59-A6C34878D82A}">
                    <a16:rowId xmlns:a16="http://schemas.microsoft.com/office/drawing/2014/main" xmlns="" val="10002"/>
                  </a:ext>
                </a:extLst>
              </a:tr>
            </a:tbl>
          </a:graphicData>
        </a:graphic>
      </p:graphicFrame>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3379718"/>
            <a:ext cx="4724400" cy="2706478"/>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57800" y="3379717"/>
            <a:ext cx="3564083" cy="2504795"/>
          </a:xfrm>
          <a:prstGeom prst="rect">
            <a:avLst/>
          </a:prstGeom>
        </p:spPr>
      </p:pic>
      <p:sp>
        <p:nvSpPr>
          <p:cNvPr id="4" name="TextBox 3"/>
          <p:cNvSpPr txBox="1"/>
          <p:nvPr/>
        </p:nvSpPr>
        <p:spPr>
          <a:xfrm>
            <a:off x="3960048" y="6264973"/>
            <a:ext cx="4237759" cy="461665"/>
          </a:xfrm>
          <a:prstGeom prst="rect">
            <a:avLst/>
          </a:prstGeom>
          <a:noFill/>
        </p:spPr>
        <p:txBody>
          <a:bodyPr wrap="square" rtlCol="0">
            <a:spAutoFit/>
          </a:bodyPr>
          <a:lstStyle/>
          <a:p>
            <a:r>
              <a:rPr lang="ne-NP" sz="2400"/>
              <a:t>हर्दिया सेर्गे पदमार्ग </a:t>
            </a:r>
            <a:r>
              <a:rPr lang="ne-NP" sz="2400" smtClean="0"/>
              <a:t>निर्माण  </a:t>
            </a:r>
            <a:endParaRPr lang="en-US" sz="2400"/>
          </a:p>
        </p:txBody>
      </p:sp>
      <p:sp>
        <p:nvSpPr>
          <p:cNvPr id="10" name="Slide Number Placeholder 9"/>
          <p:cNvSpPr>
            <a:spLocks noGrp="1"/>
          </p:cNvSpPr>
          <p:nvPr>
            <p:ph type="sldNum" sz="quarter" idx="12"/>
          </p:nvPr>
        </p:nvSpPr>
        <p:spPr/>
        <p:txBody>
          <a:bodyPr/>
          <a:lstStyle/>
          <a:p>
            <a:fld id="{D5A3C07E-D37F-45BB-9AEA-E961484A1A12}" type="slidenum">
              <a:rPr lang="en-US" smtClean="0"/>
              <a:t>97</a:t>
            </a:fld>
            <a:endParaRPr lang="en-US"/>
          </a:p>
        </p:txBody>
      </p:sp>
    </p:spTree>
    <p:extLst>
      <p:ext uri="{BB962C8B-B14F-4D97-AF65-F5344CB8AC3E}">
        <p14:creationId xmlns:p14="http://schemas.microsoft.com/office/powerpoint/2010/main" val="185123382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4368" y="304800"/>
            <a:ext cx="3210791" cy="2556165"/>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9600" y="304799"/>
            <a:ext cx="3491345" cy="2556165"/>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3229" y="3429000"/>
            <a:ext cx="3169226" cy="254577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8200" y="3429000"/>
            <a:ext cx="3501736" cy="2545772"/>
          </a:xfrm>
          <a:prstGeom prst="rect">
            <a:avLst/>
          </a:prstGeom>
        </p:spPr>
      </p:pic>
      <p:sp>
        <p:nvSpPr>
          <p:cNvPr id="7" name="TextBox 6"/>
          <p:cNvSpPr txBox="1"/>
          <p:nvPr/>
        </p:nvSpPr>
        <p:spPr>
          <a:xfrm>
            <a:off x="990600" y="2860964"/>
            <a:ext cx="6920344" cy="369332"/>
          </a:xfrm>
          <a:prstGeom prst="rect">
            <a:avLst/>
          </a:prstGeom>
          <a:noFill/>
        </p:spPr>
        <p:txBody>
          <a:bodyPr wrap="square" rtlCol="0">
            <a:spAutoFit/>
          </a:bodyPr>
          <a:lstStyle/>
          <a:p>
            <a:r>
              <a:rPr lang="ne-NP" smtClean="0"/>
              <a:t>विष्णुपादुका कोल्टाङ्गमा रक क्लाईम्बिङ्ग जिपलाईन निर्माण </a:t>
            </a:r>
            <a:endParaRPr lang="en-US"/>
          </a:p>
        </p:txBody>
      </p:sp>
      <p:sp>
        <p:nvSpPr>
          <p:cNvPr id="8" name="TextBox 7"/>
          <p:cNvSpPr txBox="1"/>
          <p:nvPr/>
        </p:nvSpPr>
        <p:spPr>
          <a:xfrm>
            <a:off x="2438401" y="6248400"/>
            <a:ext cx="5472544" cy="369332"/>
          </a:xfrm>
          <a:prstGeom prst="rect">
            <a:avLst/>
          </a:prstGeom>
          <a:noFill/>
        </p:spPr>
        <p:txBody>
          <a:bodyPr wrap="square" rtlCol="0">
            <a:spAutoFit/>
          </a:bodyPr>
          <a:lstStyle/>
          <a:p>
            <a:r>
              <a:rPr lang="ne-NP" smtClean="0"/>
              <a:t>प्रथम मेयर क्रस कन्ट्री साईक्लिङ्ग कम्पिटिसन </a:t>
            </a:r>
            <a:r>
              <a:rPr lang="en-US" smtClean="0"/>
              <a:t>-</a:t>
            </a:r>
            <a:r>
              <a:rPr lang="ne-NP" smtClean="0"/>
              <a:t> </a:t>
            </a:r>
            <a:endParaRPr lang="en-US"/>
          </a:p>
        </p:txBody>
      </p:sp>
      <p:sp>
        <p:nvSpPr>
          <p:cNvPr id="9" name="Slide Number Placeholder 8"/>
          <p:cNvSpPr>
            <a:spLocks noGrp="1"/>
          </p:cNvSpPr>
          <p:nvPr>
            <p:ph type="sldNum" sz="quarter" idx="12"/>
          </p:nvPr>
        </p:nvSpPr>
        <p:spPr/>
        <p:txBody>
          <a:bodyPr/>
          <a:lstStyle/>
          <a:p>
            <a:fld id="{D5A3C07E-D37F-45BB-9AEA-E961484A1A12}" type="slidenum">
              <a:rPr lang="en-US" smtClean="0"/>
              <a:t>98</a:t>
            </a:fld>
            <a:endParaRPr lang="en-US"/>
          </a:p>
        </p:txBody>
      </p:sp>
    </p:spTree>
    <p:extLst>
      <p:ext uri="{BB962C8B-B14F-4D97-AF65-F5344CB8AC3E}">
        <p14:creationId xmlns:p14="http://schemas.microsoft.com/office/powerpoint/2010/main" val="4192105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381000"/>
            <a:ext cx="3267941" cy="2511332"/>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9600" y="381000"/>
            <a:ext cx="3348443" cy="2511332"/>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 y="3581400"/>
            <a:ext cx="3267941" cy="2363282"/>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00102" y="3581400"/>
            <a:ext cx="3267941" cy="2363282"/>
          </a:xfrm>
          <a:prstGeom prst="rect">
            <a:avLst/>
          </a:prstGeom>
        </p:spPr>
      </p:pic>
      <p:sp>
        <p:nvSpPr>
          <p:cNvPr id="6" name="TextBox 5"/>
          <p:cNvSpPr txBox="1"/>
          <p:nvPr/>
        </p:nvSpPr>
        <p:spPr>
          <a:xfrm>
            <a:off x="1676400" y="3048000"/>
            <a:ext cx="6074655" cy="677108"/>
          </a:xfrm>
          <a:prstGeom prst="rect">
            <a:avLst/>
          </a:prstGeom>
          <a:noFill/>
        </p:spPr>
        <p:txBody>
          <a:bodyPr wrap="square" rtlCol="0">
            <a:spAutoFit/>
          </a:bodyPr>
          <a:lstStyle/>
          <a:p>
            <a:r>
              <a:rPr lang="en-US" sz="2000" dirty="0">
                <a:latin typeface="Preeti" pitchFamily="2" charset="0"/>
              </a:rPr>
              <a:t>O{</a:t>
            </a:r>
            <a:r>
              <a:rPr lang="en-US" sz="2000" dirty="0" err="1">
                <a:latin typeface="Preeti" pitchFamily="2" charset="0"/>
              </a:rPr>
              <a:t>nfd</a:t>
            </a:r>
            <a:r>
              <a:rPr lang="en-US" sz="2000" dirty="0">
                <a:latin typeface="Preeti" pitchFamily="2" charset="0"/>
              </a:rPr>
              <a:t> </a:t>
            </a:r>
            <a:r>
              <a:rPr lang="en-US" sz="2000" dirty="0" err="1">
                <a:latin typeface="Preeti" pitchFamily="2" charset="0"/>
              </a:rPr>
              <a:t>gu</a:t>
            </a:r>
            <a:r>
              <a:rPr lang="en-US" sz="2000" dirty="0">
                <a:latin typeface="Preeti" pitchFamily="2" charset="0"/>
              </a:rPr>
              <a:t>/</a:t>
            </a:r>
            <a:r>
              <a:rPr lang="en-US" sz="2000" dirty="0" err="1">
                <a:latin typeface="Preeti" pitchFamily="2" charset="0"/>
              </a:rPr>
              <a:t>kflnsf</a:t>
            </a:r>
            <a:r>
              <a:rPr lang="en-US" sz="2000" dirty="0">
                <a:latin typeface="Preeti" pitchFamily="2" charset="0"/>
              </a:rPr>
              <a:t> / w/</a:t>
            </a:r>
            <a:r>
              <a:rPr lang="en-US" sz="2000" dirty="0" err="1">
                <a:latin typeface="Preeti" pitchFamily="2" charset="0"/>
              </a:rPr>
              <a:t>fg</a:t>
            </a:r>
            <a:r>
              <a:rPr lang="en-US" sz="2000" dirty="0">
                <a:latin typeface="Preeti" pitchFamily="2" charset="0"/>
              </a:rPr>
              <a:t> </a:t>
            </a:r>
            <a:r>
              <a:rPr lang="en-US" sz="2000" dirty="0" err="1">
                <a:latin typeface="Preeti" pitchFamily="2" charset="0"/>
              </a:rPr>
              <a:t>pkdxfgu</a:t>
            </a:r>
            <a:r>
              <a:rPr lang="en-US" sz="2000" dirty="0">
                <a:latin typeface="Preeti" pitchFamily="2" charset="0"/>
              </a:rPr>
              <a:t>/</a:t>
            </a:r>
            <a:r>
              <a:rPr lang="en-US" sz="2000" dirty="0" err="1">
                <a:latin typeface="Preeti" pitchFamily="2" charset="0"/>
              </a:rPr>
              <a:t>kflnsf</a:t>
            </a:r>
            <a:r>
              <a:rPr lang="en-US" sz="2000" dirty="0">
                <a:latin typeface="Preeti" pitchFamily="2" charset="0"/>
              </a:rPr>
              <a:t> </a:t>
            </a:r>
            <a:r>
              <a:rPr lang="en-US" sz="2000" dirty="0" err="1">
                <a:latin typeface="Preeti" pitchFamily="2" charset="0"/>
              </a:rPr>
              <a:t>lar</a:t>
            </a:r>
            <a:r>
              <a:rPr lang="en-US" sz="2000" dirty="0">
                <a:latin typeface="Preeti" pitchFamily="2" charset="0"/>
              </a:rPr>
              <a:t> </a:t>
            </a:r>
            <a:r>
              <a:rPr lang="en-US" sz="2000" dirty="0" err="1">
                <a:latin typeface="Preeti" pitchFamily="2" charset="0"/>
              </a:rPr>
              <a:t>elugL</a:t>
            </a:r>
            <a:r>
              <a:rPr lang="en-US" sz="2000" dirty="0">
                <a:latin typeface="Preeti" pitchFamily="2" charset="0"/>
              </a:rPr>
              <a:t> ;</a:t>
            </a:r>
            <a:r>
              <a:rPr lang="en-US" sz="2000" dirty="0" err="1">
                <a:latin typeface="Preeti" pitchFamily="2" charset="0"/>
              </a:rPr>
              <a:t>DaGw</a:t>
            </a:r>
            <a:r>
              <a:rPr lang="en-US" sz="2000" dirty="0">
                <a:latin typeface="Preeti" pitchFamily="2" charset="0"/>
              </a:rPr>
              <a:t> </a:t>
            </a:r>
            <a:endParaRPr lang="en-US" sz="2000" dirty="0">
              <a:latin typeface="Preeti" pitchFamily="2" charset="0"/>
              <a:sym typeface="SuDaR" pitchFamily="2" charset="2"/>
            </a:endParaRPr>
          </a:p>
          <a:p>
            <a:endParaRPr lang="en-US" dirty="0">
              <a:latin typeface="Preeti" pitchFamily="2" charset="0"/>
            </a:endParaRPr>
          </a:p>
        </p:txBody>
      </p:sp>
      <p:sp>
        <p:nvSpPr>
          <p:cNvPr id="7" name="TextBox 6"/>
          <p:cNvSpPr txBox="1"/>
          <p:nvPr/>
        </p:nvSpPr>
        <p:spPr>
          <a:xfrm>
            <a:off x="1035180" y="6108750"/>
            <a:ext cx="6929843" cy="369332"/>
          </a:xfrm>
          <a:prstGeom prst="rect">
            <a:avLst/>
          </a:prstGeom>
          <a:noFill/>
        </p:spPr>
        <p:txBody>
          <a:bodyPr wrap="square" rtlCol="0">
            <a:spAutoFit/>
          </a:bodyPr>
          <a:lstStyle/>
          <a:p>
            <a:pPr algn="r"/>
            <a:r>
              <a:rPr lang="ne-NP" dirty="0" smtClean="0"/>
              <a:t>वडा नं २० मा गोल्डेन शान्ति स्तुपा निर्माणका लागि स्थलगत निरिक्षण</a:t>
            </a:r>
            <a:endParaRPr lang="en-US" dirty="0"/>
          </a:p>
        </p:txBody>
      </p:sp>
      <p:sp>
        <p:nvSpPr>
          <p:cNvPr id="9" name="Slide Number Placeholder 8"/>
          <p:cNvSpPr>
            <a:spLocks noGrp="1"/>
          </p:cNvSpPr>
          <p:nvPr>
            <p:ph type="sldNum" sz="quarter" idx="12"/>
          </p:nvPr>
        </p:nvSpPr>
        <p:spPr/>
        <p:txBody>
          <a:bodyPr/>
          <a:lstStyle/>
          <a:p>
            <a:fld id="{D5A3C07E-D37F-45BB-9AEA-E961484A1A12}" type="slidenum">
              <a:rPr lang="en-US" smtClean="0"/>
              <a:t>99</a:t>
            </a:fld>
            <a:endParaRPr lang="en-US"/>
          </a:p>
        </p:txBody>
      </p:sp>
    </p:spTree>
    <p:extLst>
      <p:ext uri="{BB962C8B-B14F-4D97-AF65-F5344CB8AC3E}">
        <p14:creationId xmlns:p14="http://schemas.microsoft.com/office/powerpoint/2010/main" val="189383475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6823</TotalTime>
  <Words>7661</Words>
  <Application>Microsoft Office PowerPoint</Application>
  <PresentationFormat>On-screen Show (4:3)</PresentationFormat>
  <Paragraphs>3399</Paragraphs>
  <Slides>109</Slides>
  <Notes>10</Notes>
  <HiddenSlides>0</HiddenSlides>
  <MMClips>0</MMClips>
  <ScaleCrop>false</ScaleCrop>
  <HeadingPairs>
    <vt:vector size="4" baseType="variant">
      <vt:variant>
        <vt:lpstr>Theme</vt:lpstr>
      </vt:variant>
      <vt:variant>
        <vt:i4>1</vt:i4>
      </vt:variant>
      <vt:variant>
        <vt:lpstr>Slide Titles</vt:lpstr>
      </vt:variant>
      <vt:variant>
        <vt:i4>109</vt:i4>
      </vt:variant>
    </vt:vector>
  </HeadingPairs>
  <TitlesOfParts>
    <vt:vector size="110" baseType="lpstr">
      <vt:lpstr>Concourse</vt:lpstr>
      <vt:lpstr>धरान उपमहानगरपालिका नगर कार्यपालिकाको कार्यालय</vt:lpstr>
      <vt:lpstr>विषयवस्तु</vt:lpstr>
      <vt:lpstr>परिचय </vt:lpstr>
      <vt:lpstr>परिचय </vt:lpstr>
      <vt:lpstr>PowerPoint Presentation</vt:lpstr>
      <vt:lpstr>PowerPoint Presentation</vt:lpstr>
      <vt:lpstr>PowerPoint Presentation</vt:lpstr>
      <vt:lpstr>आ.व. 2074/075 को आन्तरिक आयको प्रगति विवरण</vt:lpstr>
      <vt:lpstr>आ.व. 2074/075 को आन्तरिक आयको प्रगति विवरण</vt:lpstr>
      <vt:lpstr>आ.व. 2074/075 को आन्तरिक आयको प्रगति विवरण</vt:lpstr>
      <vt:lpstr>आ.व. 2074/075 को आन्तरिक आयको प्रगति विवरण</vt:lpstr>
      <vt:lpstr>PowerPoint Presentation</vt:lpstr>
      <vt:lpstr>PowerPoint Presentation</vt:lpstr>
      <vt:lpstr>चालु तथा पूँजीगत खर्च </vt:lpstr>
      <vt:lpstr>j*fut oyfy{ k"|hLut vr{</vt:lpstr>
      <vt:lpstr>j*fut oyfy{ k"|hLut vr{</vt:lpstr>
      <vt:lpstr>j*fut oyfy{ k"|hLut vr{</vt:lpstr>
      <vt:lpstr>j*fut oyfy{ k"|hLut vr{</vt:lpstr>
      <vt:lpstr>आ.व.207४/07५ मा वडाहरुबाट संकलन भएको आम्दानीको विवरण</vt:lpstr>
      <vt:lpstr>धरान उपमहानगरपालिका आ.व.2075/076 मा वडाहरुबाट संकलन भएको आम्दानीको विवरण</vt:lpstr>
      <vt:lpstr>PowerPoint Presentation</vt:lpstr>
      <vt:lpstr>प्रमुख उपलव्धीहरु </vt:lpstr>
      <vt:lpstr>प्रमुख उपलव्धीहरु...</vt:lpstr>
      <vt:lpstr>प्रमुख उपलव्धीहरु </vt:lpstr>
      <vt:lpstr>प्रमुख उपलव्धीहरु </vt:lpstr>
      <vt:lpstr>प्रमुख उपलव्धीहरु </vt:lpstr>
      <vt:lpstr>pknAwLx?</vt:lpstr>
      <vt:lpstr>ef}lts k"jf{wf/sf] k|ult</vt:lpstr>
      <vt:lpstr>PowerPoint Presentation</vt:lpstr>
      <vt:lpstr>०७४/०७५ को भौतिक प्रगति विवरण</vt:lpstr>
      <vt:lpstr>०७४/०७५ को भौतिक प्रगति विवरण </vt:lpstr>
      <vt:lpstr>घरनक्सा सम्बन्धी</vt:lpstr>
      <vt:lpstr>सडक बत्ति व्यवस्थापन</vt:lpstr>
      <vt:lpstr>सडक बत्ति व्यवस्थापन</vt:lpstr>
      <vt:lpstr> शिक्षा क्षेत्र</vt:lpstr>
      <vt:lpstr>स्वास्थ्य क्षेत्र</vt:lpstr>
      <vt:lpstr>खेलकुद विकास </vt:lpstr>
      <vt:lpstr>खेलकुद विकास </vt:lpstr>
      <vt:lpstr>सामाजिक विकास समिति </vt:lpstr>
      <vt:lpstr>बालबालिका लक्षित कार्यक्रम </vt:lpstr>
      <vt:lpstr>बालबालिका लक्षित कार्यक्रम</vt:lpstr>
      <vt:lpstr>महिला लक्षित कार्यक्रम </vt:lpstr>
      <vt:lpstr>महिला लक्षित कार्यक्रम</vt:lpstr>
      <vt:lpstr>अन्य लक्षित वर्गका कार्यक्रम </vt:lpstr>
      <vt:lpstr>दलित विकास कार्यक्रम </vt:lpstr>
      <vt:lpstr>पञ्जिकरण सम्बन्धमा </vt:lpstr>
      <vt:lpstr>सडक बालबालिकालाइ उद्दार गरी voc मार्फत १० जनालाइ घरमै पुनर्स्थापना </vt:lpstr>
      <vt:lpstr>नगर बाल भेला वाट २१ सदस्यीय नगर बाल संजाल पुनर्गठन भएको  </vt:lpstr>
      <vt:lpstr>वडा नं १३ बालमैत्री घोषणा कार्यक्रम  </vt:lpstr>
      <vt:lpstr>वडा नं १४ बालमैत्री घोषणा</vt:lpstr>
      <vt:lpstr>  वडा स्तरीय लक्षित कार्यक्रम</vt:lpstr>
      <vt:lpstr>PowerPoint Presentation</vt:lpstr>
      <vt:lpstr>सामाजिक सुरक्षा शाखा</vt:lpstr>
      <vt:lpstr>सामाजिक सुरक्षा भत्ता निकासा</vt:lpstr>
      <vt:lpstr>लक्षित वर्गको कार्यक्रम वडागत खर्च  </vt:lpstr>
      <vt:lpstr>लक्षित वर्गको कार्यक्रम वडागत खर्च  </vt:lpstr>
      <vt:lpstr>शिक्षक विवरण</vt:lpstr>
      <vt:lpstr>PowerPoint Presentation</vt:lpstr>
      <vt:lpstr>धरान उपमहानगरपालिकामा नगर शिक्षा समितिको मिति २०७४।०८।११ मा  गठन </vt:lpstr>
      <vt:lpstr>PowerPoint Presentation</vt:lpstr>
      <vt:lpstr>विभिन्न विद्यालयहरुलाइ कार्यक्रमका लागि निकासा भएको </vt:lpstr>
      <vt:lpstr>PowerPoint Presentation</vt:lpstr>
      <vt:lpstr>PowerPoint Presentation</vt:lpstr>
      <vt:lpstr>सुकुम्बासी समस्या समाधानतर्फ</vt:lpstr>
      <vt:lpstr>भुमिहिन सुकुम्वासीहरुलाई घर नम्बर वितरणको अवस्था</vt:lpstr>
      <vt:lpstr>PowerPoint Presentation</vt:lpstr>
      <vt:lpstr>अख्तियार दुरुपयोग अनुसन्धान आयोगवाट प्राप्त पत्रको सम्बन्धमा प्रशासन महाशाखाबाट भएको काम कारबाहीको विवरण  </vt:lpstr>
      <vt:lpstr>PowerPoint Presentation</vt:lpstr>
      <vt:lpstr>PowerPoint Presentation</vt:lpstr>
      <vt:lpstr>PowerPoint Presentation</vt:lpstr>
      <vt:lpstr>PowerPoint Presentation</vt:lpstr>
      <vt:lpstr>न्यायिक समिति तर्फ</vt:lpstr>
      <vt:lpstr>PowerPoint Presentation</vt:lpstr>
      <vt:lpstr>PowerPoint Presentation</vt:lpstr>
      <vt:lpstr>PowerPoint Presentation</vt:lpstr>
      <vt:lpstr>PowerPoint Presentation</vt:lpstr>
      <vt:lpstr>kmf]xf]/ ;+sng tyf Joj:yfkg</vt:lpstr>
      <vt:lpstr> </vt:lpstr>
      <vt:lpstr>kmf]xf]/ ;+sng tyf Joj:yfkg</vt:lpstr>
      <vt:lpstr>kmf]xf]/ ;+sng tyf Joj:yfkg तर्फ</vt:lpstr>
      <vt:lpstr>kmf]xf]/ ;+sng tyf Joj:yfkg</vt:lpstr>
      <vt:lpstr>kmf]xf]/ ;+sng tyf Joj:yfkg</vt:lpstr>
      <vt:lpstr>ljkb\ Joj:yfkg</vt:lpstr>
      <vt:lpstr>ljkb\ Joj:yfkg</vt:lpstr>
      <vt:lpstr>PowerPoint Presentation</vt:lpstr>
      <vt:lpstr>प्रमुख विशेषता</vt:lpstr>
      <vt:lpstr>प्रमुख विशेषता....</vt:lpstr>
      <vt:lpstr>PowerPoint Presentation</vt:lpstr>
      <vt:lpstr>PowerPoint Presentation</vt:lpstr>
      <vt:lpstr>PowerPoint Presentation</vt:lpstr>
      <vt:lpstr>PowerPoint Presentation</vt:lpstr>
      <vt:lpstr>PowerPoint Presentation</vt:lpstr>
      <vt:lpstr>चुनौति</vt:lpstr>
      <vt:lpstr>वडाबाट भएका मुख्य क्रियाकलापहरु</vt:lpstr>
      <vt:lpstr>वडाको पहलमा भएका मुख्य क्रियाकलापहरु</vt:lpstr>
      <vt:lpstr>सूचना संस्कृति तथा पर्यटन</vt:lpstr>
      <vt:lpstr>धरान पर्यटन विकास समिति </vt:lpstr>
      <vt:lpstr>PowerPoint Presentation</vt:lpstr>
      <vt:lpstr>PowerPoint Presentation</vt:lpstr>
      <vt:lpstr>PowerPoint Presentation</vt:lpstr>
      <vt:lpstr>PowerPoint Presentation</vt:lpstr>
      <vt:lpstr>धरान प्रज्ञा प्रतिष्ठान कला साहित्या संस्कृति सम्बन्धी कार्यक्रम</vt:lpstr>
      <vt:lpstr>PowerPoint Presentation</vt:lpstr>
      <vt:lpstr>PowerPoint Presentation</vt:lpstr>
      <vt:lpstr>प्रमुख चुनौतीहरुः</vt:lpstr>
      <vt:lpstr>चुनौतीहरुः</vt:lpstr>
      <vt:lpstr>पूर्वाधार विकासका मुख्य चुनौतिहरु</vt:lpstr>
      <vt:lpstr>r"gf}ltx?======</vt:lpstr>
      <vt:lpstr>धन्यवाद ।   कृपया छलफल शुरु गरौं ।</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धरान उपमहानगरपालिका</dc:title>
  <dc:creator>Sunil</dc:creator>
  <cp:lastModifiedBy>Windows User</cp:lastModifiedBy>
  <cp:revision>193</cp:revision>
  <cp:lastPrinted>2018-08-15T13:51:41Z</cp:lastPrinted>
  <dcterms:created xsi:type="dcterms:W3CDTF">2018-02-05T05:13:20Z</dcterms:created>
  <dcterms:modified xsi:type="dcterms:W3CDTF">2018-08-16T13:21:53Z</dcterms:modified>
</cp:coreProperties>
</file>